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drawings/drawing3.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62" r:id="rId5"/>
    <p:sldId id="306" r:id="rId6"/>
    <p:sldId id="260" r:id="rId7"/>
    <p:sldId id="266" r:id="rId8"/>
    <p:sldId id="330" r:id="rId9"/>
    <p:sldId id="307" r:id="rId10"/>
    <p:sldId id="325" r:id="rId11"/>
    <p:sldId id="331" r:id="rId12"/>
    <p:sldId id="308" r:id="rId13"/>
    <p:sldId id="326" r:id="rId14"/>
    <p:sldId id="309" r:id="rId15"/>
    <p:sldId id="310" r:id="rId16"/>
    <p:sldId id="311" r:id="rId17"/>
    <p:sldId id="312" r:id="rId18"/>
    <p:sldId id="313" r:id="rId19"/>
    <p:sldId id="314" r:id="rId20"/>
    <p:sldId id="315" r:id="rId21"/>
    <p:sldId id="316" r:id="rId22"/>
    <p:sldId id="317" r:id="rId23"/>
    <p:sldId id="318" r:id="rId24"/>
    <p:sldId id="321" r:id="rId25"/>
    <p:sldId id="322" r:id="rId26"/>
    <p:sldId id="324" r:id="rId27"/>
    <p:sldId id="319" r:id="rId28"/>
    <p:sldId id="329" r:id="rId29"/>
    <p:sldId id="320" r:id="rId30"/>
    <p:sldId id="328" r:id="rId31"/>
    <p:sldId id="280" r:id="rId32"/>
    <p:sldId id="281" r:id="rId33"/>
    <p:sldId id="279" r:id="rId34"/>
    <p:sldId id="283" r:id="rId35"/>
    <p:sldId id="282" r:id="rId36"/>
    <p:sldId id="284" r:id="rId37"/>
    <p:sldId id="327" r:id="rId38"/>
    <p:sldId id="295" r:id="rId39"/>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4660"/>
  </p:normalViewPr>
  <p:slideViewPr>
    <p:cSldViewPr>
      <p:cViewPr varScale="1">
        <p:scale>
          <a:sx n="80" d="100"/>
          <a:sy n="80" d="100"/>
        </p:scale>
        <p:origin x="-1454"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pPr>
        <a:ln>
          <a:solidFill>
            <a:schemeClr val="tx1"/>
          </a:solidFill>
        </a:ln>
      </c:spPr>
    </c:sideWall>
    <c:backWall>
      <c:thickness val="0"/>
      <c:spPr>
        <a:ln>
          <a:solidFill>
            <a:schemeClr val="tx1"/>
          </a:solidFill>
        </a:ln>
      </c:spPr>
    </c:backWall>
    <c:plotArea>
      <c:layout/>
      <c:bar3DChart>
        <c:barDir val="col"/>
        <c:grouping val="stacked"/>
        <c:varyColors val="0"/>
        <c:ser>
          <c:idx val="0"/>
          <c:order val="0"/>
          <c:tx>
            <c:strRef>
              <c:f>Sheet1!$B$1</c:f>
              <c:strCache>
                <c:ptCount val="1"/>
                <c:pt idx="0">
                  <c:v>Proiecte Instituționale - 4</c:v>
                </c:pt>
              </c:strCache>
            </c:strRef>
          </c:tx>
          <c:invertIfNegative val="0"/>
          <c:cat>
            <c:strRef>
              <c:f>Sheet1!$A$2:$A$7</c:f>
              <c:strCache>
                <c:ptCount val="6"/>
                <c:pt idx="0">
                  <c:v>Anul 2013</c:v>
                </c:pt>
                <c:pt idx="1">
                  <c:v>Anul 2014</c:v>
                </c:pt>
                <c:pt idx="2">
                  <c:v>Anul 2015</c:v>
                </c:pt>
                <c:pt idx="3">
                  <c:v>Anul 2016</c:v>
                </c:pt>
                <c:pt idx="4">
                  <c:v>Anul 2017</c:v>
                </c:pt>
                <c:pt idx="5">
                  <c:v>Anul 2018</c:v>
                </c:pt>
              </c:strCache>
            </c:strRef>
          </c:cat>
          <c:val>
            <c:numRef>
              <c:f>Sheet1!$B$2:$B$7</c:f>
              <c:numCache>
                <c:formatCode>General</c:formatCode>
                <c:ptCount val="6"/>
                <c:pt idx="0">
                  <c:v>4</c:v>
                </c:pt>
                <c:pt idx="1">
                  <c:v>4</c:v>
                </c:pt>
                <c:pt idx="2">
                  <c:v>4</c:v>
                </c:pt>
                <c:pt idx="3">
                  <c:v>4</c:v>
                </c:pt>
                <c:pt idx="4">
                  <c:v>4</c:v>
                </c:pt>
                <c:pt idx="5">
                  <c:v>4</c:v>
                </c:pt>
              </c:numCache>
            </c:numRef>
          </c:val>
          <c:extLst xmlns:c16r2="http://schemas.microsoft.com/office/drawing/2015/06/chart">
            <c:ext xmlns:c16="http://schemas.microsoft.com/office/drawing/2014/chart" uri="{C3380CC4-5D6E-409C-BE32-E72D297353CC}">
              <c16:uniqueId val="{00000000-4F77-4198-9E57-C758C7061AA3}"/>
            </c:ext>
          </c:extLst>
        </c:ser>
        <c:ser>
          <c:idx val="1"/>
          <c:order val="1"/>
          <c:tx>
            <c:strRef>
              <c:f>Sheet1!$C$1</c:f>
              <c:strCache>
                <c:ptCount val="1"/>
                <c:pt idx="0">
                  <c:v>Proiecte Internaționale - 7</c:v>
                </c:pt>
              </c:strCache>
            </c:strRef>
          </c:tx>
          <c:invertIfNegative val="0"/>
          <c:cat>
            <c:strRef>
              <c:f>Sheet1!$A$2:$A$7</c:f>
              <c:strCache>
                <c:ptCount val="6"/>
                <c:pt idx="0">
                  <c:v>Anul 2013</c:v>
                </c:pt>
                <c:pt idx="1">
                  <c:v>Anul 2014</c:v>
                </c:pt>
                <c:pt idx="2">
                  <c:v>Anul 2015</c:v>
                </c:pt>
                <c:pt idx="3">
                  <c:v>Anul 2016</c:v>
                </c:pt>
                <c:pt idx="4">
                  <c:v>Anul 2017</c:v>
                </c:pt>
                <c:pt idx="5">
                  <c:v>Anul 2018</c:v>
                </c:pt>
              </c:strCache>
            </c:strRef>
          </c:cat>
          <c:val>
            <c:numRef>
              <c:f>Sheet1!$C$2:$C$7</c:f>
              <c:numCache>
                <c:formatCode>General</c:formatCode>
                <c:ptCount val="6"/>
                <c:pt idx="2">
                  <c:v>2</c:v>
                </c:pt>
                <c:pt idx="3">
                  <c:v>3</c:v>
                </c:pt>
                <c:pt idx="4">
                  <c:v>3</c:v>
                </c:pt>
                <c:pt idx="5">
                  <c:v>7</c:v>
                </c:pt>
              </c:numCache>
            </c:numRef>
          </c:val>
          <c:extLst xmlns:c16r2="http://schemas.microsoft.com/office/drawing/2015/06/chart">
            <c:ext xmlns:c16="http://schemas.microsoft.com/office/drawing/2014/chart" uri="{C3380CC4-5D6E-409C-BE32-E72D297353CC}">
              <c16:uniqueId val="{00000001-4F77-4198-9E57-C758C7061AA3}"/>
            </c:ext>
          </c:extLst>
        </c:ser>
        <c:dLbls>
          <c:showLegendKey val="0"/>
          <c:showVal val="0"/>
          <c:showCatName val="0"/>
          <c:showSerName val="0"/>
          <c:showPercent val="0"/>
          <c:showBubbleSize val="0"/>
        </c:dLbls>
        <c:gapWidth val="150"/>
        <c:shape val="box"/>
        <c:axId val="22219776"/>
        <c:axId val="22237952"/>
        <c:axId val="0"/>
      </c:bar3DChart>
      <c:catAx>
        <c:axId val="22219776"/>
        <c:scaling>
          <c:orientation val="minMax"/>
        </c:scaling>
        <c:delete val="0"/>
        <c:axPos val="b"/>
        <c:numFmt formatCode="General" sourceLinked="0"/>
        <c:majorTickMark val="out"/>
        <c:minorTickMark val="none"/>
        <c:tickLblPos val="nextTo"/>
        <c:txPr>
          <a:bodyPr/>
          <a:lstStyle/>
          <a:p>
            <a:pPr>
              <a:defRPr lang="ro-RO"/>
            </a:pPr>
            <a:endParaRPr lang="ro-RO"/>
          </a:p>
        </c:txPr>
        <c:crossAx val="22237952"/>
        <c:crosses val="autoZero"/>
        <c:auto val="1"/>
        <c:lblAlgn val="ctr"/>
        <c:lblOffset val="100"/>
        <c:noMultiLvlLbl val="0"/>
      </c:catAx>
      <c:valAx>
        <c:axId val="22237952"/>
        <c:scaling>
          <c:orientation val="minMax"/>
        </c:scaling>
        <c:delete val="0"/>
        <c:axPos val="l"/>
        <c:majorGridlines/>
        <c:numFmt formatCode="General" sourceLinked="1"/>
        <c:majorTickMark val="out"/>
        <c:minorTickMark val="none"/>
        <c:tickLblPos val="nextTo"/>
        <c:txPr>
          <a:bodyPr/>
          <a:lstStyle/>
          <a:p>
            <a:pPr>
              <a:defRPr lang="ro-RO"/>
            </a:pPr>
            <a:endParaRPr lang="ro-RO"/>
          </a:p>
        </c:txPr>
        <c:crossAx val="22219776"/>
        <c:crosses val="autoZero"/>
        <c:crossBetween val="between"/>
      </c:valAx>
    </c:plotArea>
    <c:legend>
      <c:legendPos val="r"/>
      <c:layout>
        <c:manualLayout>
          <c:xMode val="edge"/>
          <c:yMode val="edge"/>
          <c:x val="0.69732564679415177"/>
          <c:y val="0.18936244333094748"/>
          <c:w val="0.28906891102897903"/>
          <c:h val="0.60309329515628762"/>
        </c:manualLayout>
      </c:layout>
      <c:overlay val="0"/>
      <c:txPr>
        <a:bodyPr/>
        <a:lstStyle/>
        <a:p>
          <a:pPr>
            <a:defRPr lang="ro-RO"/>
          </a:pPr>
          <a:endParaRPr lang="ro-RO"/>
        </a:p>
      </c:txPr>
    </c:legend>
    <c:plotVisOnly val="1"/>
    <c:dispBlanksAs val="gap"/>
    <c:showDLblsOverMax val="0"/>
  </c:chart>
  <c:spPr>
    <a:ln>
      <a:solidFill>
        <a:schemeClr val="accent1"/>
      </a:solidFill>
    </a:ln>
  </c:spPr>
  <c:txPr>
    <a:bodyPr/>
    <a:lstStyle/>
    <a:p>
      <a:pPr>
        <a:defRPr sz="1800"/>
      </a:pPr>
      <a:endParaRPr lang="ro-RO"/>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rotY val="10"/>
      <c:depthPercent val="210"/>
      <c:rAngAx val="1"/>
    </c:view3D>
    <c:floor>
      <c:thickness val="0"/>
    </c:floor>
    <c:sideWall>
      <c:thickness val="0"/>
    </c:sideWall>
    <c:backWall>
      <c:thickness val="0"/>
    </c:backWall>
    <c:plotArea>
      <c:layout/>
      <c:bar3DChart>
        <c:barDir val="col"/>
        <c:grouping val="stacked"/>
        <c:varyColors val="1"/>
        <c:ser>
          <c:idx val="0"/>
          <c:order val="0"/>
          <c:tx>
            <c:strRef>
              <c:f>Sheet1!$B$1</c:f>
              <c:strCache>
                <c:ptCount val="1"/>
                <c:pt idx="0">
                  <c:v>Monografii, Culegeri</c:v>
                </c:pt>
              </c:strCache>
            </c:strRef>
          </c:tx>
          <c:invertIfNegative val="0"/>
          <c:dLbls>
            <c:spPr>
              <a:noFill/>
              <a:ln>
                <a:noFill/>
              </a:ln>
              <a:effectLst/>
            </c:spPr>
            <c:txPr>
              <a:bodyPr/>
              <a:lstStyle/>
              <a:p>
                <a:pPr>
                  <a:defRPr lang="ro-RO"/>
                </a:pPr>
                <a:endParaRPr lang="ro-RO"/>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Anul 2013 - 259</c:v>
                </c:pt>
                <c:pt idx="1">
                  <c:v>Anul 2014 - 336</c:v>
                </c:pt>
                <c:pt idx="2">
                  <c:v>Anul 2015 - 267</c:v>
                </c:pt>
                <c:pt idx="3">
                  <c:v>Anul 2016 - 268</c:v>
                </c:pt>
                <c:pt idx="4">
                  <c:v>Anul 2017 - 215</c:v>
                </c:pt>
                <c:pt idx="5">
                  <c:v>Anul 2018 - 293</c:v>
                </c:pt>
              </c:strCache>
            </c:strRef>
          </c:cat>
          <c:val>
            <c:numRef>
              <c:f>Sheet1!$B$2:$B$7</c:f>
              <c:numCache>
                <c:formatCode>General</c:formatCode>
                <c:ptCount val="6"/>
                <c:pt idx="0">
                  <c:v>259</c:v>
                </c:pt>
                <c:pt idx="1">
                  <c:v>336</c:v>
                </c:pt>
                <c:pt idx="2">
                  <c:v>267</c:v>
                </c:pt>
                <c:pt idx="3">
                  <c:v>268</c:v>
                </c:pt>
                <c:pt idx="4">
                  <c:v>215</c:v>
                </c:pt>
                <c:pt idx="5">
                  <c:v>293</c:v>
                </c:pt>
              </c:numCache>
            </c:numRef>
          </c:val>
        </c:ser>
        <c:dLbls>
          <c:showLegendKey val="0"/>
          <c:showVal val="1"/>
          <c:showCatName val="0"/>
          <c:showSerName val="0"/>
          <c:showPercent val="0"/>
          <c:showBubbleSize val="0"/>
        </c:dLbls>
        <c:gapWidth val="75"/>
        <c:shape val="box"/>
        <c:axId val="21946752"/>
        <c:axId val="21948288"/>
        <c:axId val="0"/>
      </c:bar3DChart>
      <c:catAx>
        <c:axId val="21946752"/>
        <c:scaling>
          <c:orientation val="minMax"/>
        </c:scaling>
        <c:delete val="1"/>
        <c:axPos val="b"/>
        <c:numFmt formatCode="General" sourceLinked="0"/>
        <c:majorTickMark val="none"/>
        <c:minorTickMark val="none"/>
        <c:tickLblPos val="nextTo"/>
        <c:crossAx val="21948288"/>
        <c:crosses val="autoZero"/>
        <c:auto val="1"/>
        <c:lblAlgn val="ctr"/>
        <c:lblOffset val="100"/>
        <c:noMultiLvlLbl val="0"/>
      </c:catAx>
      <c:valAx>
        <c:axId val="21948288"/>
        <c:scaling>
          <c:orientation val="minMax"/>
        </c:scaling>
        <c:delete val="0"/>
        <c:axPos val="l"/>
        <c:numFmt formatCode="General" sourceLinked="1"/>
        <c:majorTickMark val="none"/>
        <c:minorTickMark val="none"/>
        <c:tickLblPos val="nextTo"/>
        <c:txPr>
          <a:bodyPr/>
          <a:lstStyle/>
          <a:p>
            <a:pPr>
              <a:defRPr lang="ro-RO"/>
            </a:pPr>
            <a:endParaRPr lang="ro-RO"/>
          </a:p>
        </c:txPr>
        <c:crossAx val="21946752"/>
        <c:crosses val="autoZero"/>
        <c:crossBetween val="between"/>
      </c:valAx>
    </c:plotArea>
    <c:legend>
      <c:legendPos val="b"/>
      <c:layout/>
      <c:overlay val="0"/>
      <c:txPr>
        <a:bodyPr/>
        <a:lstStyle/>
        <a:p>
          <a:pPr>
            <a:defRPr lang="ro-RO"/>
          </a:pPr>
          <a:endParaRPr lang="ro-RO"/>
        </a:p>
      </c:txPr>
    </c:legend>
    <c:plotVisOnly val="1"/>
    <c:dispBlanksAs val="gap"/>
    <c:showDLblsOverMax val="0"/>
  </c:chart>
  <c:txPr>
    <a:bodyPr/>
    <a:lstStyle/>
    <a:p>
      <a:pPr>
        <a:defRPr sz="1800"/>
      </a:pPr>
      <a:endParaRPr lang="ro-RO"/>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plotArea>
      <c:layout>
        <c:manualLayout>
          <c:layoutTarget val="inner"/>
          <c:xMode val="edge"/>
          <c:yMode val="edge"/>
          <c:x val="0.21775623190445675"/>
          <c:y val="2.729372010308715E-2"/>
          <c:w val="0.81726416289411752"/>
          <c:h val="0.73575490829657531"/>
        </c:manualLayout>
      </c:layout>
      <c:barChart>
        <c:barDir val="col"/>
        <c:grouping val="stacked"/>
        <c:varyColors val="0"/>
        <c:ser>
          <c:idx val="0"/>
          <c:order val="0"/>
          <c:tx>
            <c:strRef>
              <c:f>Sheet1!$B$1</c:f>
              <c:strCache>
                <c:ptCount val="1"/>
                <c:pt idx="0">
                  <c:v>Internaționale</c:v>
                </c:pt>
              </c:strCache>
            </c:strRef>
          </c:tx>
          <c:invertIfNegative val="0"/>
          <c:cat>
            <c:strRef>
              <c:f>Sheet1!$A$2:$A$7</c:f>
              <c:strCache>
                <c:ptCount val="6"/>
                <c:pt idx="0">
                  <c:v>Anul 2013 (11)</c:v>
                </c:pt>
                <c:pt idx="1">
                  <c:v>Anul 2014 (7)</c:v>
                </c:pt>
                <c:pt idx="2">
                  <c:v>Anul 2015 (15)</c:v>
                </c:pt>
                <c:pt idx="3">
                  <c:v>Anul 2016 (19)</c:v>
                </c:pt>
                <c:pt idx="4">
                  <c:v>Anul 2017 (18)</c:v>
                </c:pt>
                <c:pt idx="5">
                  <c:v>Anul 2018 (18)</c:v>
                </c:pt>
              </c:strCache>
            </c:strRef>
          </c:cat>
          <c:val>
            <c:numRef>
              <c:f>Sheet1!$B$2:$B$7</c:f>
              <c:numCache>
                <c:formatCode>General</c:formatCode>
                <c:ptCount val="6"/>
                <c:pt idx="0">
                  <c:v>5</c:v>
                </c:pt>
                <c:pt idx="1">
                  <c:v>5</c:v>
                </c:pt>
                <c:pt idx="2">
                  <c:v>6</c:v>
                </c:pt>
                <c:pt idx="3">
                  <c:v>14</c:v>
                </c:pt>
                <c:pt idx="4">
                  <c:v>8</c:v>
                </c:pt>
                <c:pt idx="5">
                  <c:v>6</c:v>
                </c:pt>
              </c:numCache>
            </c:numRef>
          </c:val>
          <c:extLst xmlns:c16r2="http://schemas.microsoft.com/office/drawing/2015/06/chart">
            <c:ext xmlns:c16="http://schemas.microsoft.com/office/drawing/2014/chart" uri="{C3380CC4-5D6E-409C-BE32-E72D297353CC}">
              <c16:uniqueId val="{00000000-D71E-498F-8093-3AC605616CD6}"/>
            </c:ext>
          </c:extLst>
        </c:ser>
        <c:ser>
          <c:idx val="1"/>
          <c:order val="1"/>
          <c:tx>
            <c:strRef>
              <c:f>Sheet1!$C$1</c:f>
              <c:strCache>
                <c:ptCount val="1"/>
                <c:pt idx="0">
                  <c:v>Naționale</c:v>
                </c:pt>
              </c:strCache>
            </c:strRef>
          </c:tx>
          <c:spPr>
            <a:solidFill>
              <a:srgbClr val="FFFF00"/>
            </a:solidFill>
          </c:spPr>
          <c:invertIfNegative val="0"/>
          <c:cat>
            <c:strRef>
              <c:f>Sheet1!$A$2:$A$7</c:f>
              <c:strCache>
                <c:ptCount val="6"/>
                <c:pt idx="0">
                  <c:v>Anul 2013 (11)</c:v>
                </c:pt>
                <c:pt idx="1">
                  <c:v>Anul 2014 (7)</c:v>
                </c:pt>
                <c:pt idx="2">
                  <c:v>Anul 2015 (15)</c:v>
                </c:pt>
                <c:pt idx="3">
                  <c:v>Anul 2016 (19)</c:v>
                </c:pt>
                <c:pt idx="4">
                  <c:v>Anul 2017 (18)</c:v>
                </c:pt>
                <c:pt idx="5">
                  <c:v>Anul 2018 (18)</c:v>
                </c:pt>
              </c:strCache>
            </c:strRef>
          </c:cat>
          <c:val>
            <c:numRef>
              <c:f>Sheet1!$C$2:$C$7</c:f>
              <c:numCache>
                <c:formatCode>General</c:formatCode>
                <c:ptCount val="6"/>
                <c:pt idx="0">
                  <c:v>6</c:v>
                </c:pt>
                <c:pt idx="1">
                  <c:v>2</c:v>
                </c:pt>
                <c:pt idx="2">
                  <c:v>9</c:v>
                </c:pt>
                <c:pt idx="3">
                  <c:v>5</c:v>
                </c:pt>
                <c:pt idx="4">
                  <c:v>10</c:v>
                </c:pt>
                <c:pt idx="5">
                  <c:v>9</c:v>
                </c:pt>
              </c:numCache>
            </c:numRef>
          </c:val>
          <c:extLst xmlns:c16r2="http://schemas.microsoft.com/office/drawing/2015/06/chart">
            <c:ext xmlns:c16="http://schemas.microsoft.com/office/drawing/2014/chart" uri="{C3380CC4-5D6E-409C-BE32-E72D297353CC}">
              <c16:uniqueId val="{00000001-D71E-498F-8093-3AC605616CD6}"/>
            </c:ext>
          </c:extLst>
        </c:ser>
        <c:dLbls>
          <c:showLegendKey val="0"/>
          <c:showVal val="0"/>
          <c:showCatName val="0"/>
          <c:showSerName val="0"/>
          <c:showPercent val="0"/>
          <c:showBubbleSize val="0"/>
        </c:dLbls>
        <c:gapWidth val="95"/>
        <c:overlap val="100"/>
        <c:axId val="88712320"/>
        <c:axId val="88713856"/>
      </c:barChart>
      <c:catAx>
        <c:axId val="88712320"/>
        <c:scaling>
          <c:orientation val="minMax"/>
        </c:scaling>
        <c:delete val="0"/>
        <c:axPos val="b"/>
        <c:numFmt formatCode="General" sourceLinked="0"/>
        <c:majorTickMark val="none"/>
        <c:minorTickMark val="none"/>
        <c:tickLblPos val="nextTo"/>
        <c:txPr>
          <a:bodyPr/>
          <a:lstStyle/>
          <a:p>
            <a:pPr>
              <a:defRPr lang="ro-RO"/>
            </a:pPr>
            <a:endParaRPr lang="ro-RO"/>
          </a:p>
        </c:txPr>
        <c:crossAx val="88713856"/>
        <c:crosses val="autoZero"/>
        <c:auto val="1"/>
        <c:lblAlgn val="ctr"/>
        <c:lblOffset val="100"/>
        <c:noMultiLvlLbl val="0"/>
      </c:catAx>
      <c:valAx>
        <c:axId val="88713856"/>
        <c:scaling>
          <c:orientation val="minMax"/>
          <c:max val="20"/>
        </c:scaling>
        <c:delete val="0"/>
        <c:axPos val="l"/>
        <c:majorGridlines/>
        <c:numFmt formatCode="General" sourceLinked="0"/>
        <c:majorTickMark val="none"/>
        <c:minorTickMark val="none"/>
        <c:tickLblPos val="nextTo"/>
        <c:txPr>
          <a:bodyPr/>
          <a:lstStyle/>
          <a:p>
            <a:pPr>
              <a:defRPr lang="ro-RO"/>
            </a:pPr>
            <a:endParaRPr lang="ro-RO"/>
          </a:p>
        </c:txPr>
        <c:crossAx val="88712320"/>
        <c:crosses val="autoZero"/>
        <c:crossBetween val="between"/>
        <c:majorUnit val="1"/>
      </c:valAx>
      <c:dTable>
        <c:showHorzBorder val="1"/>
        <c:showVertBorder val="1"/>
        <c:showOutline val="1"/>
        <c:showKeys val="1"/>
        <c:txPr>
          <a:bodyPr/>
          <a:lstStyle/>
          <a:p>
            <a:pPr rtl="0">
              <a:defRPr lang="ro-RO"/>
            </a:pPr>
            <a:endParaRPr lang="ro-RO"/>
          </a:p>
        </c:txPr>
      </c:dTable>
    </c:plotArea>
    <c:plotVisOnly val="1"/>
    <c:dispBlanksAs val="gap"/>
    <c:showDLblsOverMax val="0"/>
  </c:chart>
  <c:txPr>
    <a:bodyPr/>
    <a:lstStyle/>
    <a:p>
      <a:pPr>
        <a:defRPr sz="1800"/>
      </a:pPr>
      <a:endParaRPr lang="ro-RO"/>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98572520887035"/>
          <c:y val="3.2915643711586111E-2"/>
          <c:w val="0.81726416289411752"/>
          <c:h val="0.83936112152647591"/>
        </c:manualLayout>
      </c:layout>
      <c:barChart>
        <c:barDir val="col"/>
        <c:grouping val="stacked"/>
        <c:varyColors val="0"/>
        <c:ser>
          <c:idx val="0"/>
          <c:order val="0"/>
          <c:tx>
            <c:strRef>
              <c:f>Sheet1!$B$1</c:f>
              <c:strCache>
                <c:ptCount val="1"/>
                <c:pt idx="0">
                  <c:v>Teze de doctor habilitat </c:v>
                </c:pt>
              </c:strCache>
            </c:strRef>
          </c:tx>
          <c:spPr>
            <a:solidFill>
              <a:srgbClr val="7030A0"/>
            </a:solidFill>
            <a:ln>
              <a:solidFill>
                <a:srgbClr val="7030A0"/>
              </a:solidFill>
            </a:ln>
          </c:spPr>
          <c:invertIfNegative val="0"/>
          <c:cat>
            <c:strRef>
              <c:f>Sheet1!$A$2:$A$7</c:f>
              <c:strCache>
                <c:ptCount val="6"/>
                <c:pt idx="0">
                  <c:v>Anul 2013 (8)</c:v>
                </c:pt>
                <c:pt idx="1">
                  <c:v>Anul 2014 (13)</c:v>
                </c:pt>
                <c:pt idx="2">
                  <c:v>Anul 2015 (13)</c:v>
                </c:pt>
                <c:pt idx="3">
                  <c:v>Anul 2016 (15)</c:v>
                </c:pt>
                <c:pt idx="4">
                  <c:v>Anul 2017 (8)</c:v>
                </c:pt>
                <c:pt idx="5">
                  <c:v>Anul 2017 (13)</c:v>
                </c:pt>
              </c:strCache>
            </c:strRef>
          </c:cat>
          <c:val>
            <c:numRef>
              <c:f>Sheet1!$B$2:$B$7</c:f>
              <c:numCache>
                <c:formatCode>General</c:formatCode>
                <c:ptCount val="6"/>
                <c:pt idx="0">
                  <c:v>1</c:v>
                </c:pt>
                <c:pt idx="1">
                  <c:v>1</c:v>
                </c:pt>
                <c:pt idx="2">
                  <c:v>2</c:v>
                </c:pt>
                <c:pt idx="3">
                  <c:v>1</c:v>
                </c:pt>
                <c:pt idx="4">
                  <c:v>1</c:v>
                </c:pt>
                <c:pt idx="5">
                  <c:v>1</c:v>
                </c:pt>
              </c:numCache>
            </c:numRef>
          </c:val>
          <c:extLst xmlns:c16r2="http://schemas.microsoft.com/office/drawing/2015/06/chart">
            <c:ext xmlns:c16="http://schemas.microsoft.com/office/drawing/2014/chart" uri="{C3380CC4-5D6E-409C-BE32-E72D297353CC}">
              <c16:uniqueId val="{00000000-E44D-41B0-A41B-7F7C1C94FD66}"/>
            </c:ext>
          </c:extLst>
        </c:ser>
        <c:ser>
          <c:idx val="1"/>
          <c:order val="1"/>
          <c:tx>
            <c:strRef>
              <c:f>Sheet1!$C$1</c:f>
              <c:strCache>
                <c:ptCount val="1"/>
                <c:pt idx="0">
                  <c:v>Teze de doctor </c:v>
                </c:pt>
              </c:strCache>
            </c:strRef>
          </c:tx>
          <c:spPr>
            <a:solidFill>
              <a:schemeClr val="accent6">
                <a:lumMod val="60000"/>
                <a:lumOff val="40000"/>
              </a:schemeClr>
            </a:solidFill>
            <a:ln>
              <a:solidFill>
                <a:srgbClr val="FFFF00"/>
              </a:solidFill>
            </a:ln>
          </c:spPr>
          <c:invertIfNegative val="0"/>
          <c:cat>
            <c:strRef>
              <c:f>Sheet1!$A$2:$A$7</c:f>
              <c:strCache>
                <c:ptCount val="6"/>
                <c:pt idx="0">
                  <c:v>Anul 2013 (8)</c:v>
                </c:pt>
                <c:pt idx="1">
                  <c:v>Anul 2014 (13)</c:v>
                </c:pt>
                <c:pt idx="2">
                  <c:v>Anul 2015 (13)</c:v>
                </c:pt>
                <c:pt idx="3">
                  <c:v>Anul 2016 (15)</c:v>
                </c:pt>
                <c:pt idx="4">
                  <c:v>Anul 2017 (8)</c:v>
                </c:pt>
                <c:pt idx="5">
                  <c:v>Anul 2017 (13)</c:v>
                </c:pt>
              </c:strCache>
            </c:strRef>
          </c:cat>
          <c:val>
            <c:numRef>
              <c:f>Sheet1!$C$2:$C$7</c:f>
              <c:numCache>
                <c:formatCode>General</c:formatCode>
                <c:ptCount val="6"/>
                <c:pt idx="0">
                  <c:v>7</c:v>
                </c:pt>
                <c:pt idx="1">
                  <c:v>12</c:v>
                </c:pt>
                <c:pt idx="2">
                  <c:v>11</c:v>
                </c:pt>
                <c:pt idx="3">
                  <c:v>14</c:v>
                </c:pt>
                <c:pt idx="4">
                  <c:v>7</c:v>
                </c:pt>
                <c:pt idx="5">
                  <c:v>12</c:v>
                </c:pt>
              </c:numCache>
            </c:numRef>
          </c:val>
          <c:extLst xmlns:c16r2="http://schemas.microsoft.com/office/drawing/2015/06/chart">
            <c:ext xmlns:c16="http://schemas.microsoft.com/office/drawing/2014/chart" uri="{C3380CC4-5D6E-409C-BE32-E72D297353CC}">
              <c16:uniqueId val="{00000001-E44D-41B0-A41B-7F7C1C94FD66}"/>
            </c:ext>
          </c:extLst>
        </c:ser>
        <c:dLbls>
          <c:showLegendKey val="0"/>
          <c:showVal val="0"/>
          <c:showCatName val="0"/>
          <c:showSerName val="0"/>
          <c:showPercent val="0"/>
          <c:showBubbleSize val="0"/>
        </c:dLbls>
        <c:gapWidth val="95"/>
        <c:overlap val="100"/>
        <c:axId val="108003712"/>
        <c:axId val="108005248"/>
      </c:barChart>
      <c:catAx>
        <c:axId val="108003712"/>
        <c:scaling>
          <c:orientation val="minMax"/>
        </c:scaling>
        <c:delete val="0"/>
        <c:axPos val="b"/>
        <c:numFmt formatCode="General" sourceLinked="0"/>
        <c:majorTickMark val="none"/>
        <c:minorTickMark val="none"/>
        <c:tickLblPos val="nextTo"/>
        <c:txPr>
          <a:bodyPr/>
          <a:lstStyle/>
          <a:p>
            <a:pPr>
              <a:defRPr lang="ro-RO"/>
            </a:pPr>
            <a:endParaRPr lang="ro-RO"/>
          </a:p>
        </c:txPr>
        <c:crossAx val="108005248"/>
        <c:crosses val="autoZero"/>
        <c:auto val="1"/>
        <c:lblAlgn val="ctr"/>
        <c:lblOffset val="100"/>
        <c:noMultiLvlLbl val="0"/>
      </c:catAx>
      <c:valAx>
        <c:axId val="108005248"/>
        <c:scaling>
          <c:orientation val="minMax"/>
        </c:scaling>
        <c:delete val="0"/>
        <c:axPos val="l"/>
        <c:majorGridlines>
          <c:spPr>
            <a:ln>
              <a:solidFill>
                <a:schemeClr val="accent3"/>
              </a:solidFill>
            </a:ln>
          </c:spPr>
        </c:majorGridlines>
        <c:numFmt formatCode="General" sourceLinked="0"/>
        <c:majorTickMark val="none"/>
        <c:minorTickMark val="none"/>
        <c:tickLblPos val="nextTo"/>
        <c:spPr>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2400000" scaled="0"/>
            </a:gradFill>
          </a:ln>
        </c:spPr>
        <c:txPr>
          <a:bodyPr/>
          <a:lstStyle/>
          <a:p>
            <a:pPr>
              <a:defRPr lang="ro-RO"/>
            </a:pPr>
            <a:endParaRPr lang="ro-RO"/>
          </a:p>
        </c:txPr>
        <c:crossAx val="108003712"/>
        <c:crosses val="autoZero"/>
        <c:crossBetween val="between"/>
      </c:valAx>
      <c:dTable>
        <c:showHorzBorder val="1"/>
        <c:showVertBorder val="1"/>
        <c:showOutline val="1"/>
        <c:showKeys val="1"/>
        <c:spPr>
          <a:ln>
            <a:solidFill>
              <a:srgbClr val="FF0000"/>
            </a:solidFill>
          </a:ln>
        </c:spPr>
        <c:txPr>
          <a:bodyPr/>
          <a:lstStyle/>
          <a:p>
            <a:pPr rtl="0">
              <a:defRPr lang="ro-RO"/>
            </a:pPr>
            <a:endParaRPr lang="ro-RO"/>
          </a:p>
        </c:txPr>
      </c:dTable>
    </c:plotArea>
    <c:plotVisOnly val="1"/>
    <c:dispBlanksAs val="gap"/>
    <c:showDLblsOverMax val="0"/>
  </c:chart>
  <c:txPr>
    <a:bodyPr/>
    <a:lstStyle/>
    <a:p>
      <a:pPr>
        <a:defRPr sz="1800"/>
      </a:pPr>
      <a:endParaRPr lang="ro-RO"/>
    </a:p>
  </c:txPr>
  <c:externalData r:id="rId1">
    <c:autoUpdate val="0"/>
  </c:externalData>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drawing1.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7259B1-D9D6-4BDC-AEDB-9E9A223D96F9}" type="datetimeFigureOut">
              <a:rPr lang="ro-RO" smtClean="0"/>
              <a:t>17.01.2019</a:t>
            </a:fld>
            <a:endParaRPr lang="ro-RO"/>
          </a:p>
        </p:txBody>
      </p:sp>
      <p:sp>
        <p:nvSpPr>
          <p:cNvPr id="4" name="Substituent imagine diapozitiv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6" name="Substituent subsol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60DA7C-3D27-4813-B3E8-A9DB21E15812}" type="slidenum">
              <a:rPr lang="ro-RO" smtClean="0"/>
              <a:t>‹#›</a:t>
            </a:fld>
            <a:endParaRPr lang="ro-RO"/>
          </a:p>
        </p:txBody>
      </p:sp>
    </p:spTree>
    <p:extLst>
      <p:ext uri="{BB962C8B-B14F-4D97-AF65-F5344CB8AC3E}">
        <p14:creationId xmlns:p14="http://schemas.microsoft.com/office/powerpoint/2010/main" val="1202806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p:cNvSpPr>
            <a:spLocks noGrp="1"/>
          </p:cNvSpPr>
          <p:nvPr>
            <p:ph type="ctrTitle"/>
          </p:nvPr>
        </p:nvSpPr>
        <p:spPr>
          <a:xfrm>
            <a:off x="685800" y="2130425"/>
            <a:ext cx="7772400" cy="1470025"/>
          </a:xfrm>
        </p:spPr>
        <p:txBody>
          <a:bodyPr/>
          <a:lstStyle/>
          <a:p>
            <a:r>
              <a:rPr lang="ro-RO" smtClean="0"/>
              <a:t>Faceți clic pentru a edita stilul de titlu Coordonator</a:t>
            </a:r>
            <a:endParaRPr lang="ro-RO"/>
          </a:p>
        </p:txBody>
      </p:sp>
      <p:sp>
        <p:nvSpPr>
          <p:cNvPr id="3" name="Subtitlu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o-RO" smtClean="0"/>
              <a:t>Faceți clic pentru editarea stilului de subtitlu al coordonatorului</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17.01.2019</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17.01.2019</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8"/>
            <a:ext cx="2057400" cy="5851525"/>
          </a:xfrm>
        </p:spPr>
        <p:txBody>
          <a:bodyPr vert="eaVert"/>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a:xfrm>
            <a:off x="457200" y="274638"/>
            <a:ext cx="6019800" cy="5851525"/>
          </a:xfrm>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17.01.2019</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17.01.2019</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o-RO" smtClean="0"/>
              <a:t>Faceți clic pentru a edita stilurile de text Coordonator</a:t>
            </a:r>
          </a:p>
        </p:txBody>
      </p:sp>
      <p:sp>
        <p:nvSpPr>
          <p:cNvPr id="4" name="Substituent dată 3"/>
          <p:cNvSpPr>
            <a:spLocks noGrp="1"/>
          </p:cNvSpPr>
          <p:nvPr>
            <p:ph type="dt" sz="half" idx="10"/>
          </p:nvPr>
        </p:nvSpPr>
        <p:spPr/>
        <p:txBody>
          <a:bodyPr/>
          <a:lstStyle/>
          <a:p>
            <a:fld id="{FCE5CAE3-E66C-483F-9A91-133D66834A8A}" type="datetimeFigureOut">
              <a:rPr lang="ro-RO" smtClean="0"/>
              <a:t>17.01.2019</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dată 4"/>
          <p:cNvSpPr>
            <a:spLocks noGrp="1"/>
          </p:cNvSpPr>
          <p:nvPr>
            <p:ph type="dt" sz="half" idx="10"/>
          </p:nvPr>
        </p:nvSpPr>
        <p:spPr/>
        <p:txBody>
          <a:bodyPr/>
          <a:lstStyle/>
          <a:p>
            <a:fld id="{FCE5CAE3-E66C-483F-9A91-133D66834A8A}" type="datetimeFigureOut">
              <a:rPr lang="ro-RO" smtClean="0"/>
              <a:t>17.01.2019</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lvl1pPr>
              <a:defRPr/>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7" name="Substituent dată 6"/>
          <p:cNvSpPr>
            <a:spLocks noGrp="1"/>
          </p:cNvSpPr>
          <p:nvPr>
            <p:ph type="dt" sz="half" idx="10"/>
          </p:nvPr>
        </p:nvSpPr>
        <p:spPr/>
        <p:txBody>
          <a:bodyPr/>
          <a:lstStyle/>
          <a:p>
            <a:fld id="{FCE5CAE3-E66C-483F-9A91-133D66834A8A}" type="datetimeFigureOut">
              <a:rPr lang="ro-RO" smtClean="0"/>
              <a:t>17.01.2019</a:t>
            </a:fld>
            <a:endParaRPr lang="ro-RO"/>
          </a:p>
        </p:txBody>
      </p:sp>
      <p:sp>
        <p:nvSpPr>
          <p:cNvPr id="8" name="Substituent subsol 7"/>
          <p:cNvSpPr>
            <a:spLocks noGrp="1"/>
          </p:cNvSpPr>
          <p:nvPr>
            <p:ph type="ftr" sz="quarter" idx="11"/>
          </p:nvPr>
        </p:nvSpPr>
        <p:spPr/>
        <p:txBody>
          <a:bodyPr/>
          <a:lstStyle/>
          <a:p>
            <a:endParaRPr lang="ro-RO"/>
          </a:p>
        </p:txBody>
      </p:sp>
      <p:sp>
        <p:nvSpPr>
          <p:cNvPr id="9" name="Substituent număr diapozitiv 8"/>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dată 2"/>
          <p:cNvSpPr>
            <a:spLocks noGrp="1"/>
          </p:cNvSpPr>
          <p:nvPr>
            <p:ph type="dt" sz="half" idx="10"/>
          </p:nvPr>
        </p:nvSpPr>
        <p:spPr/>
        <p:txBody>
          <a:bodyPr/>
          <a:lstStyle/>
          <a:p>
            <a:fld id="{FCE5CAE3-E66C-483F-9A91-133D66834A8A}" type="datetimeFigureOut">
              <a:rPr lang="ro-RO" smtClean="0"/>
              <a:t>17.01.2019</a:t>
            </a:fld>
            <a:endParaRPr lang="ro-RO"/>
          </a:p>
        </p:txBody>
      </p:sp>
      <p:sp>
        <p:nvSpPr>
          <p:cNvPr id="4" name="Substituent subsol 3"/>
          <p:cNvSpPr>
            <a:spLocks noGrp="1"/>
          </p:cNvSpPr>
          <p:nvPr>
            <p:ph type="ftr" sz="quarter" idx="11"/>
          </p:nvPr>
        </p:nvSpPr>
        <p:spPr/>
        <p:txBody>
          <a:bodyPr/>
          <a:lstStyle/>
          <a:p>
            <a:endParaRPr lang="ro-RO"/>
          </a:p>
        </p:txBody>
      </p:sp>
      <p:sp>
        <p:nvSpPr>
          <p:cNvPr id="5" name="Substituent număr diapozitiv 4"/>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p>
            <a:fld id="{FCE5CAE3-E66C-483F-9A91-133D66834A8A}" type="datetimeFigureOut">
              <a:rPr lang="ro-RO" smtClean="0"/>
              <a:t>17.01.2019</a:t>
            </a:fld>
            <a:endParaRPr lang="ro-RO"/>
          </a:p>
        </p:txBody>
      </p:sp>
      <p:sp>
        <p:nvSpPr>
          <p:cNvPr id="3" name="Substituent subsol 2"/>
          <p:cNvSpPr>
            <a:spLocks noGrp="1"/>
          </p:cNvSpPr>
          <p:nvPr>
            <p:ph type="ftr" sz="quarter" idx="11"/>
          </p:nvPr>
        </p:nvSpPr>
        <p:spPr/>
        <p:txBody>
          <a:bodyPr/>
          <a:lstStyle/>
          <a:p>
            <a:endParaRPr lang="ro-RO"/>
          </a:p>
        </p:txBody>
      </p:sp>
      <p:sp>
        <p:nvSpPr>
          <p:cNvPr id="4" name="Substituent număr diapozitiv 3"/>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Faceți clic pentru a edita stilul de titlu Coordonator</a:t>
            </a:r>
            <a:endParaRPr lang="ro-RO"/>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FCE5CAE3-E66C-483F-9A91-133D66834A8A}" type="datetimeFigureOut">
              <a:rPr lang="ro-RO" smtClean="0"/>
              <a:t>17.01.2019</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Faceți clic pentru a edita stilul de titlu Coordonator</a:t>
            </a:r>
            <a:endParaRPr lang="ro-RO"/>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FCE5CAE3-E66C-483F-9A91-133D66834A8A}" type="datetimeFigureOut">
              <a:rPr lang="ro-RO" smtClean="0"/>
              <a:t>17.01.2019</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titl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5CAE3-E66C-483F-9A91-133D66834A8A}" type="datetimeFigureOut">
              <a:rPr lang="ro-RO" smtClean="0"/>
              <a:t>17.01.2019</a:t>
            </a:fld>
            <a:endParaRPr lang="ro-RO"/>
          </a:p>
        </p:txBody>
      </p:sp>
      <p:sp>
        <p:nvSpPr>
          <p:cNvPr id="5" name="Substituent subsol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ubstituent număr diapozitiv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D8D6F0-A759-4B40-A209-1431F2B80A59}" type="slidenum">
              <a:rPr lang="ro-RO" smtClean="0"/>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5.png"/><Relationship Id="rId7"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9.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3068960"/>
            <a:ext cx="8712968" cy="1143000"/>
          </a:xfrm>
        </p:spPr>
        <p:txBody>
          <a:bodyPr>
            <a:normAutofit fontScale="90000"/>
          </a:bodyPr>
          <a:lstStyle/>
          <a:p>
            <a:r>
              <a:rPr lang="ro-RO" sz="2700" b="1" dirty="0" smtClean="0">
                <a:solidFill>
                  <a:schemeClr val="tx1"/>
                </a:solidFill>
                <a:effectLst/>
                <a:latin typeface="Times New Roman" pitchFamily="18" charset="0"/>
                <a:cs typeface="Times New Roman" pitchFamily="18" charset="0"/>
              </a:rPr>
              <a:t/>
            </a:r>
            <a:br>
              <a:rPr lang="ro-RO" sz="2700" b="1" dirty="0" smtClean="0">
                <a:solidFill>
                  <a:schemeClr val="tx1"/>
                </a:solidFill>
                <a:effectLst/>
                <a:latin typeface="Times New Roman" pitchFamily="18" charset="0"/>
                <a:cs typeface="Times New Roman" pitchFamily="18" charset="0"/>
              </a:rPr>
            </a:br>
            <a:r>
              <a:rPr lang="ro-RO" sz="2700" b="1" dirty="0" smtClean="0">
                <a:solidFill>
                  <a:schemeClr val="tx1"/>
                </a:solidFill>
                <a:effectLst/>
                <a:latin typeface="Times New Roman" pitchFamily="18" charset="0"/>
                <a:cs typeface="Times New Roman" pitchFamily="18" charset="0"/>
              </a:rPr>
              <a:t/>
            </a:r>
            <a:br>
              <a:rPr lang="ro-RO" sz="2700" b="1" dirty="0" smtClean="0">
                <a:solidFill>
                  <a:schemeClr val="tx1"/>
                </a:solidFill>
                <a:effectLst/>
                <a:latin typeface="Times New Roman" pitchFamily="18" charset="0"/>
                <a:cs typeface="Times New Roman" pitchFamily="18" charset="0"/>
              </a:rPr>
            </a:br>
            <a:r>
              <a:rPr lang="ro-RO" sz="2700" b="1" dirty="0" smtClean="0">
                <a:solidFill>
                  <a:schemeClr val="tx1"/>
                </a:solidFill>
                <a:effectLst/>
                <a:latin typeface="Times New Roman" pitchFamily="18" charset="0"/>
                <a:cs typeface="Times New Roman" pitchFamily="18" charset="0"/>
              </a:rPr>
              <a:t/>
            </a:r>
            <a:br>
              <a:rPr lang="ro-RO" sz="2700" b="1" dirty="0" smtClean="0">
                <a:solidFill>
                  <a:schemeClr val="tx1"/>
                </a:solidFill>
                <a:effectLst/>
                <a:latin typeface="Times New Roman" pitchFamily="18" charset="0"/>
                <a:cs typeface="Times New Roman" pitchFamily="18" charset="0"/>
              </a:rPr>
            </a:br>
            <a:r>
              <a:rPr lang="ro-RO" sz="2700" b="1" dirty="0">
                <a:latin typeface="Times New Roman" pitchFamily="18" charset="0"/>
                <a:cs typeface="Times New Roman" pitchFamily="18" charset="0"/>
              </a:rPr>
              <a:t/>
            </a:r>
            <a:br>
              <a:rPr lang="ro-RO" sz="2700" b="1" dirty="0">
                <a:latin typeface="Times New Roman" pitchFamily="18" charset="0"/>
                <a:cs typeface="Times New Roman" pitchFamily="18" charset="0"/>
              </a:rPr>
            </a:br>
            <a:r>
              <a:rPr lang="en-US" sz="2700" b="1" dirty="0" err="1" smtClean="0">
                <a:solidFill>
                  <a:schemeClr val="tx1"/>
                </a:solidFill>
                <a:effectLst/>
                <a:latin typeface="Times New Roman" pitchFamily="18" charset="0"/>
                <a:cs typeface="Times New Roman" pitchFamily="18" charset="0"/>
              </a:rPr>
              <a:t>Institutul</a:t>
            </a:r>
            <a:r>
              <a:rPr lang="en-US" sz="2700" b="1" dirty="0" smtClean="0">
                <a:solidFill>
                  <a:schemeClr val="tx1"/>
                </a:solidFill>
                <a:effectLst/>
                <a:latin typeface="Times New Roman" pitchFamily="18" charset="0"/>
                <a:cs typeface="Times New Roman" pitchFamily="18" charset="0"/>
              </a:rPr>
              <a:t> </a:t>
            </a:r>
            <a:r>
              <a:rPr lang="ro-RO" sz="2700" b="1" dirty="0" smtClean="0">
                <a:solidFill>
                  <a:schemeClr val="tx1"/>
                </a:solidFill>
                <a:effectLst/>
                <a:latin typeface="Times New Roman" pitchFamily="18" charset="0"/>
                <a:cs typeface="Times New Roman" pitchFamily="18" charset="0"/>
              </a:rPr>
              <a:t>de Cercetări </a:t>
            </a:r>
            <a:r>
              <a:rPr lang="ro-RO" sz="2700" b="1" dirty="0" smtClean="0">
                <a:solidFill>
                  <a:schemeClr val="tx1"/>
                </a:solidFill>
                <a:effectLst/>
                <a:latin typeface="Times New Roman" pitchFamily="18" charset="0"/>
                <a:cs typeface="Times New Roman" pitchFamily="18" charset="0"/>
              </a:rPr>
              <a:t>Juridice</a:t>
            </a:r>
            <a:r>
              <a:rPr lang="en-US" sz="2700" b="1" dirty="0" smtClean="0">
                <a:solidFill>
                  <a:schemeClr val="tx1"/>
                </a:solidFill>
                <a:effectLst/>
                <a:latin typeface="Times New Roman" pitchFamily="18" charset="0"/>
                <a:cs typeface="Times New Roman" pitchFamily="18" charset="0"/>
              </a:rPr>
              <a:t>,</a:t>
            </a:r>
            <a:r>
              <a:rPr lang="ro-RO" sz="2700" b="1" dirty="0" smtClean="0">
                <a:solidFill>
                  <a:schemeClr val="tx1"/>
                </a:solidFill>
                <a:effectLst/>
                <a:latin typeface="Times New Roman" pitchFamily="18" charset="0"/>
                <a:cs typeface="Times New Roman" pitchFamily="18" charset="0"/>
              </a:rPr>
              <a:t> </a:t>
            </a:r>
            <a:r>
              <a:rPr lang="ro-RO" sz="2700" b="1" dirty="0" smtClean="0">
                <a:latin typeface="Times New Roman" pitchFamily="18" charset="0"/>
                <a:cs typeface="Times New Roman" pitchFamily="18" charset="0"/>
              </a:rPr>
              <a:t>Politice</a:t>
            </a:r>
            <a:r>
              <a:rPr lang="en-US" sz="2700" b="1" dirty="0" smtClean="0">
                <a:latin typeface="Times New Roman" pitchFamily="18" charset="0"/>
                <a:cs typeface="Times New Roman" pitchFamily="18" charset="0"/>
              </a:rPr>
              <a:t> </a:t>
            </a:r>
            <a:r>
              <a:rPr lang="ro-RO" sz="2700" b="1" dirty="0" smtClean="0">
                <a:latin typeface="Times New Roman" pitchFamily="18" charset="0"/>
                <a:cs typeface="Times New Roman" pitchFamily="18" charset="0"/>
              </a:rPr>
              <a:t>și </a:t>
            </a:r>
            <a:r>
              <a:rPr lang="en-US" sz="2700" b="1" dirty="0" err="1" smtClean="0">
                <a:latin typeface="Times New Roman" pitchFamily="18" charset="0"/>
                <a:cs typeface="Times New Roman" pitchFamily="18" charset="0"/>
              </a:rPr>
              <a:t>Sociologice</a:t>
            </a:r>
            <a:r>
              <a:rPr lang="ro-RO" sz="2700" dirty="0" smtClean="0">
                <a:solidFill>
                  <a:schemeClr val="tx1"/>
                </a:solidFill>
              </a:rPr>
              <a:t/>
            </a:r>
            <a:br>
              <a:rPr lang="ro-RO" sz="2700" dirty="0" smtClean="0">
                <a:solidFill>
                  <a:schemeClr val="tx1"/>
                </a:solidFill>
              </a:rPr>
            </a:br>
            <a:r>
              <a:rPr lang="en-US" sz="2700" dirty="0" smtClean="0">
                <a:solidFill>
                  <a:schemeClr val="tx1"/>
                </a:solidFill>
              </a:rPr>
              <a:t/>
            </a:r>
            <a:br>
              <a:rPr lang="en-US" sz="2700" dirty="0" smtClean="0">
                <a:solidFill>
                  <a:schemeClr val="tx1"/>
                </a:solidFill>
              </a:rPr>
            </a:br>
            <a:r>
              <a:rPr lang="ro-RO" sz="2700" b="1" dirty="0" smtClean="0">
                <a:solidFill>
                  <a:schemeClr val="tx1"/>
                </a:solidFill>
                <a:effectLst/>
                <a:latin typeface="Times New Roman" pitchFamily="18" charset="0"/>
                <a:cs typeface="Times New Roman" pitchFamily="18" charset="0"/>
              </a:rPr>
              <a:t>RAPORT </a:t>
            </a:r>
            <a:r>
              <a:rPr lang="en-US" sz="2700" dirty="0">
                <a:solidFill>
                  <a:schemeClr val="tx1"/>
                </a:solidFill>
                <a:effectLst/>
                <a:latin typeface="Times New Roman" pitchFamily="18" charset="0"/>
                <a:cs typeface="Times New Roman" pitchFamily="18" charset="0"/>
              </a:rPr>
              <a:t/>
            </a:r>
            <a:br>
              <a:rPr lang="en-US" sz="2700" dirty="0">
                <a:solidFill>
                  <a:schemeClr val="tx1"/>
                </a:solidFill>
                <a:effectLst/>
                <a:latin typeface="Times New Roman" pitchFamily="18" charset="0"/>
                <a:cs typeface="Times New Roman" pitchFamily="18" charset="0"/>
              </a:rPr>
            </a:br>
            <a:r>
              <a:rPr lang="ro-RO" sz="2700" dirty="0">
                <a:solidFill>
                  <a:schemeClr val="tx1"/>
                </a:solidFill>
                <a:effectLst/>
                <a:latin typeface="Times New Roman" pitchFamily="18" charset="0"/>
                <a:cs typeface="Times New Roman" pitchFamily="18" charset="0"/>
              </a:rPr>
              <a:t>PRIVIND ACTIVITATEA </a:t>
            </a:r>
            <a:r>
              <a:rPr lang="ro-RO" sz="2700" dirty="0" smtClean="0">
                <a:solidFill>
                  <a:schemeClr val="tx1"/>
                </a:solidFill>
                <a:effectLst/>
                <a:latin typeface="Times New Roman" pitchFamily="18" charset="0"/>
                <a:cs typeface="Times New Roman" pitchFamily="18" charset="0"/>
              </a:rPr>
              <a:t>ȘTIINȚIFICĂ</a:t>
            </a:r>
            <a:r>
              <a:rPr lang="en-US" sz="2700" dirty="0">
                <a:solidFill>
                  <a:schemeClr val="tx1"/>
                </a:solidFill>
                <a:effectLst/>
                <a:latin typeface="Times New Roman" pitchFamily="18" charset="0"/>
                <a:cs typeface="Times New Roman" pitchFamily="18" charset="0"/>
              </a:rPr>
              <a:t/>
            </a:r>
            <a:br>
              <a:rPr lang="en-US" sz="2700" dirty="0">
                <a:solidFill>
                  <a:schemeClr val="tx1"/>
                </a:solidFill>
                <a:effectLst/>
                <a:latin typeface="Times New Roman" pitchFamily="18" charset="0"/>
                <a:cs typeface="Times New Roman" pitchFamily="18" charset="0"/>
              </a:rPr>
            </a:br>
            <a:r>
              <a:rPr lang="ro-RO" sz="2700" dirty="0" smtClean="0">
                <a:solidFill>
                  <a:schemeClr val="tx1"/>
                </a:solidFill>
                <a:effectLst/>
                <a:latin typeface="Times New Roman" pitchFamily="18" charset="0"/>
                <a:cs typeface="Times New Roman" pitchFamily="18" charset="0"/>
              </a:rPr>
              <a:t>anul </a:t>
            </a:r>
            <a:r>
              <a:rPr lang="en-US" sz="2700" dirty="0" smtClean="0">
                <a:solidFill>
                  <a:schemeClr val="tx1"/>
                </a:solidFill>
                <a:effectLst/>
                <a:latin typeface="Times New Roman" pitchFamily="18" charset="0"/>
                <a:cs typeface="Times New Roman" pitchFamily="18" charset="0"/>
              </a:rPr>
              <a:t>2018</a:t>
            </a:r>
            <a:r>
              <a:rPr lang="en-US" sz="2700" dirty="0" smtClean="0">
                <a:solidFill>
                  <a:schemeClr val="tx1"/>
                </a:solidFill>
                <a:latin typeface="Times New Roman" pitchFamily="18" charset="0"/>
                <a:cs typeface="Times New Roman" pitchFamily="18" charset="0"/>
              </a:rPr>
              <a:t/>
            </a:r>
            <a:br>
              <a:rPr lang="en-US" sz="2700" dirty="0" smtClean="0">
                <a:solidFill>
                  <a:schemeClr val="tx1"/>
                </a:solidFill>
                <a:latin typeface="Times New Roman" pitchFamily="18" charset="0"/>
                <a:cs typeface="Times New Roman" pitchFamily="18" charset="0"/>
              </a:rPr>
            </a:br>
            <a:r>
              <a:rPr lang="en-US" sz="2700" dirty="0">
                <a:solidFill>
                  <a:schemeClr val="tx1"/>
                </a:solidFill>
              </a:rPr>
              <a:t/>
            </a:r>
            <a:br>
              <a:rPr lang="en-US" sz="2700" dirty="0">
                <a:solidFill>
                  <a:schemeClr val="tx1"/>
                </a:solidFill>
              </a:rPr>
            </a:br>
            <a:r>
              <a:rPr lang="en-US" sz="2700" dirty="0" err="1" smtClean="0">
                <a:solidFill>
                  <a:schemeClr val="tx1"/>
                </a:solidFill>
                <a:effectLst/>
                <a:latin typeface="Times New Roman" pitchFamily="18" charset="0"/>
                <a:cs typeface="Times New Roman" pitchFamily="18" charset="0"/>
              </a:rPr>
              <a:t>Secretar</a:t>
            </a:r>
            <a:r>
              <a:rPr lang="en-US" sz="2700" dirty="0" smtClean="0">
                <a:solidFill>
                  <a:schemeClr val="tx1"/>
                </a:solidFill>
                <a:effectLst/>
                <a:latin typeface="Times New Roman" pitchFamily="18" charset="0"/>
                <a:cs typeface="Times New Roman" pitchFamily="18" charset="0"/>
              </a:rPr>
              <a:t> </a:t>
            </a:r>
            <a:r>
              <a:rPr lang="ro-RO" sz="2700" dirty="0" smtClean="0">
                <a:solidFill>
                  <a:schemeClr val="tx1"/>
                </a:solidFill>
                <a:effectLst/>
                <a:latin typeface="Times New Roman" pitchFamily="18" charset="0"/>
                <a:cs typeface="Times New Roman" pitchFamily="18" charset="0"/>
              </a:rPr>
              <a:t>științific:</a:t>
            </a:r>
            <a:r>
              <a:rPr lang="en-US" sz="2700" dirty="0" smtClean="0">
                <a:solidFill>
                  <a:schemeClr val="tx1"/>
                </a:solidFill>
                <a:effectLst/>
                <a:latin typeface="Times New Roman" pitchFamily="18" charset="0"/>
                <a:cs typeface="Times New Roman" pitchFamily="18" charset="0"/>
              </a:rPr>
              <a:t> </a:t>
            </a:r>
            <a:r>
              <a:rPr lang="en-US" sz="2700" b="1" dirty="0" err="1" smtClean="0">
                <a:solidFill>
                  <a:schemeClr val="tx1"/>
                </a:solidFill>
                <a:effectLst/>
                <a:latin typeface="Times New Roman" pitchFamily="18" charset="0"/>
                <a:cs typeface="Times New Roman" pitchFamily="18" charset="0"/>
              </a:rPr>
              <a:t>Serghei</a:t>
            </a:r>
            <a:r>
              <a:rPr lang="en-US" sz="2700" b="1" dirty="0" smtClean="0">
                <a:solidFill>
                  <a:schemeClr val="tx1"/>
                </a:solidFill>
                <a:effectLst/>
                <a:latin typeface="Times New Roman" pitchFamily="18" charset="0"/>
                <a:cs typeface="Times New Roman" pitchFamily="18" charset="0"/>
              </a:rPr>
              <a:t> SPRINCEAN, </a:t>
            </a:r>
            <a:r>
              <a:rPr lang="ro-RO" sz="2700" dirty="0" smtClean="0">
                <a:solidFill>
                  <a:schemeClr val="tx1"/>
                </a:solidFill>
                <a:effectLst/>
                <a:latin typeface="Times New Roman" pitchFamily="18" charset="0"/>
                <a:cs typeface="Times New Roman" pitchFamily="18" charset="0"/>
              </a:rPr>
              <a:t>conf. univ., </a:t>
            </a:r>
            <a:r>
              <a:rPr lang="en-US" sz="2700" dirty="0" smtClean="0">
                <a:solidFill>
                  <a:schemeClr val="tx1"/>
                </a:solidFill>
                <a:effectLst/>
                <a:latin typeface="Times New Roman" pitchFamily="18" charset="0"/>
                <a:cs typeface="Times New Roman" pitchFamily="18" charset="0"/>
              </a:rPr>
              <a:t>d</a:t>
            </a:r>
            <a:r>
              <a:rPr lang="ro-RO" sz="2700" dirty="0" smtClean="0">
                <a:solidFill>
                  <a:schemeClr val="tx1"/>
                </a:solidFill>
                <a:effectLst/>
                <a:latin typeface="Times New Roman" pitchFamily="18" charset="0"/>
                <a:cs typeface="Times New Roman" pitchFamily="18" charset="0"/>
              </a:rPr>
              <a:t>r.</a:t>
            </a:r>
            <a:r>
              <a:rPr lang="en-US" sz="2700" dirty="0" smtClean="0">
                <a:solidFill>
                  <a:schemeClr val="tx1"/>
                </a:solidFill>
                <a:effectLst/>
                <a:latin typeface="Times New Roman" pitchFamily="18" charset="0"/>
                <a:cs typeface="Times New Roman" pitchFamily="18" charset="0"/>
              </a:rPr>
              <a:t> hab.</a:t>
            </a:r>
            <a:r>
              <a:rPr lang="ro-RO" sz="2700" dirty="0" smtClean="0">
                <a:solidFill>
                  <a:schemeClr val="tx1"/>
                </a:solidFill>
                <a:effectLst/>
                <a:latin typeface="Times New Roman" pitchFamily="18" charset="0"/>
                <a:cs typeface="Times New Roman" pitchFamily="18" charset="0"/>
              </a:rPr>
              <a:t> </a:t>
            </a:r>
            <a:r>
              <a:rPr lang="ro-RO" dirty="0">
                <a:solidFill>
                  <a:schemeClr val="tx1"/>
                </a:solidFill>
              </a:rPr>
              <a:t/>
            </a:r>
            <a:br>
              <a:rPr lang="ro-RO" dirty="0">
                <a:solidFill>
                  <a:schemeClr val="tx1"/>
                </a:solidFill>
              </a:rPr>
            </a:br>
            <a:endParaRPr lang="en-US" dirty="0">
              <a:solidFill>
                <a:schemeClr val="tx1"/>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4786" y="215380"/>
            <a:ext cx="4657796" cy="1773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215380"/>
            <a:ext cx="1397695" cy="1877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44111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en-US" b="1" dirty="0" err="1" smtClean="0">
                <a:latin typeface="Times New Roman" panose="02020603050405020304" pitchFamily="18" charset="0"/>
                <a:cs typeface="Times New Roman" panose="02020603050405020304" pitchFamily="18" charset="0"/>
              </a:rPr>
              <a:t>Apari</a:t>
            </a:r>
            <a:r>
              <a:rPr lang="ro-RO" b="1" dirty="0" smtClean="0">
                <a:latin typeface="Times New Roman" panose="02020603050405020304" pitchFamily="18" charset="0"/>
                <a:cs typeface="Times New Roman" panose="02020603050405020304" pitchFamily="18" charset="0"/>
              </a:rPr>
              <a:t>ț</a:t>
            </a:r>
            <a:r>
              <a:rPr lang="en-US" b="1" dirty="0" smtClean="0">
                <a:latin typeface="Times New Roman" panose="02020603050405020304" pitchFamily="18" charset="0"/>
                <a:cs typeface="Times New Roman" panose="02020603050405020304" pitchFamily="18" charset="0"/>
              </a:rPr>
              <a:t>ii </a:t>
            </a:r>
            <a:r>
              <a:rPr lang="en-US" b="1" dirty="0" err="1" smtClean="0">
                <a:latin typeface="Times New Roman" panose="02020603050405020304" pitchFamily="18" charset="0"/>
                <a:cs typeface="Times New Roman" panose="02020603050405020304" pitchFamily="18" charset="0"/>
              </a:rPr>
              <a:t>editoriale</a:t>
            </a:r>
            <a:endParaRPr lang="ro-RO" b="1" dirty="0">
              <a:latin typeface="Times New Roman" panose="02020603050405020304" pitchFamily="18" charset="0"/>
              <a:cs typeface="Times New Roman" panose="02020603050405020304" pitchFamily="18" charset="0"/>
            </a:endParaRPr>
          </a:p>
        </p:txBody>
      </p:sp>
      <p:pic>
        <p:nvPicPr>
          <p:cNvPr id="5" name="Picture 3"/>
          <p:cNvPicPr>
            <a:picLocks noChangeAspect="1"/>
          </p:cNvPicPr>
          <p:nvPr/>
        </p:nvPicPr>
        <p:blipFill>
          <a:blip r:embed="rId3"/>
          <a:stretch>
            <a:fillRect/>
          </a:stretch>
        </p:blipFill>
        <p:spPr>
          <a:xfrm>
            <a:off x="6804248" y="476672"/>
            <a:ext cx="2240060" cy="2952328"/>
          </a:xfrm>
          <a:prstGeom prst="rect">
            <a:avLst/>
          </a:prstGeom>
        </p:spPr>
      </p:pic>
      <p:pic>
        <p:nvPicPr>
          <p:cNvPr id="6" name="Picture 1"/>
          <p:cNvPicPr/>
          <p:nvPr/>
        </p:nvPicPr>
        <p:blipFill rotWithShape="1">
          <a:blip r:embed="rId4" cstate="print">
            <a:extLst>
              <a:ext uri="{28A0092B-C50C-407E-A947-70E740481C1C}">
                <a14:useLocalDpi xmlns:a14="http://schemas.microsoft.com/office/drawing/2010/main" val="0"/>
              </a:ext>
            </a:extLst>
          </a:blip>
          <a:srcRect l="48399"/>
          <a:stretch/>
        </p:blipFill>
        <p:spPr bwMode="auto">
          <a:xfrm>
            <a:off x="279079" y="1268760"/>
            <a:ext cx="1916657" cy="2520280"/>
          </a:xfrm>
          <a:prstGeom prst="rect">
            <a:avLst/>
          </a:prstGeom>
          <a:noFill/>
          <a:ln>
            <a:noFill/>
          </a:ln>
          <a:extLst>
            <a:ext uri="{53640926-AAD7-44D8-BBD7-CCE9431645EC}">
              <a14:shadowObscured xmlns:a14="http://schemas.microsoft.com/office/drawing/2010/main"/>
            </a:ext>
          </a:extLst>
        </p:spPr>
      </p:pic>
      <p:sp>
        <p:nvSpPr>
          <p:cNvPr id="1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o-RO"/>
          </a:p>
        </p:txBody>
      </p:sp>
      <p:graphicFrame>
        <p:nvGraphicFramePr>
          <p:cNvPr id="12" name="Obiect 11"/>
          <p:cNvGraphicFramePr>
            <a:graphicFrameLocks noChangeAspect="1"/>
          </p:cNvGraphicFramePr>
          <p:nvPr>
            <p:extLst>
              <p:ext uri="{D42A27DB-BD31-4B8C-83A1-F6EECF244321}">
                <p14:modId xmlns:p14="http://schemas.microsoft.com/office/powerpoint/2010/main" val="2170565045"/>
              </p:ext>
            </p:extLst>
          </p:nvPr>
        </p:nvGraphicFramePr>
        <p:xfrm>
          <a:off x="4572000" y="3789040"/>
          <a:ext cx="3673475" cy="2917825"/>
        </p:xfrm>
        <a:graphic>
          <a:graphicData uri="http://schemas.openxmlformats.org/presentationml/2006/ole">
            <mc:AlternateContent xmlns:mc="http://schemas.openxmlformats.org/markup-compatibility/2006">
              <mc:Choice xmlns:v="urn:schemas-microsoft-com:vml" Requires="v">
                <p:oleObj spid="_x0000_s1042" name="Acrobat Document" r:id="rId5" imgW="10783440" imgH="7643880" progId="AcroExch.Document.11">
                  <p:embed/>
                </p:oleObj>
              </mc:Choice>
              <mc:Fallback>
                <p:oleObj name="Acrobat Document" r:id="rId5" imgW="10783440" imgH="7643880" progId="AcroExch.Document.11">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789040"/>
                        <a:ext cx="3673475" cy="2917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3" name="Substituent conținut 3"/>
          <p:cNvPicPr/>
          <p:nvPr/>
        </p:nvPicPr>
        <p:blipFill>
          <a:blip r:embed="rId7" cstate="print">
            <a:extLst>
              <a:ext uri="{28A0092B-C50C-407E-A947-70E740481C1C}">
                <a14:useLocalDpi xmlns:a14="http://schemas.microsoft.com/office/drawing/2010/main" val="0"/>
              </a:ext>
            </a:extLst>
          </a:blip>
          <a:stretch>
            <a:fillRect/>
          </a:stretch>
        </p:blipFill>
        <p:spPr>
          <a:xfrm>
            <a:off x="601812" y="3933056"/>
            <a:ext cx="3250108" cy="2592288"/>
          </a:xfrm>
          <a:prstGeom prst="rect">
            <a:avLst/>
          </a:prstGeom>
        </p:spPr>
      </p:pic>
      <p:pic>
        <p:nvPicPr>
          <p:cNvPr id="14" name="Imagine 13" descr="48364581_958060201056759_1740541385104162816_n"/>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63888" y="1700808"/>
            <a:ext cx="1691640" cy="2552700"/>
          </a:xfrm>
          <a:prstGeom prst="rect">
            <a:avLst/>
          </a:prstGeom>
          <a:noFill/>
          <a:ln>
            <a:noFill/>
          </a:ln>
        </p:spPr>
      </p:pic>
    </p:spTree>
    <p:extLst>
      <p:ext uri="{BB962C8B-B14F-4D97-AF65-F5344CB8AC3E}">
        <p14:creationId xmlns:p14="http://schemas.microsoft.com/office/powerpoint/2010/main" val="41888735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b="1" dirty="0" smtClean="0"/>
              <a:t>Apariții editoriale</a:t>
            </a:r>
            <a:endParaRPr lang="ro-RO" b="1" dirty="0"/>
          </a:p>
        </p:txBody>
      </p:sp>
      <p:pic>
        <p:nvPicPr>
          <p:cNvPr id="6" name="Рисунок 3" descr="C:\Users\User\Desktop\1. Raport Proiect ICJP 2018\Coperta carte Chirtoaca N-1.jpg"/>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1700808"/>
            <a:ext cx="1521229" cy="2123902"/>
          </a:xfrm>
          <a:prstGeom prst="rect">
            <a:avLst/>
          </a:prstGeom>
          <a:noFill/>
          <a:ln>
            <a:noFill/>
          </a:ln>
        </p:spPr>
      </p:pic>
      <p:pic>
        <p:nvPicPr>
          <p:cNvPr id="7" name="Imagine 6" descr="D:\COSTACHI\2018\monografie\монография -coperta - fata.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4293096"/>
            <a:ext cx="1504315" cy="2172970"/>
          </a:xfrm>
          <a:prstGeom prst="rect">
            <a:avLst/>
          </a:prstGeom>
          <a:noFill/>
          <a:ln>
            <a:noFill/>
          </a:ln>
        </p:spPr>
      </p:pic>
      <p:pic>
        <p:nvPicPr>
          <p:cNvPr id="8" name="Imagine 7" descr="Coperta_PSZ 3"/>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1594822"/>
            <a:ext cx="1944216" cy="2410242"/>
          </a:xfrm>
          <a:prstGeom prst="rect">
            <a:avLst/>
          </a:prstGeom>
          <a:noFill/>
          <a:ln>
            <a:noFill/>
          </a:ln>
        </p:spPr>
      </p:pic>
      <p:pic>
        <p:nvPicPr>
          <p:cNvPr id="9" name="Imagine 8" descr="Coperta_PSZ 2"/>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99992" y="1592168"/>
            <a:ext cx="2088232" cy="2556912"/>
          </a:xfrm>
          <a:prstGeom prst="rect">
            <a:avLst/>
          </a:prstGeom>
          <a:noFill/>
          <a:ln>
            <a:noFill/>
          </a:ln>
        </p:spPr>
      </p:pic>
      <p:pic>
        <p:nvPicPr>
          <p:cNvPr id="10" name="Imagine 9" descr="G:\Centrul cercetari juridice al ICJP\Rapoarte, dari de seama\Darea de seamă 2018\Coperta_PSZ 1.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83768" y="1592168"/>
            <a:ext cx="1944216" cy="2556912"/>
          </a:xfrm>
          <a:prstGeom prst="rect">
            <a:avLst/>
          </a:prstGeom>
          <a:noFill/>
          <a:ln>
            <a:noFill/>
          </a:ln>
        </p:spPr>
      </p:pic>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o-RO"/>
          </a:p>
        </p:txBody>
      </p:sp>
      <p:graphicFrame>
        <p:nvGraphicFramePr>
          <p:cNvPr id="12" name="Obiect 11"/>
          <p:cNvGraphicFramePr>
            <a:graphicFrameLocks noChangeAspect="1"/>
          </p:cNvGraphicFramePr>
          <p:nvPr>
            <p:extLst>
              <p:ext uri="{D42A27DB-BD31-4B8C-83A1-F6EECF244321}">
                <p14:modId xmlns:p14="http://schemas.microsoft.com/office/powerpoint/2010/main" val="1247428777"/>
              </p:ext>
            </p:extLst>
          </p:nvPr>
        </p:nvGraphicFramePr>
        <p:xfrm>
          <a:off x="3196541" y="4497144"/>
          <a:ext cx="2606901" cy="1971179"/>
        </p:xfrm>
        <a:graphic>
          <a:graphicData uri="http://schemas.openxmlformats.org/presentationml/2006/ole">
            <mc:AlternateContent xmlns:mc="http://schemas.openxmlformats.org/markup-compatibility/2006">
              <mc:Choice xmlns:v="urn:schemas-microsoft-com:vml" Requires="v">
                <p:oleObj spid="_x0000_s2062" name="Acrobat Document" r:id="rId8" imgW="9529920" imgH="6878160" progId="AcroExch.Document.11">
                  <p:embed/>
                </p:oleObj>
              </mc:Choice>
              <mc:Fallback>
                <p:oleObj name="Acrobat Document" r:id="rId8" imgW="9529920" imgH="6878160" progId="AcroExch.Document.11">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96541" y="4497144"/>
                        <a:ext cx="2606901" cy="1971179"/>
                      </a:xfrm>
                      <a:prstGeom prst="rect">
                        <a:avLst/>
                      </a:prstGeom>
                      <a:noFill/>
                    </p:spPr>
                  </p:pic>
                </p:oleObj>
              </mc:Fallback>
            </mc:AlternateContent>
          </a:graphicData>
        </a:graphic>
      </p:graphicFrame>
    </p:spTree>
    <p:extLst>
      <p:ext uri="{BB962C8B-B14F-4D97-AF65-F5344CB8AC3E}">
        <p14:creationId xmlns:p14="http://schemas.microsoft.com/office/powerpoint/2010/main" val="3609991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en-US" b="1" dirty="0">
                <a:latin typeface="Times New Roman" panose="02020603050405020304" pitchFamily="18" charset="0"/>
                <a:cs typeface="Times New Roman" panose="02020603050405020304" pitchFamily="18" charset="0"/>
              </a:rPr>
              <a:t>M</a:t>
            </a:r>
            <a:r>
              <a:rPr lang="ro-RO" b="1" dirty="0" smtClean="0">
                <a:latin typeface="Times New Roman" panose="02020603050405020304" pitchFamily="18" charset="0"/>
                <a:cs typeface="Times New Roman" panose="02020603050405020304" pitchFamily="18" charset="0"/>
              </a:rPr>
              <a:t>anuale</a:t>
            </a:r>
            <a:r>
              <a:rPr lang="en-US" b="1" dirty="0" smtClean="0">
                <a:latin typeface="Times New Roman" panose="02020603050405020304" pitchFamily="18" charset="0"/>
                <a:cs typeface="Times New Roman" panose="02020603050405020304" pitchFamily="18" charset="0"/>
              </a:rPr>
              <a:t> </a:t>
            </a:r>
            <a:r>
              <a:rPr lang="ro-RO" b="1" dirty="0" smtClean="0">
                <a:latin typeface="Times New Roman" panose="02020603050405020304" pitchFamily="18" charset="0"/>
                <a:cs typeface="Times New Roman" panose="02020603050405020304" pitchFamily="18" charset="0"/>
              </a:rPr>
              <a:t>/ lucrări </a:t>
            </a:r>
            <a:r>
              <a:rPr lang="ro-RO" b="1" dirty="0">
                <a:latin typeface="Times New Roman" panose="02020603050405020304" pitchFamily="18" charset="0"/>
                <a:cs typeface="Times New Roman" panose="02020603050405020304" pitchFamily="18" charset="0"/>
              </a:rPr>
              <a:t>didactice naţionale</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p:txBody>
          <a:bodyPr>
            <a:normAutofit fontScale="77500" lnSpcReduction="20000"/>
          </a:bodyPr>
          <a:lstStyle/>
          <a:p>
            <a:pPr marL="514350" indent="-514350" algn="just">
              <a:buFont typeface="+mj-lt"/>
              <a:buAutoNum type="arabicPeriod"/>
            </a:pPr>
            <a:r>
              <a:rPr lang="fr-FR" dirty="0">
                <a:latin typeface="Times New Roman" panose="02020603050405020304" pitchFamily="18" charset="0"/>
                <a:cs typeface="Times New Roman" panose="02020603050405020304" pitchFamily="18" charset="0"/>
              </a:rPr>
              <a:t>JUC, V. </a:t>
            </a:r>
            <a:r>
              <a:rPr lang="fr-FR" dirty="0" err="1">
                <a:latin typeface="Times New Roman" panose="02020603050405020304" pitchFamily="18" charset="0"/>
                <a:cs typeface="Times New Roman" panose="02020603050405020304" pitchFamily="18" charset="0"/>
              </a:rPr>
              <a:t>Istoria</a:t>
            </a:r>
            <a:r>
              <a:rPr lang="fr-FR" dirty="0">
                <a:latin typeface="Times New Roman" panose="02020603050405020304" pitchFamily="18" charset="0"/>
                <a:cs typeface="Times New Roman" panose="02020603050405020304" pitchFamily="18" charset="0"/>
              </a:rPr>
              <a:t> g</a:t>
            </a:r>
            <a:r>
              <a:rPr lang="ro-RO" dirty="0" err="1">
                <a:latin typeface="Times New Roman" panose="02020603050405020304" pitchFamily="18" charset="0"/>
                <a:cs typeface="Times New Roman" panose="02020603050405020304" pitchFamily="18" charset="0"/>
              </a:rPr>
              <a:t>ândirii</a:t>
            </a:r>
            <a:r>
              <a:rPr lang="ro-RO" dirty="0">
                <a:latin typeface="Times New Roman" panose="02020603050405020304" pitchFamily="18" charset="0"/>
                <a:cs typeface="Times New Roman" panose="02020603050405020304" pitchFamily="18" charset="0"/>
              </a:rPr>
              <a:t> politice din Moldova. Chişinău</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Biotehdesign</a:t>
            </a:r>
            <a:r>
              <a:rPr lang="ro-RO" dirty="0">
                <a:latin typeface="Times New Roman" panose="02020603050405020304" pitchFamily="18" charset="0"/>
                <a:cs typeface="Times New Roman" panose="02020603050405020304" pitchFamily="18" charset="0"/>
              </a:rPr>
              <a:t>, 2017, 1</a:t>
            </a:r>
            <a:r>
              <a:rPr lang="fr-FR" dirty="0">
                <a:latin typeface="Times New Roman" panose="02020603050405020304" pitchFamily="18" charset="0"/>
                <a:cs typeface="Times New Roman" panose="02020603050405020304" pitchFamily="18" charset="0"/>
              </a:rPr>
              <a:t>65</a:t>
            </a:r>
            <a:r>
              <a:rPr lang="ro-RO" dirty="0">
                <a:latin typeface="Times New Roman" panose="02020603050405020304" pitchFamily="18" charset="0"/>
                <a:cs typeface="Times New Roman" panose="02020603050405020304" pitchFamily="18" charset="0"/>
              </a:rPr>
              <a:t> p.</a:t>
            </a:r>
          </a:p>
          <a:p>
            <a:pPr marL="514350" lvl="0" indent="-514350" algn="just">
              <a:buFont typeface="+mj-lt"/>
              <a:buAutoNum type="arabicPeriod"/>
            </a:pPr>
            <a:r>
              <a:rPr lang="ro-RO" dirty="0" smtClean="0">
                <a:latin typeface="Times New Roman" panose="02020603050405020304" pitchFamily="18" charset="0"/>
                <a:cs typeface="Times New Roman" panose="02020603050405020304" pitchFamily="18" charset="0"/>
              </a:rPr>
              <a:t>CHIRTOACĂ</a:t>
            </a:r>
            <a:r>
              <a:rPr lang="ro-RO" dirty="0">
                <a:latin typeface="Times New Roman" panose="02020603050405020304" pitchFamily="18" charset="0"/>
                <a:cs typeface="Times New Roman" panose="02020603050405020304" pitchFamily="18" charset="0"/>
              </a:rPr>
              <a:t>, N. </a:t>
            </a:r>
            <a:r>
              <a:rPr lang="ro-RO" i="1" dirty="0">
                <a:latin typeface="Times New Roman" panose="02020603050405020304" pitchFamily="18" charset="0"/>
                <a:cs typeface="Times New Roman" panose="02020603050405020304" pitchFamily="18" charset="0"/>
              </a:rPr>
              <a:t>Drept internațional public, în scheme</a:t>
            </a:r>
            <a:r>
              <a:rPr lang="ro-RO" dirty="0">
                <a:latin typeface="Times New Roman" panose="02020603050405020304" pitchFamily="18" charset="0"/>
                <a:cs typeface="Times New Roman" panose="02020603050405020304" pitchFamily="18" charset="0"/>
              </a:rPr>
              <a:t>. Ediția a II-a revăzută și adăugită. Chișinău: Print-Caro, 2018, 78 p. </a:t>
            </a:r>
          </a:p>
          <a:p>
            <a:pPr marL="514350" lvl="0" indent="-514350" algn="just">
              <a:buFont typeface="+mj-lt"/>
              <a:buAutoNum type="arabicPeriod"/>
            </a:pPr>
            <a:r>
              <a:rPr lang="ro-RO" dirty="0" smtClean="0">
                <a:latin typeface="Times New Roman" panose="02020603050405020304" pitchFamily="18" charset="0"/>
                <a:cs typeface="Times New Roman" panose="02020603050405020304" pitchFamily="18" charset="0"/>
              </a:rPr>
              <a:t>PERU–BALAN</a:t>
            </a:r>
            <a:r>
              <a:rPr lang="en-US" dirty="0" smtClean="0">
                <a:latin typeface="Times New Roman" panose="02020603050405020304" pitchFamily="18" charset="0"/>
                <a:cs typeface="Times New Roman" panose="02020603050405020304" pitchFamily="18" charset="0"/>
              </a:rPr>
              <a:t>,</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A</a:t>
            </a:r>
            <a:r>
              <a:rPr lang="ro-RO"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a:t>
            </a:r>
            <a:r>
              <a:rPr lang="ro-RO" dirty="0" smtClean="0">
                <a:latin typeface="Times New Roman" panose="02020603050405020304" pitchFamily="18" charset="0"/>
                <a:cs typeface="Times New Roman" panose="02020603050405020304" pitchFamily="18" charset="0"/>
              </a:rPr>
              <a:t> SITARI</a:t>
            </a:r>
            <a:r>
              <a:rPr lang="en-US" dirty="0" smtClean="0">
                <a:latin typeface="Times New Roman" panose="02020603050405020304" pitchFamily="18" charset="0"/>
                <a:cs typeface="Times New Roman" panose="02020603050405020304" pitchFamily="18" charset="0"/>
              </a:rPr>
              <a:t>,</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D. </a:t>
            </a:r>
            <a:r>
              <a:rPr lang="ro-RO" i="1" dirty="0">
                <a:latin typeface="Times New Roman" panose="02020603050405020304" pitchFamily="18" charset="0"/>
                <a:cs typeface="Times New Roman" panose="02020603050405020304" pitchFamily="18" charset="0"/>
              </a:rPr>
              <a:t>Comunicare Mediatică</a:t>
            </a:r>
            <a:r>
              <a:rPr lang="ro-RO" dirty="0">
                <a:latin typeface="Times New Roman" panose="02020603050405020304" pitchFamily="18" charset="0"/>
                <a:cs typeface="Times New Roman" panose="02020603050405020304" pitchFamily="18" charset="0"/>
              </a:rPr>
              <a:t>. Suport de curs. Chișinău, </a:t>
            </a:r>
            <a:r>
              <a:rPr lang="ro-RO" dirty="0" smtClean="0">
                <a:latin typeface="Times New Roman" panose="02020603050405020304" pitchFamily="18" charset="0"/>
                <a:cs typeface="Times New Roman" panose="02020603050405020304" pitchFamily="18" charset="0"/>
              </a:rPr>
              <a:t>120</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p</a:t>
            </a:r>
            <a:r>
              <a:rPr lang="ro-RO" dirty="0">
                <a:latin typeface="Times New Roman" panose="02020603050405020304" pitchFamily="18" charset="0"/>
                <a:cs typeface="Times New Roman" panose="02020603050405020304" pitchFamily="18" charset="0"/>
              </a:rPr>
              <a:t>. </a:t>
            </a:r>
          </a:p>
          <a:p>
            <a:pPr marL="514350" lvl="0" indent="-514350" algn="just">
              <a:buFont typeface="+mj-lt"/>
              <a:buAutoNum type="arabicPeriod"/>
            </a:pPr>
            <a:r>
              <a:rPr lang="ro-RO" dirty="0" smtClean="0">
                <a:latin typeface="Times New Roman" panose="02020603050405020304" pitchFamily="18" charset="0"/>
                <a:cs typeface="Times New Roman" panose="02020603050405020304" pitchFamily="18" charset="0"/>
              </a:rPr>
              <a:t>СОСНА </a:t>
            </a:r>
            <a:r>
              <a:rPr lang="ro-RO" dirty="0">
                <a:latin typeface="Times New Roman" panose="02020603050405020304" pitchFamily="18" charset="0"/>
                <a:cs typeface="Times New Roman" panose="02020603050405020304" pitchFamily="18" charset="0"/>
              </a:rPr>
              <a:t>Б., ВАЛКАН В. </a:t>
            </a:r>
            <a:r>
              <a:rPr lang="ro-RO" i="1" dirty="0" err="1">
                <a:latin typeface="Times New Roman" panose="02020603050405020304" pitchFamily="18" charset="0"/>
                <a:cs typeface="Times New Roman" panose="02020603050405020304" pitchFamily="18" charset="0"/>
              </a:rPr>
              <a:t>Защита</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женщин</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от</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дискриминации</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Пособие</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Кишинев</a:t>
            </a:r>
            <a:r>
              <a:rPr lang="ro-RO" dirty="0">
                <a:latin typeface="Times New Roman" panose="02020603050405020304" pitchFamily="18" charset="0"/>
                <a:cs typeface="Times New Roman" panose="02020603050405020304" pitchFamily="18" charset="0"/>
              </a:rPr>
              <a:t>, 2018, 60 с. ISBN </a:t>
            </a:r>
            <a:r>
              <a:rPr lang="ro-RO" dirty="0" smtClean="0">
                <a:latin typeface="Times New Roman" panose="02020603050405020304" pitchFamily="18" charset="0"/>
                <a:cs typeface="Times New Roman" panose="02020603050405020304" pitchFamily="18" charset="0"/>
              </a:rPr>
              <a:t>978-9975-3268-1-0</a:t>
            </a:r>
          </a:p>
          <a:p>
            <a:pPr marL="514350" lvl="0" indent="-514350" algn="just">
              <a:buFont typeface="+mj-lt"/>
              <a:buAutoNum type="arabicPeriod"/>
            </a:pPr>
            <a:r>
              <a:rPr lang="ro-RO" dirty="0" smtClean="0">
                <a:latin typeface="Times New Roman" panose="02020603050405020304" pitchFamily="18" charset="0"/>
                <a:cs typeface="Times New Roman" panose="02020603050405020304" pitchFamily="18" charset="0"/>
              </a:rPr>
              <a:t>CIOBANU </a:t>
            </a:r>
            <a:r>
              <a:rPr lang="ro-RO" dirty="0">
                <a:latin typeface="Times New Roman" panose="02020603050405020304" pitchFamily="18" charset="0"/>
                <a:cs typeface="Times New Roman" panose="02020603050405020304" pitchFamily="18" charset="0"/>
              </a:rPr>
              <a:t>I., CIOBANU E. Suport de curs la disciplina managementul proiectelor. Bălți: S.n., 2018. 114 p</a:t>
            </a:r>
            <a:r>
              <a:rPr lang="ro-RO" dirty="0" smtClean="0">
                <a:latin typeface="Times New Roman" panose="02020603050405020304" pitchFamily="18" charset="0"/>
                <a:cs typeface="Times New Roman" panose="02020603050405020304" pitchFamily="18" charset="0"/>
              </a:rPr>
              <a:t>.</a:t>
            </a:r>
            <a:endParaRPr lang="ro-RO"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06870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en-US" b="1" dirty="0" err="1" smtClean="0">
                <a:latin typeface="Times New Roman" panose="02020603050405020304" pitchFamily="18" charset="0"/>
                <a:cs typeface="Times New Roman" panose="02020603050405020304" pitchFamily="18" charset="0"/>
              </a:rPr>
              <a:t>Apari</a:t>
            </a:r>
            <a:r>
              <a:rPr lang="ro-RO" b="1" dirty="0" smtClean="0">
                <a:latin typeface="Times New Roman" panose="02020603050405020304" pitchFamily="18" charset="0"/>
                <a:cs typeface="Times New Roman" panose="02020603050405020304" pitchFamily="18" charset="0"/>
              </a:rPr>
              <a:t>ț</a:t>
            </a:r>
            <a:r>
              <a:rPr lang="en-US" b="1" dirty="0" smtClean="0">
                <a:latin typeface="Times New Roman" panose="02020603050405020304" pitchFamily="18" charset="0"/>
                <a:cs typeface="Times New Roman" panose="02020603050405020304" pitchFamily="18" charset="0"/>
              </a:rPr>
              <a:t>ii </a:t>
            </a:r>
            <a:r>
              <a:rPr lang="en-US" b="1" dirty="0" err="1" smtClean="0">
                <a:latin typeface="Times New Roman" panose="02020603050405020304" pitchFamily="18" charset="0"/>
                <a:cs typeface="Times New Roman" panose="02020603050405020304" pitchFamily="18" charset="0"/>
              </a:rPr>
              <a:t>editoriale</a:t>
            </a:r>
            <a:endParaRPr lang="ro-RO" b="1" dirty="0">
              <a:latin typeface="Times New Roman" panose="02020603050405020304" pitchFamily="18" charset="0"/>
              <a:cs typeface="Times New Roman" panose="02020603050405020304" pitchFamily="18" charset="0"/>
            </a:endParaRPr>
          </a:p>
        </p:txBody>
      </p:sp>
      <p:pic>
        <p:nvPicPr>
          <p:cNvPr id="6" name="Picture 4"/>
          <p:cNvPicPr>
            <a:picLocks noChangeAspect="1"/>
          </p:cNvPicPr>
          <p:nvPr/>
        </p:nvPicPr>
        <p:blipFill>
          <a:blip r:embed="rId2"/>
          <a:stretch>
            <a:fillRect/>
          </a:stretch>
        </p:blipFill>
        <p:spPr>
          <a:xfrm>
            <a:off x="251519" y="1556792"/>
            <a:ext cx="2525164" cy="2856267"/>
          </a:xfrm>
          <a:prstGeom prst="rect">
            <a:avLst/>
          </a:prstGeom>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2324100"/>
            <a:ext cx="3096344" cy="4177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0" y="1556792"/>
            <a:ext cx="2664296" cy="3781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47723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188640"/>
            <a:ext cx="8229600" cy="936104"/>
          </a:xfrm>
        </p:spPr>
        <p:txBody>
          <a:bodyPr>
            <a:normAutofit fontScale="90000"/>
          </a:bodyPr>
          <a:lstStyle/>
          <a:p>
            <a:r>
              <a:rPr lang="en-US" b="1" dirty="0" smtClean="0">
                <a:latin typeface="Times New Roman" panose="02020603050405020304" pitchFamily="18" charset="0"/>
                <a:cs typeface="Times New Roman" panose="02020603050405020304" pitchFamily="18" charset="0"/>
              </a:rPr>
              <a:t>C</a:t>
            </a:r>
            <a:r>
              <a:rPr lang="ro-RO" b="1" dirty="0" err="1" smtClean="0">
                <a:latin typeface="Times New Roman" panose="02020603050405020304" pitchFamily="18" charset="0"/>
                <a:cs typeface="Times New Roman" panose="02020603050405020304" pitchFamily="18" charset="0"/>
              </a:rPr>
              <a:t>apitole</a:t>
            </a:r>
            <a:r>
              <a:rPr lang="ro-RO" b="1" dirty="0" smtClean="0">
                <a:latin typeface="Times New Roman" panose="02020603050405020304" pitchFamily="18" charset="0"/>
                <a:cs typeface="Times New Roman" panose="02020603050405020304" pitchFamily="18" charset="0"/>
              </a:rPr>
              <a:t> </a:t>
            </a:r>
            <a:r>
              <a:rPr lang="ro-RO" b="1" dirty="0">
                <a:latin typeface="Times New Roman" panose="02020603050405020304" pitchFamily="18" charset="0"/>
                <a:cs typeface="Times New Roman" panose="02020603050405020304" pitchFamily="18" charset="0"/>
              </a:rPr>
              <a:t>în monografii şi </a:t>
            </a:r>
            <a:r>
              <a:rPr lang="ro-RO" b="1" dirty="0" smtClean="0">
                <a:latin typeface="Times New Roman" panose="02020603050405020304" pitchFamily="18" charset="0"/>
                <a:cs typeface="Times New Roman" panose="02020603050405020304" pitchFamily="18" charset="0"/>
              </a:rPr>
              <a:t>culegeri</a:t>
            </a:r>
            <a:r>
              <a:rPr lang="ro-RO" dirty="0">
                <a:latin typeface="Times New Roman" panose="02020603050405020304" pitchFamily="18" charset="0"/>
                <a:cs typeface="Times New Roman" panose="02020603050405020304" pitchFamily="18" charset="0"/>
              </a:rPr>
              <a:t/>
            </a:r>
            <a:br>
              <a:rPr lang="ro-RO" dirty="0">
                <a:latin typeface="Times New Roman" panose="02020603050405020304" pitchFamily="18" charset="0"/>
                <a:cs typeface="Times New Roman" panose="02020603050405020304" pitchFamily="18" charset="0"/>
              </a:rPr>
            </a:b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07504" y="980728"/>
            <a:ext cx="8928992" cy="5877272"/>
          </a:xfrm>
        </p:spPr>
        <p:txBody>
          <a:bodyPr>
            <a:noAutofit/>
          </a:bodyPr>
          <a:lstStyle/>
          <a:p>
            <a:pPr marL="514350" lvl="0" indent="-514350" algn="just">
              <a:buFont typeface="+mj-lt"/>
              <a:buAutoNum type="arabicPeriod"/>
            </a:pPr>
            <a:r>
              <a:rPr lang="ro-RO" sz="1100" dirty="0">
                <a:latin typeface="Times New Roman" panose="02020603050405020304" pitchFamily="18" charset="0"/>
                <a:cs typeface="Times New Roman" panose="02020603050405020304" pitchFamily="18" charset="0"/>
              </a:rPr>
              <a:t>SPRINCEAN, S. </a:t>
            </a:r>
            <a:r>
              <a:rPr lang="ro-RO" sz="1100" i="1" dirty="0">
                <a:latin typeface="Times New Roman" panose="02020603050405020304" pitchFamily="18" charset="0"/>
                <a:cs typeface="Times New Roman" panose="02020603050405020304" pitchFamily="18" charset="0"/>
              </a:rPr>
              <a:t>Aspecte etice în procesele electorale în perspectiva eficientizării instituțiilor puterii de stat</a:t>
            </a:r>
            <a:r>
              <a:rPr lang="ro-RO" sz="1100" dirty="0">
                <a:latin typeface="Times New Roman" panose="02020603050405020304" pitchFamily="18" charset="0"/>
                <a:cs typeface="Times New Roman" panose="02020603050405020304" pitchFamily="18" charset="0"/>
              </a:rPr>
              <a:t>. În: Impactul sistemului electoral asupra capacității de funcționalitate a instituțiilor puterii de stat din Republica Moldova. </a:t>
            </a:r>
            <a:r>
              <a:rPr lang="ro-RO" sz="1100" dirty="0" smtClean="0">
                <a:latin typeface="Times New Roman" panose="02020603050405020304" pitchFamily="18" charset="0"/>
                <a:cs typeface="Times New Roman" panose="02020603050405020304" pitchFamily="18" charset="0"/>
              </a:rPr>
              <a:t>Cap</a:t>
            </a:r>
            <a:r>
              <a:rPr lang="ro-RO" sz="1100" dirty="0">
                <a:latin typeface="Times New Roman" panose="02020603050405020304" pitchFamily="18" charset="0"/>
                <a:cs typeface="Times New Roman" panose="02020603050405020304" pitchFamily="18" charset="0"/>
              </a:rPr>
              <a:t>. 8. Chișinău: </a:t>
            </a:r>
            <a:r>
              <a:rPr lang="ro-RO" sz="1100" dirty="0" err="1" smtClean="0">
                <a:latin typeface="Times New Roman" panose="02020603050405020304" pitchFamily="18" charset="0"/>
                <a:cs typeface="Times New Roman" panose="02020603050405020304" pitchFamily="18" charset="0"/>
              </a:rPr>
              <a:t>Tipogr</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Centrală, 2018, p. 118-130. </a:t>
            </a:r>
            <a:endParaRPr lang="en-US" sz="11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smtClean="0">
                <a:latin typeface="Times New Roman" panose="02020603050405020304" pitchFamily="18" charset="0"/>
                <a:cs typeface="Times New Roman" panose="02020603050405020304" pitchFamily="18" charset="0"/>
              </a:rPr>
              <a:t>MORARU</a:t>
            </a:r>
            <a:r>
              <a:rPr lang="ro-RO" sz="1100" dirty="0">
                <a:latin typeface="Times New Roman" panose="02020603050405020304" pitchFamily="18" charset="0"/>
                <a:cs typeface="Times New Roman" panose="02020603050405020304" pitchFamily="18" charset="0"/>
              </a:rPr>
              <a:t>, V. Resursele simbolice ale puterii. În: Valorificarea experienței României în contextul integrării europene a Republicii Moldova. Chișinău: ICJP, 2018, pp. 55-79. </a:t>
            </a:r>
            <a:endParaRPr lang="en-US" sz="11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smtClean="0">
                <a:latin typeface="Times New Roman" panose="02020603050405020304" pitchFamily="18" charset="0"/>
                <a:cs typeface="Times New Roman" panose="02020603050405020304" pitchFamily="18" charset="0"/>
              </a:rPr>
              <a:t>JUC</a:t>
            </a:r>
            <a:r>
              <a:rPr lang="ro-RO" sz="1100" dirty="0">
                <a:latin typeface="Times New Roman" panose="02020603050405020304" pitchFamily="18" charset="0"/>
                <a:cs typeface="Times New Roman" panose="02020603050405020304" pitchFamily="18" charset="0"/>
              </a:rPr>
              <a:t>, V. Evoluția sistemului electoral din Republica Moldova: alegeri parlamentare. În: Impactul sistemului electoral asupra capacității de funcționalitate a instituțiilor puterii de stat din Republica Moldova. Chișinău, F.E.-P Tipografia Centrală, 2018. p. 7-24</a:t>
            </a:r>
            <a:r>
              <a:rPr lang="ro-RO"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a:latin typeface="Times New Roman" panose="02020603050405020304" pitchFamily="18" charset="0"/>
                <a:cs typeface="Times New Roman" panose="02020603050405020304" pitchFamily="18" charset="0"/>
              </a:rPr>
              <a:t>JUC V., POPA D. Experiența de aderare a României la Uniunea Europeană: general și particular pentru Republica Moldova. În: Valorificarea experienței României în contextul integrării europene a Republicii Moldova. Chișinău, F.E.-P Tipografia Centrală, 2018. p. 7-34</a:t>
            </a:r>
            <a:r>
              <a:rPr lang="ro-RO"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a:latin typeface="Times New Roman" panose="02020603050405020304" pitchFamily="18" charset="0"/>
                <a:cs typeface="Times New Roman" panose="02020603050405020304" pitchFamily="18" charset="0"/>
              </a:rPr>
              <a:t>TAȘCĂ, M.; CIOBANU, V. Organizarea și desfășurarea Congresului Militarilor Moldoveni (20-27 octombrie 1917) În: Centenar Sfatul Țării: 1917-2017, Chișinău: </a:t>
            </a:r>
            <a:r>
              <a:rPr lang="ro-RO" sz="1100" dirty="0" err="1">
                <a:latin typeface="Times New Roman" panose="02020603050405020304" pitchFamily="18" charset="0"/>
                <a:cs typeface="Times New Roman" panose="02020603050405020304" pitchFamily="18" charset="0"/>
              </a:rPr>
              <a:t>Lexon</a:t>
            </a:r>
            <a:r>
              <a:rPr lang="ro-RO" sz="1100" dirty="0">
                <a:latin typeface="Times New Roman" panose="02020603050405020304" pitchFamily="18" charset="0"/>
                <a:cs typeface="Times New Roman" panose="02020603050405020304" pitchFamily="18" charset="0"/>
              </a:rPr>
              <a:t> Prim, 2018, p. </a:t>
            </a:r>
            <a:r>
              <a:rPr lang="ro-RO" sz="1100" dirty="0" smtClean="0">
                <a:latin typeface="Times New Roman" panose="02020603050405020304" pitchFamily="18" charset="0"/>
                <a:cs typeface="Times New Roman" panose="02020603050405020304" pitchFamily="18" charset="0"/>
              </a:rPr>
              <a:t>546-564</a:t>
            </a:r>
            <a:r>
              <a:rPr lang="en-US"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a:latin typeface="Times New Roman" panose="02020603050405020304" pitchFamily="18" charset="0"/>
                <a:cs typeface="Times New Roman" panose="02020603050405020304" pitchFamily="18" charset="0"/>
              </a:rPr>
              <a:t>MÎNDRU, V.; PERU-BALAN, A. Evoluții ale sistemului politic din Republica Moldova: vulnerabilități și oportunități de modernizare. În:  </a:t>
            </a:r>
            <a:r>
              <a:rPr lang="ro-RO" sz="1100" i="1" dirty="0">
                <a:latin typeface="Times New Roman" panose="02020603050405020304" pitchFamily="18" charset="0"/>
                <a:cs typeface="Times New Roman" panose="02020603050405020304" pitchFamily="18" charset="0"/>
              </a:rPr>
              <a:t>Impactul sistemului electoral asupra capacității de funcționare a instituțiilor puterii de stat din Republica Moldova</a:t>
            </a:r>
            <a:r>
              <a:rPr lang="ro-RO" sz="1100" dirty="0">
                <a:latin typeface="Times New Roman" panose="02020603050405020304" pitchFamily="18" charset="0"/>
                <a:cs typeface="Times New Roman" panose="02020603050405020304" pitchFamily="18" charset="0"/>
              </a:rPr>
              <a:t>, Chișinău, 2018. pp. 25-39</a:t>
            </a:r>
            <a:r>
              <a:rPr lang="ro-RO"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a:latin typeface="Times New Roman" panose="02020603050405020304" pitchFamily="18" charset="0"/>
                <a:cs typeface="Times New Roman" panose="02020603050405020304" pitchFamily="18" charset="0"/>
              </a:rPr>
              <a:t>MOCANU, I. Impactul reformelor implementate în Republica Moldova asupra intenției de vot a cetățenilor. In: </a:t>
            </a:r>
            <a:r>
              <a:rPr lang="ro-RO" sz="1100" i="1" dirty="0">
                <a:latin typeface="Times New Roman" panose="02020603050405020304" pitchFamily="18" charset="0"/>
                <a:cs typeface="Times New Roman" panose="02020603050405020304" pitchFamily="18" charset="0"/>
              </a:rPr>
              <a:t>Impactul sistemului electoral asupra capacității de funcționalitate a instituțiilor puterii de stat din Republica Moldova</a:t>
            </a:r>
            <a:r>
              <a:rPr lang="ro-RO" sz="1100" dirty="0">
                <a:latin typeface="Times New Roman" panose="02020603050405020304" pitchFamily="18" charset="0"/>
                <a:cs typeface="Times New Roman" panose="02020603050405020304" pitchFamily="18" charset="0"/>
              </a:rPr>
              <a:t>. 2018, 49-63. </a:t>
            </a:r>
            <a:endParaRPr lang="ro-RO" sz="11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smtClean="0">
                <a:latin typeface="Times New Roman" panose="02020603050405020304" pitchFamily="18" charset="0"/>
                <a:cs typeface="Times New Roman" panose="02020603050405020304" pitchFamily="18" charset="0"/>
              </a:rPr>
              <a:t>TOFAN </a:t>
            </a:r>
            <a:r>
              <a:rPr lang="ro-RO" sz="1100" dirty="0">
                <a:latin typeface="Times New Roman" panose="02020603050405020304" pitchFamily="18" charset="0"/>
                <a:cs typeface="Times New Roman" panose="02020603050405020304" pitchFamily="18" charset="0"/>
              </a:rPr>
              <a:t>E. Sistemul electoral mixt: PRO și CONTRA. In:  </a:t>
            </a:r>
            <a:r>
              <a:rPr lang="ro-RO" sz="1100" i="1" dirty="0">
                <a:latin typeface="Times New Roman" panose="02020603050405020304" pitchFamily="18" charset="0"/>
                <a:cs typeface="Times New Roman" panose="02020603050405020304" pitchFamily="18" charset="0"/>
              </a:rPr>
              <a:t>Impactul sistemului electoral asupra capacității de funcționalitate a instituțiilor puterii de stat din Republica Moldova</a:t>
            </a:r>
            <a:r>
              <a:rPr lang="ro-RO" sz="1100" dirty="0">
                <a:latin typeface="Times New Roman" panose="02020603050405020304" pitchFamily="18" charset="0"/>
                <a:cs typeface="Times New Roman" panose="02020603050405020304" pitchFamily="18" charset="0"/>
              </a:rPr>
              <a:t>. 2018, 131-145. </a:t>
            </a:r>
          </a:p>
          <a:p>
            <a:pPr marL="514350" lvl="0" indent="-514350" algn="just">
              <a:buFont typeface="+mj-lt"/>
              <a:buAutoNum type="arabicPeriod"/>
            </a:pPr>
            <a:r>
              <a:rPr lang="ro-RO" sz="1100" dirty="0">
                <a:latin typeface="Times New Roman" panose="02020603050405020304" pitchFamily="18" charset="0"/>
                <a:cs typeface="Times New Roman" panose="02020603050405020304" pitchFamily="18" charset="0"/>
              </a:rPr>
              <a:t>DIACON, M. Alegeri parlamentare europene. Principii comune și aspecte distincte de organizare și desfășurare. În: Impactul sistemului electoral asupra capacității de funcționalitate a instituțiilor puterii de stat din Republica Moldova. </a:t>
            </a:r>
            <a:r>
              <a:rPr lang="ro-RO" sz="1100" dirty="0" err="1">
                <a:latin typeface="Times New Roman" panose="02020603050405020304" pitchFamily="18" charset="0"/>
                <a:cs typeface="Times New Roman" panose="02020603050405020304" pitchFamily="18" charset="0"/>
              </a:rPr>
              <a:t>Ch</a:t>
            </a:r>
            <a:r>
              <a:rPr lang="ro-RO" sz="1100" dirty="0">
                <a:latin typeface="Times New Roman" panose="02020603050405020304" pitchFamily="18" charset="0"/>
                <a:cs typeface="Times New Roman" panose="02020603050405020304" pitchFamily="18" charset="0"/>
              </a:rPr>
              <a:t>.: F.E.-P. „Tipografia Centrală”, 2018, </a:t>
            </a:r>
            <a:r>
              <a:rPr lang="en-US" sz="1100" dirty="0" smtClean="0">
                <a:latin typeface="Times New Roman" panose="02020603050405020304" pitchFamily="18" charset="0"/>
                <a:cs typeface="Times New Roman" panose="02020603050405020304" pitchFamily="18" charset="0"/>
              </a:rPr>
              <a:t>p</a:t>
            </a:r>
            <a:r>
              <a:rPr lang="ro-RO" sz="1100" dirty="0" smtClean="0">
                <a:latin typeface="Times New Roman" panose="02020603050405020304" pitchFamily="18" charset="0"/>
                <a:cs typeface="Times New Roman" panose="02020603050405020304" pitchFamily="18" charset="0"/>
              </a:rPr>
              <a:t>. 97-117.</a:t>
            </a:r>
          </a:p>
          <a:p>
            <a:pPr marL="514350" indent="-514350" algn="just">
              <a:buFont typeface="+mj-lt"/>
              <a:buAutoNum type="arabicPeriod"/>
            </a:pPr>
            <a:r>
              <a:rPr lang="en-US" sz="1100" dirty="0">
                <a:latin typeface="Times New Roman" panose="02020603050405020304" pitchFamily="18" charset="0"/>
                <a:cs typeface="Times New Roman" panose="02020603050405020304" pitchFamily="18" charset="0"/>
              </a:rPr>
              <a:t>RUSANDU I. </a:t>
            </a:r>
            <a:r>
              <a:rPr lang="en-US" sz="1100" dirty="0" err="1">
                <a:latin typeface="Times New Roman" panose="02020603050405020304" pitchFamily="18" charset="0"/>
                <a:cs typeface="Times New Roman" panose="02020603050405020304" pitchFamily="18" charset="0"/>
              </a:rPr>
              <a:t>Sistemul</a:t>
            </a:r>
            <a:r>
              <a:rPr lang="en-US" sz="1100" dirty="0">
                <a:latin typeface="Times New Roman" panose="02020603050405020304" pitchFamily="18" charset="0"/>
                <a:cs typeface="Times New Roman" panose="02020603050405020304" pitchFamily="18" charset="0"/>
              </a:rPr>
              <a:t> electoral din </a:t>
            </a:r>
            <a:r>
              <a:rPr lang="en-US" sz="1100" dirty="0" err="1">
                <a:latin typeface="Times New Roman" panose="02020603050405020304" pitchFamily="18" charset="0"/>
                <a:cs typeface="Times New Roman" panose="02020603050405020304" pitchFamily="18" charset="0"/>
              </a:rPr>
              <a:t>Republica</a:t>
            </a:r>
            <a:r>
              <a:rPr lang="en-US" sz="1100" dirty="0">
                <a:latin typeface="Times New Roman" panose="02020603050405020304" pitchFamily="18" charset="0"/>
                <a:cs typeface="Times New Roman" panose="02020603050405020304" pitchFamily="18" charset="0"/>
              </a:rPr>
              <a:t> Moldova: </a:t>
            </a:r>
            <a:r>
              <a:rPr lang="en-US" sz="1100" dirty="0" err="1">
                <a:latin typeface="Times New Roman" panose="02020603050405020304" pitchFamily="18" charset="0"/>
                <a:cs typeface="Times New Roman" panose="02020603050405020304" pitchFamily="18" charset="0"/>
              </a:rPr>
              <a:t>controverse</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și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realitate</a:t>
            </a:r>
            <a:r>
              <a:rPr lang="ro-RO" sz="1100" dirty="0">
                <a:latin typeface="Times New Roman" panose="02020603050405020304" pitchFamily="18" charset="0"/>
                <a:cs typeface="Times New Roman" panose="02020603050405020304" pitchFamily="18" charset="0"/>
              </a:rPr>
              <a:t>. În: </a:t>
            </a:r>
            <a:r>
              <a:rPr lang="ro-RO" sz="1100" i="1" dirty="0">
                <a:latin typeface="Times New Roman" panose="02020603050405020304" pitchFamily="18" charset="0"/>
                <a:cs typeface="Times New Roman" panose="02020603050405020304" pitchFamily="18" charset="0"/>
              </a:rPr>
              <a:t>Impactul sistemului electoral asupra capacității de funcționalitate a instituțiilor puterii de stat din Republica Moldova</a:t>
            </a:r>
            <a:r>
              <a:rPr lang="ro-RO" sz="1100" dirty="0">
                <a:latin typeface="Times New Roman" panose="02020603050405020304" pitchFamily="18" charset="0"/>
                <a:cs typeface="Times New Roman" panose="02020603050405020304" pitchFamily="18" charset="0"/>
              </a:rPr>
              <a:t>, Chișinău. F.E.-P. „Tipografia Centrală”, 2018, p.40-48. </a:t>
            </a:r>
          </a:p>
          <a:p>
            <a:pPr marL="514350" lvl="0" indent="-514350" algn="just">
              <a:buFont typeface="+mj-lt"/>
              <a:buAutoNum type="arabicPeriod"/>
            </a:pPr>
            <a:r>
              <a:rPr lang="ro-RO" sz="1100" dirty="0" smtClean="0">
                <a:latin typeface="Times New Roman" panose="02020603050405020304" pitchFamily="18" charset="0"/>
                <a:cs typeface="Times New Roman" panose="02020603050405020304" pitchFamily="18" charset="0"/>
              </a:rPr>
              <a:t>CIUMAC</a:t>
            </a:r>
            <a:r>
              <a:rPr lang="ro-RO" sz="1100" dirty="0">
                <a:latin typeface="Times New Roman" panose="02020603050405020304" pitchFamily="18" charset="0"/>
                <a:cs typeface="Times New Roman" panose="02020603050405020304" pitchFamily="18" charset="0"/>
              </a:rPr>
              <a:t>, S.; BĂDILEANU M, Evoluția sistemului energetic din România, În culegerea Valorificarea experienței României în contextul integrării europene a Republicii Moldova, Chișinău, F.E.-P„Tipografia Centrală, 2018,  232 pag., </a:t>
            </a:r>
            <a:r>
              <a:rPr lang="ro-RO" sz="1100" dirty="0" smtClean="0">
                <a:latin typeface="Times New Roman" panose="02020603050405020304" pitchFamily="18" charset="0"/>
                <a:cs typeface="Times New Roman" panose="02020603050405020304" pitchFamily="18" charset="0"/>
              </a:rPr>
              <a:t>p. 199-230</a:t>
            </a:r>
            <a:r>
              <a:rPr lang="en-US" sz="1100" dirty="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endParaRPr lang="ro-RO" sz="1100"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a:latin typeface="Times New Roman" panose="02020603050405020304" pitchFamily="18" charset="0"/>
                <a:cs typeface="Times New Roman" panose="02020603050405020304" pitchFamily="18" charset="0"/>
              </a:rPr>
              <a:t>ROȘCA A. Statul de drept: cadrul teoretic și provocările ajustării practice. În: Valorificarea experienței României în contextul integrării europene a Republicii Moldova. Chișinău, F.E.-P Tipografia Centrală, 2018. </a:t>
            </a:r>
            <a:r>
              <a:rPr lang="ro-RO" sz="1100" dirty="0" smtClean="0">
                <a:latin typeface="Times New Roman" panose="02020603050405020304" pitchFamily="18" charset="0"/>
                <a:cs typeface="Times New Roman" panose="02020603050405020304" pitchFamily="18" charset="0"/>
              </a:rPr>
              <a:t>p.157-173.</a:t>
            </a:r>
          </a:p>
          <a:p>
            <a:pPr marL="514350" indent="-514350" algn="just">
              <a:buFont typeface="+mj-lt"/>
              <a:buAutoNum type="arabicPeriod"/>
            </a:pPr>
            <a:r>
              <a:rPr lang="ro-RO" sz="1100" dirty="0">
                <a:latin typeface="Times New Roman" panose="02020603050405020304" pitchFamily="18" charset="0"/>
                <a:cs typeface="Times New Roman" panose="02020603050405020304" pitchFamily="18" charset="0"/>
              </a:rPr>
              <a:t>BRAGA L. </a:t>
            </a:r>
            <a:r>
              <a:rPr lang="ro-RO" sz="1100" dirty="0" err="1">
                <a:latin typeface="Times New Roman" panose="02020603050405020304" pitchFamily="18" charset="0"/>
                <a:cs typeface="Times New Roman" panose="02020603050405020304" pitchFamily="18" charset="0"/>
              </a:rPr>
              <a:t>Роль</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электоральной</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культуры</a:t>
            </a:r>
            <a:r>
              <a:rPr lang="ro-RO" sz="1100" dirty="0">
                <a:latin typeface="Times New Roman" panose="02020603050405020304" pitchFamily="18" charset="0"/>
                <a:cs typeface="Times New Roman" panose="02020603050405020304" pitchFamily="18" charset="0"/>
              </a:rPr>
              <a:t> в </a:t>
            </a:r>
            <a:r>
              <a:rPr lang="ro-RO" sz="1100" dirty="0" err="1">
                <a:latin typeface="Times New Roman" panose="02020603050405020304" pitchFamily="18" charset="0"/>
                <a:cs typeface="Times New Roman" panose="02020603050405020304" pitchFamily="18" charset="0"/>
              </a:rPr>
              <a:t>функционировании</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электоральной</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системы</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Республики</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Молдова</a:t>
            </a:r>
            <a:r>
              <a:rPr lang="ro-RO" sz="1100" dirty="0">
                <a:latin typeface="Times New Roman" panose="02020603050405020304" pitchFamily="18" charset="0"/>
                <a:cs typeface="Times New Roman" panose="02020603050405020304" pitchFamily="18" charset="0"/>
              </a:rPr>
              <a:t>. În: </a:t>
            </a:r>
            <a:r>
              <a:rPr lang="ro-RO" sz="1100" i="1" dirty="0">
                <a:latin typeface="Times New Roman" panose="02020603050405020304" pitchFamily="18" charset="0"/>
                <a:cs typeface="Times New Roman" panose="02020603050405020304" pitchFamily="18" charset="0"/>
              </a:rPr>
              <a:t>Impactul sistemului electoral asupra capacității de funcționare a instituțiilor puterii de stat din  Republica Moldova</a:t>
            </a:r>
            <a:r>
              <a:rPr lang="ro-RO" sz="1100" dirty="0">
                <a:latin typeface="Times New Roman" panose="02020603050405020304" pitchFamily="18" charset="0"/>
                <a:cs typeface="Times New Roman" panose="02020603050405020304" pitchFamily="18" charset="0"/>
              </a:rPr>
              <a:t>. Chișinău: </a:t>
            </a:r>
            <a:r>
              <a:rPr lang="ro-RO" sz="1100" dirty="0" smtClean="0">
                <a:latin typeface="Times New Roman" panose="02020603050405020304" pitchFamily="18" charset="0"/>
                <a:cs typeface="Times New Roman" panose="02020603050405020304" pitchFamily="18" charset="0"/>
              </a:rPr>
              <a:t>Tipografia Centrală. </a:t>
            </a:r>
            <a:r>
              <a:rPr lang="ro-RO" sz="1100" dirty="0">
                <a:latin typeface="Times New Roman" panose="02020603050405020304" pitchFamily="18" charset="0"/>
                <a:cs typeface="Times New Roman" panose="02020603050405020304" pitchFamily="18" charset="0"/>
              </a:rPr>
              <a:t>2018, p. </a:t>
            </a:r>
            <a:r>
              <a:rPr lang="ro-RO" sz="1100" dirty="0" smtClean="0">
                <a:latin typeface="Times New Roman" panose="02020603050405020304" pitchFamily="18" charset="0"/>
                <a:cs typeface="Times New Roman" panose="02020603050405020304" pitchFamily="18" charset="0"/>
              </a:rPr>
              <a:t>64-81.</a:t>
            </a:r>
            <a:endParaRPr lang="ro-RO" sz="1100"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1100" dirty="0" smtClean="0">
                <a:latin typeface="Times New Roman" panose="02020603050405020304" pitchFamily="18" charset="0"/>
                <a:cs typeface="Times New Roman" panose="02020603050405020304" pitchFamily="18" charset="0"/>
              </a:rPr>
              <a:t>DUMITRASCO</a:t>
            </a:r>
            <a:r>
              <a:rPr lang="ro-RO" sz="1100" dirty="0">
                <a:latin typeface="Times New Roman" panose="02020603050405020304" pitchFamily="18" charset="0"/>
                <a:cs typeface="Times New Roman" panose="02020603050405020304" pitchFamily="18" charset="0"/>
              </a:rPr>
              <a:t>, M. </a:t>
            </a:r>
            <a:r>
              <a:rPr lang="ro-RO" sz="1100" i="1" dirty="0" err="1">
                <a:latin typeface="Times New Roman" panose="02020603050405020304" pitchFamily="18" charset="0"/>
                <a:cs typeface="Times New Roman" panose="02020603050405020304" pitchFamily="18" charset="0"/>
              </a:rPr>
              <a:t>Innovation</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competitiveness</a:t>
            </a:r>
            <a:r>
              <a:rPr lang="ro-RO" sz="1100" i="1" dirty="0">
                <a:latin typeface="Times New Roman" panose="02020603050405020304" pitchFamily="18" charset="0"/>
                <a:cs typeface="Times New Roman" panose="02020603050405020304" pitchFamily="18" charset="0"/>
              </a:rPr>
              <a:t> of </a:t>
            </a:r>
            <a:r>
              <a:rPr lang="ro-RO" sz="1100" i="1" dirty="0" err="1">
                <a:latin typeface="Times New Roman" panose="02020603050405020304" pitchFamily="18" charset="0"/>
                <a:cs typeface="Times New Roman" panose="02020603050405020304" pitchFamily="18" charset="0"/>
              </a:rPr>
              <a:t>the</a:t>
            </a:r>
            <a:r>
              <a:rPr lang="ro-RO" sz="1100" i="1" dirty="0">
                <a:latin typeface="Times New Roman" panose="02020603050405020304" pitchFamily="18" charset="0"/>
                <a:cs typeface="Times New Roman" panose="02020603050405020304" pitchFamily="18" charset="0"/>
              </a:rPr>
              <a:t> country in global trade </a:t>
            </a:r>
            <a:r>
              <a:rPr lang="ro-RO" sz="1100" i="1" dirty="0" err="1">
                <a:latin typeface="Times New Roman" panose="02020603050405020304" pitchFamily="18" charset="0"/>
                <a:cs typeface="Times New Roman" panose="02020603050405020304" pitchFamily="18" charset="0"/>
              </a:rPr>
              <a:t>landscape</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the</a:t>
            </a:r>
            <a:r>
              <a:rPr lang="ro-RO" sz="1100" i="1" dirty="0">
                <a:latin typeface="Times New Roman" panose="02020603050405020304" pitchFamily="18" charset="0"/>
                <a:cs typeface="Times New Roman" panose="02020603050405020304" pitchFamily="18" charset="0"/>
              </a:rPr>
              <a:t> case of Republic of Moldova</a:t>
            </a:r>
            <a:r>
              <a:rPr lang="ro-RO" sz="1100" dirty="0">
                <a:latin typeface="Times New Roman" panose="02020603050405020304" pitchFamily="18" charset="0"/>
                <a:cs typeface="Times New Roman" panose="02020603050405020304" pitchFamily="18" charset="0"/>
              </a:rPr>
              <a:t>. In: “</a:t>
            </a:r>
            <a:r>
              <a:rPr lang="ro-RO" sz="1100" dirty="0" err="1">
                <a:latin typeface="Times New Roman" panose="02020603050405020304" pitchFamily="18" charset="0"/>
                <a:cs typeface="Times New Roman" panose="02020603050405020304" pitchFamily="18" charset="0"/>
              </a:rPr>
              <a:t>Enchancing</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the</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Efficiency</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and</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Competitiveness</a:t>
            </a:r>
            <a:r>
              <a:rPr lang="ro-RO" sz="1100" dirty="0">
                <a:latin typeface="Times New Roman" panose="02020603050405020304" pitchFamily="18" charset="0"/>
                <a:cs typeface="Times New Roman" panose="02020603050405020304" pitchFamily="18" charset="0"/>
              </a:rPr>
              <a:t> of Enterprises </a:t>
            </a:r>
            <a:r>
              <a:rPr lang="ro-RO" sz="1100" dirty="0" err="1">
                <a:latin typeface="Times New Roman" panose="02020603050405020304" pitchFamily="18" charset="0"/>
                <a:cs typeface="Times New Roman" panose="02020603050405020304" pitchFamily="18" charset="0"/>
              </a:rPr>
              <a:t>and</a:t>
            </a:r>
            <a:r>
              <a:rPr lang="ro-RO" sz="1100" dirty="0">
                <a:latin typeface="Times New Roman" panose="02020603050405020304" pitchFamily="18" charset="0"/>
                <a:cs typeface="Times New Roman" panose="02020603050405020304" pitchFamily="18" charset="0"/>
              </a:rPr>
              <a:t> National </a:t>
            </a:r>
            <a:r>
              <a:rPr lang="ro-RO" sz="1100" dirty="0" err="1">
                <a:latin typeface="Times New Roman" panose="02020603050405020304" pitchFamily="18" charset="0"/>
                <a:cs typeface="Times New Roman" panose="02020603050405020304" pitchFamily="18" charset="0"/>
              </a:rPr>
              <a:t>Economies</a:t>
            </a:r>
            <a:r>
              <a:rPr lang="ro-RO" sz="1100" dirty="0">
                <a:latin typeface="Times New Roman" panose="02020603050405020304" pitchFamily="18" charset="0"/>
                <a:cs typeface="Times New Roman" panose="02020603050405020304" pitchFamily="18" charset="0"/>
              </a:rPr>
              <a:t> - </a:t>
            </a:r>
            <a:r>
              <a:rPr lang="ro-RO" sz="1100" dirty="0" err="1">
                <a:latin typeface="Times New Roman" panose="02020603050405020304" pitchFamily="18" charset="0"/>
                <a:cs typeface="Times New Roman" panose="02020603050405020304" pitchFamily="18" charset="0"/>
              </a:rPr>
              <a:t>problems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factors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determinants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strategies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andsolutions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thematic</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collection</a:t>
            </a:r>
            <a:r>
              <a:rPr lang="ro-RO" sz="1100" dirty="0">
                <a:latin typeface="Times New Roman" panose="02020603050405020304" pitchFamily="18" charset="0"/>
                <a:cs typeface="Times New Roman" panose="02020603050405020304" pitchFamily="18" charset="0"/>
              </a:rPr>
              <a:t> of </a:t>
            </a:r>
            <a:r>
              <a:rPr lang="ro-RO" sz="1100" dirty="0" err="1">
                <a:latin typeface="Times New Roman" panose="02020603050405020304" pitchFamily="18" charset="0"/>
                <a:cs typeface="Times New Roman" panose="02020603050405020304" pitchFamily="18" charset="0"/>
              </a:rPr>
              <a:t>papers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of</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international</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significance</a:t>
            </a:r>
            <a:r>
              <a:rPr lang="ro-RO" sz="1100" dirty="0">
                <a:latin typeface="Times New Roman" panose="02020603050405020304" pitchFamily="18" charset="0"/>
                <a:cs typeface="Times New Roman" panose="02020603050405020304" pitchFamily="18" charset="0"/>
              </a:rPr>
              <a:t>/editor Bojan </a:t>
            </a:r>
            <a:r>
              <a:rPr lang="ro-RO" sz="1100" dirty="0" err="1">
                <a:latin typeface="Times New Roman" panose="02020603050405020304" pitchFamily="18" charset="0"/>
                <a:cs typeface="Times New Roman" panose="02020603050405020304" pitchFamily="18" charset="0"/>
              </a:rPr>
              <a:t>Krstic</a:t>
            </a:r>
            <a:r>
              <a:rPr lang="ro-RO" sz="1100" dirty="0">
                <a:latin typeface="Times New Roman" panose="02020603050405020304" pitchFamily="18" charset="0"/>
                <a:cs typeface="Times New Roman" panose="02020603050405020304" pitchFamily="18" charset="0"/>
              </a:rPr>
              <a:t>, University of </a:t>
            </a:r>
            <a:r>
              <a:rPr lang="ro-RO" sz="1100" dirty="0" err="1">
                <a:latin typeface="Times New Roman" panose="02020603050405020304" pitchFamily="18" charset="0"/>
                <a:cs typeface="Times New Roman" panose="02020603050405020304" pitchFamily="18" charset="0"/>
              </a:rPr>
              <a:t>Nis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Faculty</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of</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Economics</a:t>
            </a:r>
            <a:r>
              <a:rPr lang="ro-RO" sz="1100" dirty="0">
                <a:latin typeface="Times New Roman" panose="02020603050405020304" pitchFamily="18" charset="0"/>
                <a:cs typeface="Times New Roman" panose="02020603050405020304" pitchFamily="18" charset="0"/>
              </a:rPr>
              <a:t>, 2018, 16 p.(in </a:t>
            </a:r>
            <a:r>
              <a:rPr lang="ro-RO" sz="1100" dirty="0" err="1">
                <a:latin typeface="Times New Roman" panose="02020603050405020304" pitchFamily="18" charset="0"/>
                <a:cs typeface="Times New Roman" panose="02020603050405020304" pitchFamily="18" charset="0"/>
              </a:rPr>
              <a:t>edition</a:t>
            </a:r>
            <a:r>
              <a:rPr lang="ro-RO"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71274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en-US" b="1" dirty="0">
                <a:latin typeface="Times New Roman" panose="02020603050405020304" pitchFamily="18" charset="0"/>
                <a:cs typeface="Times New Roman" panose="02020603050405020304" pitchFamily="18" charset="0"/>
              </a:rPr>
              <a:t>A</a:t>
            </a:r>
            <a:r>
              <a:rPr lang="ro-RO" b="1" dirty="0" err="1" smtClean="0">
                <a:latin typeface="Times New Roman" panose="02020603050405020304" pitchFamily="18" charset="0"/>
                <a:cs typeface="Times New Roman" panose="02020603050405020304" pitchFamily="18" charset="0"/>
              </a:rPr>
              <a:t>rticole</a:t>
            </a:r>
            <a:r>
              <a:rPr lang="ro-RO" b="1" dirty="0" smtClean="0">
                <a:latin typeface="Times New Roman" panose="02020603050405020304" pitchFamily="18" charset="0"/>
                <a:cs typeface="Times New Roman" panose="02020603050405020304" pitchFamily="18" charset="0"/>
              </a:rPr>
              <a:t> </a:t>
            </a:r>
            <a:r>
              <a:rPr lang="ro-RO" b="1" dirty="0">
                <a:latin typeface="Times New Roman" panose="02020603050405020304" pitchFamily="18" charset="0"/>
                <a:cs typeface="Times New Roman" panose="02020603050405020304" pitchFamily="18" charset="0"/>
              </a:rPr>
              <a:t>î</a:t>
            </a:r>
            <a:r>
              <a:rPr lang="en-US" b="1" dirty="0" smtClean="0">
                <a:latin typeface="Times New Roman" panose="02020603050405020304" pitchFamily="18" charset="0"/>
                <a:cs typeface="Times New Roman" panose="02020603050405020304" pitchFamily="18" charset="0"/>
              </a:rPr>
              <a:t>n</a:t>
            </a:r>
            <a:r>
              <a:rPr lang="ro-RO" b="1" dirty="0" smtClean="0">
                <a:latin typeface="Times New Roman" panose="02020603050405020304" pitchFamily="18" charset="0"/>
                <a:cs typeface="Times New Roman" panose="02020603050405020304" pitchFamily="18" charset="0"/>
              </a:rPr>
              <a:t> reviste de peste hotare</a:t>
            </a:r>
            <a:r>
              <a:rPr lang="ro-RO" dirty="0">
                <a:latin typeface="Times New Roman" panose="02020603050405020304" pitchFamily="18" charset="0"/>
                <a:cs typeface="Times New Roman" panose="02020603050405020304" pitchFamily="18" charset="0"/>
              </a:rPr>
              <a:t/>
            </a:r>
            <a:br>
              <a:rPr lang="ro-RO" dirty="0">
                <a:latin typeface="Times New Roman" panose="02020603050405020304" pitchFamily="18" charset="0"/>
                <a:cs typeface="Times New Roman" panose="02020603050405020304" pitchFamily="18" charset="0"/>
              </a:rPr>
            </a:b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07504" y="1152525"/>
            <a:ext cx="8928992" cy="5588843"/>
          </a:xfrm>
        </p:spPr>
        <p:txBody>
          <a:bodyPr>
            <a:normAutofit fontScale="47500" lnSpcReduction="20000"/>
          </a:bodyPr>
          <a:lstStyle/>
          <a:p>
            <a:pPr marL="514350" lvl="0" indent="-514350" algn="just">
              <a:buFont typeface="+mj-lt"/>
              <a:buAutoNum type="arabicPeriod"/>
            </a:pPr>
            <a:r>
              <a:rPr lang="ro-RO" dirty="0">
                <a:latin typeface="Times New Roman" panose="02020603050405020304" pitchFamily="18" charset="0"/>
                <a:cs typeface="Times New Roman" panose="02020603050405020304" pitchFamily="18" charset="0"/>
              </a:rPr>
              <a:t>GUCEAC, I. </a:t>
            </a:r>
            <a:r>
              <a:rPr lang="ro-RO" i="1" dirty="0">
                <a:latin typeface="Times New Roman" panose="02020603050405020304" pitchFamily="18" charset="0"/>
                <a:cs typeface="Times New Roman" panose="02020603050405020304" pitchFamily="18" charset="0"/>
              </a:rPr>
              <a:t>Principii fundamentale ale constituţionalismului în activitatea Sfatului Ţării (1917-1918),</a:t>
            </a:r>
            <a:r>
              <a:rPr lang="ro-RO" dirty="0">
                <a:latin typeface="Times New Roman" panose="02020603050405020304" pitchFamily="18" charset="0"/>
                <a:cs typeface="Times New Roman" panose="02020603050405020304" pitchFamily="18" charset="0"/>
              </a:rPr>
              <a:t> CKS 2018 </a:t>
            </a:r>
            <a:r>
              <a:rPr lang="ro-RO" dirty="0" err="1">
                <a:latin typeface="Times New Roman" panose="02020603050405020304" pitchFamily="18" charset="0"/>
                <a:cs typeface="Times New Roman" panose="02020603050405020304" pitchFamily="18" charset="0"/>
              </a:rPr>
              <a:t>Challenges</a:t>
            </a:r>
            <a:r>
              <a:rPr lang="ro-RO" dirty="0">
                <a:latin typeface="Times New Roman" panose="02020603050405020304" pitchFamily="18" charset="0"/>
                <a:cs typeface="Times New Roman" panose="02020603050405020304" pitchFamily="18" charset="0"/>
              </a:rPr>
              <a:t> of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Knowledge</a:t>
            </a:r>
            <a:r>
              <a:rPr lang="ro-RO" dirty="0">
                <a:latin typeface="Times New Roman" panose="02020603050405020304" pitchFamily="18" charset="0"/>
                <a:cs typeface="Times New Roman" panose="02020603050405020304" pitchFamily="18" charset="0"/>
              </a:rPr>
              <a:t> Society 12th </a:t>
            </a:r>
            <a:r>
              <a:rPr lang="ro-RO" dirty="0" err="1">
                <a:latin typeface="Times New Roman" panose="02020603050405020304" pitchFamily="18" charset="0"/>
                <a:cs typeface="Times New Roman" panose="02020603050405020304" pitchFamily="18" charset="0"/>
              </a:rPr>
              <a:t>Edition</a:t>
            </a:r>
            <a:r>
              <a:rPr lang="ro-RO" dirty="0">
                <a:latin typeface="Times New Roman" panose="02020603050405020304" pitchFamily="18" charset="0"/>
                <a:cs typeface="Times New Roman" panose="02020603050405020304" pitchFamily="18" charset="0"/>
              </a:rPr>
              <a:t>, WORKSHOP ROMÂNIA 100 </a:t>
            </a:r>
            <a:r>
              <a:rPr lang="ro-RO" dirty="0" err="1">
                <a:latin typeface="Times New Roman" panose="02020603050405020304" pitchFamily="18" charset="0"/>
                <a:cs typeface="Times New Roman" panose="02020603050405020304" pitchFamily="18" charset="0"/>
              </a:rPr>
              <a:t>Bucharest</a:t>
            </a:r>
            <a:r>
              <a:rPr lang="ro-RO" dirty="0">
                <a:latin typeface="Times New Roman" panose="02020603050405020304" pitchFamily="18" charset="0"/>
                <a:cs typeface="Times New Roman" panose="02020603050405020304" pitchFamily="18" charset="0"/>
              </a:rPr>
              <a:t>, 11 </a:t>
            </a:r>
            <a:r>
              <a:rPr lang="ro-RO" dirty="0" err="1">
                <a:latin typeface="Times New Roman" panose="02020603050405020304" pitchFamily="18" charset="0"/>
                <a:cs typeface="Times New Roman" panose="02020603050405020304" pitchFamily="18" charset="0"/>
              </a:rPr>
              <a:t>th</a:t>
            </a:r>
            <a:r>
              <a:rPr lang="ro-RO" dirty="0">
                <a:latin typeface="Times New Roman" panose="02020603050405020304" pitchFamily="18" charset="0"/>
                <a:cs typeface="Times New Roman" panose="02020603050405020304" pitchFamily="18" charset="0"/>
              </a:rPr>
              <a:t> - 12 </a:t>
            </a:r>
            <a:r>
              <a:rPr lang="ro-RO" dirty="0" err="1">
                <a:latin typeface="Times New Roman" panose="02020603050405020304" pitchFamily="18" charset="0"/>
                <a:cs typeface="Times New Roman" panose="02020603050405020304" pitchFamily="18" charset="0"/>
              </a:rPr>
              <a:t>th</a:t>
            </a:r>
            <a:r>
              <a:rPr lang="ro-RO" dirty="0">
                <a:latin typeface="Times New Roman" panose="02020603050405020304" pitchFamily="18" charset="0"/>
                <a:cs typeface="Times New Roman" panose="02020603050405020304" pitchFamily="18" charset="0"/>
              </a:rPr>
              <a:t> May 2018, Revista CKS (</a:t>
            </a:r>
            <a:r>
              <a:rPr lang="ro-RO" dirty="0" err="1">
                <a:latin typeface="Times New Roman" panose="02020603050405020304" pitchFamily="18" charset="0"/>
                <a:cs typeface="Times New Roman" panose="02020603050405020304" pitchFamily="18" charset="0"/>
              </a:rPr>
              <a:t>Challenges</a:t>
            </a:r>
            <a:r>
              <a:rPr lang="ro-RO" dirty="0">
                <a:latin typeface="Times New Roman" panose="02020603050405020304" pitchFamily="18" charset="0"/>
                <a:cs typeface="Times New Roman" panose="02020603050405020304" pitchFamily="18" charset="0"/>
              </a:rPr>
              <a:t> of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Knowledge</a:t>
            </a:r>
            <a:r>
              <a:rPr lang="ro-RO" dirty="0">
                <a:latin typeface="Times New Roman" panose="02020603050405020304" pitchFamily="18" charset="0"/>
                <a:cs typeface="Times New Roman" panose="02020603050405020304" pitchFamily="18" charset="0"/>
              </a:rPr>
              <a:t> Society), p. 62-73.</a:t>
            </a:r>
          </a:p>
          <a:p>
            <a:pPr marL="514350" lvl="0" indent="-514350" algn="just">
              <a:buFont typeface="+mj-lt"/>
              <a:buAutoNum type="arabicPeriod"/>
            </a:pPr>
            <a:r>
              <a:rPr lang="ro-RO" dirty="0">
                <a:latin typeface="Times New Roman" panose="02020603050405020304" pitchFamily="18" charset="0"/>
                <a:cs typeface="Times New Roman" panose="02020603050405020304" pitchFamily="18" charset="0"/>
              </a:rPr>
              <a:t>CHIRTOACĂ L., RUSSO M. </a:t>
            </a:r>
            <a:r>
              <a:rPr lang="ro-RO" i="1" dirty="0">
                <a:latin typeface="Times New Roman" panose="02020603050405020304" pitchFamily="18" charset="0"/>
                <a:cs typeface="Times New Roman" panose="02020603050405020304" pitchFamily="18" charset="0"/>
              </a:rPr>
              <a:t>Problema posesiei in contextul inventarierii bunurilor imobile de </a:t>
            </a:r>
            <a:r>
              <a:rPr lang="ro-RO" i="1" dirty="0" err="1">
                <a:latin typeface="Times New Roman" panose="02020603050405020304" pitchFamily="18" charset="0"/>
                <a:cs typeface="Times New Roman" panose="02020603050405020304" pitchFamily="18" charset="0"/>
              </a:rPr>
              <a:t>catre</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autoritatile</a:t>
            </a:r>
            <a:r>
              <a:rPr lang="ro-RO" i="1" dirty="0">
                <a:latin typeface="Times New Roman" panose="02020603050405020304" pitchFamily="18" charset="0"/>
                <a:cs typeface="Times New Roman" panose="02020603050405020304" pitchFamily="18" charset="0"/>
              </a:rPr>
              <a:t> publice locale</a:t>
            </a:r>
            <a:r>
              <a:rPr lang="ro-RO" dirty="0">
                <a:latin typeface="Times New Roman" panose="02020603050405020304" pitchFamily="18" charset="0"/>
                <a:cs typeface="Times New Roman" panose="02020603050405020304" pitchFamily="18" charset="0"/>
              </a:rPr>
              <a:t>. În: Revista de științe juridice, Universitatea de Stat din Craiova, </a:t>
            </a:r>
            <a:r>
              <a:rPr lang="ro-RO" dirty="0" smtClean="0">
                <a:latin typeface="Times New Roman" panose="02020603050405020304" pitchFamily="18" charset="0"/>
                <a:cs typeface="Times New Roman" panose="02020603050405020304" pitchFamily="18" charset="0"/>
              </a:rPr>
              <a:t>2018</a:t>
            </a:r>
            <a:r>
              <a:rPr lang="ro-RO" dirty="0">
                <a:latin typeface="Times New Roman" panose="02020603050405020304" pitchFamily="18" charset="0"/>
                <a:cs typeface="Times New Roman" panose="02020603050405020304" pitchFamily="18" charset="0"/>
              </a:rPr>
              <a:t>.</a:t>
            </a:r>
            <a:endParaRPr lang="ro-RO"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dirty="0" smtClean="0">
                <a:latin typeface="Times New Roman" panose="02020603050405020304" pitchFamily="18" charset="0"/>
                <a:cs typeface="Times New Roman" panose="02020603050405020304" pitchFamily="18" charset="0"/>
              </a:rPr>
              <a:t>SARAN</a:t>
            </a:r>
            <a:r>
              <a:rPr lang="ro-RO" dirty="0">
                <a:latin typeface="Times New Roman" panose="02020603050405020304" pitchFamily="18" charset="0"/>
                <a:cs typeface="Times New Roman" panose="02020603050405020304" pitchFamily="18" charset="0"/>
              </a:rPr>
              <a:t>, V. </a:t>
            </a:r>
            <a:r>
              <a:rPr lang="ro-RO" i="1" dirty="0" err="1">
                <a:latin typeface="Times New Roman" panose="02020603050405020304" pitchFamily="18" charset="0"/>
                <a:cs typeface="Times New Roman" panose="02020603050405020304" pitchFamily="18" charset="0"/>
              </a:rPr>
              <a:t>Russian</a:t>
            </a:r>
            <a:r>
              <a:rPr lang="ro-RO" i="1" dirty="0">
                <a:latin typeface="Times New Roman" panose="02020603050405020304" pitchFamily="18" charset="0"/>
                <a:cs typeface="Times New Roman" panose="02020603050405020304" pitchFamily="18" charset="0"/>
              </a:rPr>
              <a:t>  propaganda  in </a:t>
            </a:r>
            <a:r>
              <a:rPr lang="ro-RO" i="1" dirty="0" err="1">
                <a:latin typeface="Times New Roman" panose="02020603050405020304" pitchFamily="18" charset="0"/>
                <a:cs typeface="Times New Roman" panose="02020603050405020304" pitchFamily="18" charset="0"/>
              </a:rPr>
              <a:t>the</a:t>
            </a:r>
            <a:r>
              <a:rPr lang="ro-RO" i="1" dirty="0">
                <a:latin typeface="Times New Roman" panose="02020603050405020304" pitchFamily="18" charset="0"/>
                <a:cs typeface="Times New Roman" panose="02020603050405020304" pitchFamily="18" charset="0"/>
              </a:rPr>
              <a:t> Republic of Moldova: a big </a:t>
            </a:r>
            <a:r>
              <a:rPr lang="ro-RO" i="1" dirty="0" err="1">
                <a:latin typeface="Times New Roman" panose="02020603050405020304" pitchFamily="18" charset="0"/>
                <a:cs typeface="Times New Roman" panose="02020603050405020304" pitchFamily="18" charset="0"/>
              </a:rPr>
              <a:t>war</a:t>
            </a:r>
            <a:r>
              <a:rPr lang="ro-RO" i="1" dirty="0">
                <a:latin typeface="Times New Roman" panose="02020603050405020304" pitchFamily="18" charset="0"/>
                <a:cs typeface="Times New Roman" panose="02020603050405020304" pitchFamily="18" charset="0"/>
              </a:rPr>
              <a:t> for a </a:t>
            </a:r>
            <a:r>
              <a:rPr lang="ro-RO" i="1" dirty="0" err="1">
                <a:latin typeface="Times New Roman" panose="02020603050405020304" pitchFamily="18" charset="0"/>
                <a:cs typeface="Times New Roman" panose="02020603050405020304" pitchFamily="18" charset="0"/>
              </a:rPr>
              <a:t>small</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audience</a:t>
            </a:r>
            <a:r>
              <a:rPr lang="ro-RO" dirty="0">
                <a:latin typeface="Times New Roman" panose="02020603050405020304" pitchFamily="18" charset="0"/>
                <a:cs typeface="Times New Roman" panose="02020603050405020304" pitchFamily="18" charset="0"/>
              </a:rPr>
              <a:t>. UA: </a:t>
            </a:r>
            <a:r>
              <a:rPr lang="ro-RO" dirty="0" err="1">
                <a:latin typeface="Times New Roman" panose="02020603050405020304" pitchFamily="18" charset="0"/>
                <a:cs typeface="Times New Roman" panose="02020603050405020304" pitchFamily="18" charset="0"/>
              </a:rPr>
              <a:t>Ukraine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Analytica</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ISSU 1 (11), 2018., pp. 36-42. </a:t>
            </a:r>
            <a:endParaRPr lang="ro-RO"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dirty="0" smtClean="0">
                <a:latin typeface="Times New Roman" panose="02020603050405020304" pitchFamily="18" charset="0"/>
                <a:cs typeface="Times New Roman" panose="02020603050405020304" pitchFamily="18" charset="0"/>
              </a:rPr>
              <a:t>GROSU</a:t>
            </a:r>
            <a:r>
              <a:rPr lang="ro-RO" dirty="0">
                <a:latin typeface="Times New Roman" panose="02020603050405020304" pitchFamily="18" charset="0"/>
                <a:cs typeface="Times New Roman" panose="02020603050405020304" pitchFamily="18" charset="0"/>
              </a:rPr>
              <a:t>, R. The </a:t>
            </a:r>
            <a:r>
              <a:rPr lang="ro-RO" i="1" dirty="0">
                <a:latin typeface="Times New Roman" panose="02020603050405020304" pitchFamily="18" charset="0"/>
                <a:cs typeface="Times New Roman" panose="02020603050405020304" pitchFamily="18" charset="0"/>
              </a:rPr>
              <a:t>Concept of Permanent </a:t>
            </a:r>
            <a:r>
              <a:rPr lang="ro-RO" i="1" dirty="0" err="1">
                <a:latin typeface="Times New Roman" panose="02020603050405020304" pitchFamily="18" charset="0"/>
                <a:cs typeface="Times New Roman" panose="02020603050405020304" pitchFamily="18" charset="0"/>
              </a:rPr>
              <a:t>Neutrality</a:t>
            </a:r>
            <a:r>
              <a:rPr lang="ro-RO" i="1" dirty="0">
                <a:latin typeface="Times New Roman" panose="02020603050405020304" pitchFamily="18" charset="0"/>
                <a:cs typeface="Times New Roman" panose="02020603050405020304" pitchFamily="18" charset="0"/>
              </a:rPr>
              <a:t> of </a:t>
            </a:r>
            <a:r>
              <a:rPr lang="ro-RO" i="1" dirty="0" err="1">
                <a:latin typeface="Times New Roman" panose="02020603050405020304" pitchFamily="18" charset="0"/>
                <a:cs typeface="Times New Roman" panose="02020603050405020304" pitchFamily="18" charset="0"/>
              </a:rPr>
              <a:t>the</a:t>
            </a:r>
            <a:r>
              <a:rPr lang="ro-RO" i="1" dirty="0">
                <a:latin typeface="Times New Roman" panose="02020603050405020304" pitchFamily="18" charset="0"/>
                <a:cs typeface="Times New Roman" panose="02020603050405020304" pitchFamily="18" charset="0"/>
              </a:rPr>
              <a:t> Republic of Moldova </a:t>
            </a:r>
            <a:r>
              <a:rPr lang="ro-RO" i="1" dirty="0" err="1">
                <a:latin typeface="Times New Roman" panose="02020603050405020304" pitchFamily="18" charset="0"/>
                <a:cs typeface="Times New Roman" panose="02020603050405020304" pitchFamily="18" charset="0"/>
              </a:rPr>
              <a:t>from</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the</a:t>
            </a:r>
            <a:r>
              <a:rPr lang="ro-RO" i="1" dirty="0">
                <a:latin typeface="Times New Roman" panose="02020603050405020304" pitchFamily="18" charset="0"/>
                <a:cs typeface="Times New Roman" panose="02020603050405020304" pitchFamily="18" charset="0"/>
              </a:rPr>
              <a:t> Point of </a:t>
            </a:r>
            <a:r>
              <a:rPr lang="ro-RO" i="1" dirty="0" err="1">
                <a:latin typeface="Times New Roman" panose="02020603050405020304" pitchFamily="18" charset="0"/>
                <a:cs typeface="Times New Roman" panose="02020603050405020304" pitchFamily="18" charset="0"/>
              </a:rPr>
              <a:t>View</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of</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Discrepancies</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between</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Judicial</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Norms</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and</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Geopolitical</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Uncertainties</a:t>
            </a:r>
            <a:r>
              <a:rPr lang="ro-RO" dirty="0">
                <a:latin typeface="Times New Roman" panose="02020603050405020304" pitchFamily="18" charset="0"/>
                <a:cs typeface="Times New Roman" panose="02020603050405020304" pitchFamily="18" charset="0"/>
              </a:rPr>
              <a:t>. În: </a:t>
            </a:r>
            <a:r>
              <a:rPr lang="ro-RO" dirty="0" err="1">
                <a:latin typeface="Times New Roman" panose="02020603050405020304" pitchFamily="18" charset="0"/>
                <a:cs typeface="Times New Roman" panose="02020603050405020304" pitchFamily="18" charset="0"/>
              </a:rPr>
              <a:t>Cross-Border</a:t>
            </a:r>
            <a:r>
              <a:rPr lang="ro-RO" dirty="0">
                <a:latin typeface="Times New Roman" panose="02020603050405020304" pitchFamily="18" charset="0"/>
                <a:cs typeface="Times New Roman" panose="02020603050405020304" pitchFamily="18" charset="0"/>
              </a:rPr>
              <a:t> Journal for International Studies, 2017, </a:t>
            </a:r>
            <a:r>
              <a:rPr lang="ro-RO" dirty="0" smtClean="0">
                <a:latin typeface="Times New Roman" panose="02020603050405020304" pitchFamily="18" charset="0"/>
                <a:cs typeface="Times New Roman" panose="02020603050405020304" pitchFamily="18" charset="0"/>
              </a:rPr>
              <a:t>nr. 2</a:t>
            </a:r>
            <a:r>
              <a:rPr lang="ro-RO" dirty="0">
                <a:latin typeface="Times New Roman" panose="02020603050405020304" pitchFamily="18" charset="0"/>
                <a:cs typeface="Times New Roman" panose="02020603050405020304" pitchFamily="18" charset="0"/>
              </a:rPr>
              <a:t>, 41-59. </a:t>
            </a:r>
          </a:p>
          <a:p>
            <a:pPr marL="514350" lvl="0" indent="-514350" algn="just">
              <a:buFont typeface="+mj-lt"/>
              <a:buAutoNum type="arabicPeriod"/>
            </a:pPr>
            <a:r>
              <a:rPr lang="ro-RO" dirty="0">
                <a:latin typeface="Times New Roman" panose="02020603050405020304" pitchFamily="18" charset="0"/>
                <a:cs typeface="Times New Roman" panose="02020603050405020304" pitchFamily="18" charset="0"/>
              </a:rPr>
              <a:t>CHIRTOACĂ L., RUSSO M. </a:t>
            </a:r>
            <a:r>
              <a:rPr lang="ro-RO" i="1" dirty="0">
                <a:latin typeface="Times New Roman" panose="02020603050405020304" pitchFamily="18" charset="0"/>
                <a:cs typeface="Times New Roman" panose="02020603050405020304" pitchFamily="18" charset="0"/>
              </a:rPr>
              <a:t>Bona </a:t>
            </a:r>
            <a:r>
              <a:rPr lang="ro-RO" i="1" dirty="0" err="1">
                <a:latin typeface="Times New Roman" panose="02020603050405020304" pitchFamily="18" charset="0"/>
                <a:cs typeface="Times New Roman" panose="02020603050405020304" pitchFamily="18" charset="0"/>
              </a:rPr>
              <a:t>fides</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praesumitur</a:t>
            </a:r>
            <a:r>
              <a:rPr lang="ro-RO" i="1" dirty="0">
                <a:latin typeface="Times New Roman" panose="02020603050405020304" pitchFamily="18" charset="0"/>
                <a:cs typeface="Times New Roman" panose="02020603050405020304" pitchFamily="18" charset="0"/>
              </a:rPr>
              <a:t> - in </a:t>
            </a:r>
            <a:r>
              <a:rPr lang="ro-RO" i="1" dirty="0" err="1">
                <a:latin typeface="Times New Roman" panose="02020603050405020304" pitchFamily="18" charset="0"/>
                <a:cs typeface="Times New Roman" panose="02020603050405020304" pitchFamily="18" charset="0"/>
              </a:rPr>
              <a:t>the</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subject</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matter</a:t>
            </a:r>
            <a:r>
              <a:rPr lang="ro-RO" i="1" dirty="0">
                <a:latin typeface="Times New Roman" panose="02020603050405020304" pitchFamily="18" charset="0"/>
                <a:cs typeface="Times New Roman" panose="02020603050405020304" pitchFamily="18" charset="0"/>
              </a:rPr>
              <a:t> of </a:t>
            </a:r>
            <a:r>
              <a:rPr lang="ro-RO" i="1" dirty="0" err="1">
                <a:latin typeface="Times New Roman" panose="02020603050405020304" pitchFamily="18" charset="0"/>
                <a:cs typeface="Times New Roman" panose="02020603050405020304" pitchFamily="18" charset="0"/>
              </a:rPr>
              <a:t>the</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acquisition</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prescription</a:t>
            </a:r>
            <a:r>
              <a:rPr lang="ro-RO" dirty="0">
                <a:latin typeface="Times New Roman" panose="02020603050405020304" pitchFamily="18" charset="0"/>
                <a:cs typeface="Times New Roman" panose="02020603050405020304" pitchFamily="18" charset="0"/>
              </a:rPr>
              <a:t>. In: International Journal of </a:t>
            </a:r>
            <a:r>
              <a:rPr lang="ro-RO" dirty="0" err="1">
                <a:latin typeface="Times New Roman" panose="02020603050405020304" pitchFamily="18" charset="0"/>
                <a:cs typeface="Times New Roman" panose="02020603050405020304" pitchFamily="18" charset="0"/>
              </a:rPr>
              <a:t>Communication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Research</a:t>
            </a:r>
            <a:r>
              <a:rPr lang="ro-RO" dirty="0">
                <a:latin typeface="Times New Roman" panose="02020603050405020304" pitchFamily="18" charset="0"/>
                <a:cs typeface="Times New Roman" panose="02020603050405020304" pitchFamily="18" charset="0"/>
              </a:rPr>
              <a:t>. 2017, Vol. 7 </a:t>
            </a:r>
            <a:r>
              <a:rPr lang="ro-RO" dirty="0" err="1">
                <a:latin typeface="Times New Roman" panose="02020603050405020304" pitchFamily="18" charset="0"/>
                <a:cs typeface="Times New Roman" panose="02020603050405020304" pitchFamily="18" charset="0"/>
              </a:rPr>
              <a:t>Issue</a:t>
            </a:r>
            <a:r>
              <a:rPr lang="ro-RO" dirty="0">
                <a:latin typeface="Times New Roman" panose="02020603050405020304" pitchFamily="18" charset="0"/>
                <a:cs typeface="Times New Roman" panose="02020603050405020304" pitchFamily="18" charset="0"/>
              </a:rPr>
              <a:t> 4, p. </a:t>
            </a:r>
            <a:r>
              <a:rPr lang="ro-RO" dirty="0" smtClean="0">
                <a:latin typeface="Times New Roman" panose="02020603050405020304" pitchFamily="18" charset="0"/>
                <a:cs typeface="Times New Roman" panose="02020603050405020304" pitchFamily="18" charset="0"/>
              </a:rPr>
              <a:t>308-311.</a:t>
            </a:r>
            <a:endParaRPr lang="ro-RO"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dirty="0">
                <a:latin typeface="Times New Roman" panose="02020603050405020304" pitchFamily="18" charset="0"/>
                <a:cs typeface="Times New Roman" panose="02020603050405020304" pitchFamily="18" charset="0"/>
              </a:rPr>
              <a:t>CHIRTOACĂ L., RUSSO M. </a:t>
            </a:r>
            <a:r>
              <a:rPr lang="ro-RO" i="1" dirty="0">
                <a:latin typeface="Times New Roman" panose="02020603050405020304" pitchFamily="18" charset="0"/>
                <a:cs typeface="Times New Roman" panose="02020603050405020304" pitchFamily="18" charset="0"/>
              </a:rPr>
              <a:t>Consideraţii generale asupra inadvertenţelor ivite în materia uzucapiunii imobiliare după adoptarea Noului Cod civil</a:t>
            </a:r>
            <a:r>
              <a:rPr lang="ro-RO" dirty="0">
                <a:latin typeface="Times New Roman" panose="02020603050405020304" pitchFamily="18" charset="0"/>
                <a:cs typeface="Times New Roman" panose="02020603050405020304" pitchFamily="18" charset="0"/>
              </a:rPr>
              <a:t>, Anuarul </a:t>
            </a:r>
            <a:r>
              <a:rPr lang="ro-RO" dirty="0" smtClean="0">
                <a:latin typeface="Times New Roman" panose="02020603050405020304" pitchFamily="18" charset="0"/>
                <a:cs typeface="Times New Roman" panose="02020603050405020304" pitchFamily="18" charset="0"/>
              </a:rPr>
              <a:t>Universității </a:t>
            </a:r>
            <a:r>
              <a:rPr lang="ro-RO" dirty="0">
                <a:latin typeface="Times New Roman" panose="02020603050405020304" pitchFamily="18" charset="0"/>
                <a:cs typeface="Times New Roman" panose="02020603050405020304" pitchFamily="18" charset="0"/>
              </a:rPr>
              <a:t>Petre Andrei, </a:t>
            </a:r>
            <a:r>
              <a:rPr lang="ro-RO" dirty="0" err="1">
                <a:latin typeface="Times New Roman" panose="02020603050405020304" pitchFamily="18" charset="0"/>
                <a:cs typeface="Times New Roman" panose="02020603050405020304" pitchFamily="18" charset="0"/>
              </a:rPr>
              <a:t>Iasi</a:t>
            </a:r>
            <a:r>
              <a:rPr lang="ro-RO" dirty="0">
                <a:latin typeface="Times New Roman" panose="02020603050405020304" pitchFamily="18" charset="0"/>
                <a:cs typeface="Times New Roman" panose="02020603050405020304" pitchFamily="18" charset="0"/>
              </a:rPr>
              <a:t> 2017, Fascicula  Drept, Științe Economice, Științe Politice, Tom 16, p. 97-109, Editura </a:t>
            </a:r>
            <a:r>
              <a:rPr lang="ro-RO" dirty="0" smtClean="0">
                <a:latin typeface="Times New Roman" panose="02020603050405020304" pitchFamily="18" charset="0"/>
                <a:cs typeface="Times New Roman" panose="02020603050405020304" pitchFamily="18" charset="0"/>
              </a:rPr>
              <a:t>Lumen</a:t>
            </a:r>
            <a:r>
              <a:rPr lang="ro-RO" dirty="0">
                <a:latin typeface="Times New Roman" panose="02020603050405020304" pitchFamily="18" charset="0"/>
                <a:cs typeface="Times New Roman" panose="02020603050405020304" pitchFamily="18" charset="0"/>
              </a:rPr>
              <a:t>.</a:t>
            </a:r>
            <a:endParaRPr lang="ro-RO"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dirty="0" smtClean="0">
                <a:latin typeface="Times New Roman" panose="02020603050405020304" pitchFamily="18" charset="0"/>
                <a:cs typeface="Times New Roman" panose="02020603050405020304" pitchFamily="18" charset="0"/>
              </a:rPr>
              <a:t>OSOIANU</a:t>
            </a:r>
            <a:r>
              <a:rPr lang="ro-RO" dirty="0">
                <a:latin typeface="Times New Roman" panose="02020603050405020304" pitchFamily="18" charset="0"/>
                <a:cs typeface="Times New Roman" panose="02020603050405020304" pitchFamily="18" charset="0"/>
              </a:rPr>
              <a:t>, T. </a:t>
            </a:r>
            <a:r>
              <a:rPr lang="ro-RO" i="1" dirty="0">
                <a:latin typeface="Times New Roman" panose="02020603050405020304" pitchFamily="18" charset="0"/>
                <a:cs typeface="Times New Roman" panose="02020603050405020304" pitchFamily="18" charset="0"/>
              </a:rPr>
              <a:t>Atribuirea </a:t>
            </a:r>
            <a:r>
              <a:rPr lang="ro-RO" i="1" dirty="0" err="1">
                <a:latin typeface="Times New Roman" panose="02020603050405020304" pitchFamily="18" charset="0"/>
                <a:cs typeface="Times New Roman" panose="02020603050405020304" pitchFamily="18" charset="0"/>
              </a:rPr>
              <a:t>calitătii</a:t>
            </a:r>
            <a:r>
              <a:rPr lang="ro-RO" i="1" dirty="0">
                <a:latin typeface="Times New Roman" panose="02020603050405020304" pitchFamily="18" charset="0"/>
                <a:cs typeface="Times New Roman" panose="02020603050405020304" pitchFamily="18" charset="0"/>
              </a:rPr>
              <a:t> de </a:t>
            </a:r>
            <a:r>
              <a:rPr lang="ro-RO" i="1" dirty="0" err="1">
                <a:latin typeface="Times New Roman" panose="02020603050405020304" pitchFamily="18" charset="0"/>
                <a:cs typeface="Times New Roman" panose="02020603050405020304" pitchFamily="18" charset="0"/>
              </a:rPr>
              <a:t>banuit</a:t>
            </a:r>
            <a:r>
              <a:rPr lang="ro-RO" i="1" dirty="0">
                <a:latin typeface="Times New Roman" panose="02020603050405020304" pitchFamily="18" charset="0"/>
                <a:cs typeface="Times New Roman" panose="02020603050405020304" pitchFamily="18" charset="0"/>
              </a:rPr>
              <a:t> în procesul penal prin prisma Jurisprudenței </a:t>
            </a:r>
            <a:r>
              <a:rPr lang="ro-RO" i="1" dirty="0" err="1">
                <a:latin typeface="Times New Roman" panose="02020603050405020304" pitchFamily="18" charset="0"/>
                <a:cs typeface="Times New Roman" panose="02020603050405020304" pitchFamily="18" charset="0"/>
              </a:rPr>
              <a:t>CtEDO</a:t>
            </a:r>
            <a:r>
              <a:rPr lang="ro-RO" i="1" dirty="0">
                <a:latin typeface="Times New Roman" panose="02020603050405020304" pitchFamily="18" charset="0"/>
                <a:cs typeface="Times New Roman" panose="02020603050405020304" pitchFamily="18" charset="0"/>
              </a:rPr>
              <a:t> și a prevederilor Codului de procedură penală al Republicii Moldova</a:t>
            </a:r>
            <a:r>
              <a:rPr lang="ro-RO" dirty="0">
                <a:latin typeface="Times New Roman" panose="02020603050405020304" pitchFamily="18" charset="0"/>
                <a:cs typeface="Times New Roman" panose="02020603050405020304" pitchFamily="18" charset="0"/>
              </a:rPr>
              <a:t>. În: Revista Transfrontaliera de Studii Internaționale </a:t>
            </a:r>
            <a:r>
              <a:rPr lang="ro-RO" dirty="0" smtClean="0">
                <a:latin typeface="Times New Roman" panose="02020603050405020304" pitchFamily="18" charset="0"/>
                <a:cs typeface="Times New Roman" panose="02020603050405020304" pitchFamily="18" charset="0"/>
              </a:rPr>
              <a:t>(</a:t>
            </a:r>
            <a:r>
              <a:rPr lang="ro-RO" dirty="0">
                <a:latin typeface="Times New Roman" panose="02020603050405020304" pitchFamily="18" charset="0"/>
                <a:cs typeface="Times New Roman" panose="02020603050405020304" pitchFamily="18" charset="0"/>
              </a:rPr>
              <a:t>România).</a:t>
            </a:r>
          </a:p>
          <a:p>
            <a:pPr marL="514350" lvl="0" indent="-514350" algn="just">
              <a:buFont typeface="+mj-lt"/>
              <a:buAutoNum type="arabicPeriod"/>
            </a:pPr>
            <a:r>
              <a:rPr lang="ro-RO" dirty="0">
                <a:latin typeface="Times New Roman" panose="02020603050405020304" pitchFamily="18" charset="0"/>
                <a:cs typeface="Times New Roman" panose="02020603050405020304" pitchFamily="18" charset="0"/>
              </a:rPr>
              <a:t>OSOIANU, T. </a:t>
            </a:r>
            <a:r>
              <a:rPr lang="ro-RO" i="1" dirty="0">
                <a:latin typeface="Times New Roman" panose="02020603050405020304" pitchFamily="18" charset="0"/>
                <a:cs typeface="Times New Roman" panose="02020603050405020304" pitchFamily="18" charset="0"/>
              </a:rPr>
              <a:t>Audierea martorilor la examinarea în fond a cauzelor penale în contextul respectării dreptului la un proces echitabil</a:t>
            </a:r>
            <a:r>
              <a:rPr lang="ro-RO" dirty="0">
                <a:latin typeface="Times New Roman" panose="02020603050405020304" pitchFamily="18" charset="0"/>
                <a:cs typeface="Times New Roman" panose="02020603050405020304" pitchFamily="18" charset="0"/>
              </a:rPr>
              <a:t>. În: Revista Transfrontaliera de Studii Internaționale </a:t>
            </a:r>
            <a:r>
              <a:rPr lang="ro-RO" dirty="0" smtClean="0">
                <a:latin typeface="Times New Roman" panose="02020603050405020304" pitchFamily="18" charset="0"/>
                <a:cs typeface="Times New Roman" panose="02020603050405020304" pitchFamily="18" charset="0"/>
              </a:rPr>
              <a:t>(</a:t>
            </a:r>
            <a:r>
              <a:rPr lang="ro-RO" dirty="0">
                <a:latin typeface="Times New Roman" panose="02020603050405020304" pitchFamily="18" charset="0"/>
                <a:cs typeface="Times New Roman" panose="02020603050405020304" pitchFamily="18" charset="0"/>
              </a:rPr>
              <a:t>România).</a:t>
            </a:r>
          </a:p>
          <a:p>
            <a:pPr marL="514350" lvl="0" indent="-514350" algn="just">
              <a:buFont typeface="+mj-lt"/>
              <a:buAutoNum type="arabicPeriod"/>
            </a:pPr>
            <a:r>
              <a:rPr lang="ro-RO" dirty="0">
                <a:latin typeface="Times New Roman" panose="02020603050405020304" pitchFamily="18" charset="0"/>
                <a:cs typeface="Times New Roman" panose="02020603050405020304" pitchFamily="18" charset="0"/>
              </a:rPr>
              <a:t>CERNOMOREŢ S., DULGHERU M., </a:t>
            </a:r>
            <a:r>
              <a:rPr lang="ro-RO" i="1" dirty="0">
                <a:latin typeface="Times New Roman" panose="02020603050405020304" pitchFamily="18" charset="0"/>
                <a:cs typeface="Times New Roman" panose="02020603050405020304" pitchFamily="18" charset="0"/>
              </a:rPr>
              <a:t>Noţiuni generale pentru determinarea distanţei de tragere din arme de foc</a:t>
            </a:r>
            <a:r>
              <a:rPr lang="ro-RO" dirty="0">
                <a:latin typeface="Times New Roman" panose="02020603050405020304" pitchFamily="18" charset="0"/>
                <a:cs typeface="Times New Roman" panose="02020603050405020304" pitchFamily="18" charset="0"/>
              </a:rPr>
              <a:t>. În: Revista Română de criminalistică 2018, nr. 1, p. 45-52</a:t>
            </a:r>
          </a:p>
          <a:p>
            <a:pPr marL="514350" lvl="0" indent="-514350" algn="just">
              <a:buFont typeface="+mj-lt"/>
              <a:buAutoNum type="arabicPeriod"/>
            </a:pPr>
            <a:r>
              <a:rPr lang="ro-RO" dirty="0">
                <a:latin typeface="Times New Roman" panose="02020603050405020304" pitchFamily="18" charset="0"/>
                <a:cs typeface="Times New Roman" panose="02020603050405020304" pitchFamily="18" charset="0"/>
              </a:rPr>
              <a:t>ROGOVAIA G. </a:t>
            </a:r>
            <a:r>
              <a:rPr lang="ro-RO" i="1" dirty="0" err="1">
                <a:latin typeface="Times New Roman" panose="02020603050405020304" pitchFamily="18" charset="0"/>
                <a:cs typeface="Times New Roman" panose="02020603050405020304" pitchFamily="18" charset="0"/>
              </a:rPr>
              <a:t>Православна</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Молдова</a:t>
            </a:r>
            <a:r>
              <a:rPr lang="ro-RO" i="1" dirty="0">
                <a:latin typeface="Times New Roman" panose="02020603050405020304" pitchFamily="18" charset="0"/>
                <a:cs typeface="Times New Roman" panose="02020603050405020304" pitchFamily="18" charset="0"/>
              </a:rPr>
              <a:t>  в </a:t>
            </a:r>
            <a:r>
              <a:rPr lang="ro-RO" i="1" dirty="0" err="1">
                <a:latin typeface="Times New Roman" panose="02020603050405020304" pitchFamily="18" charset="0"/>
                <a:cs typeface="Times New Roman" panose="02020603050405020304" pitchFamily="18" charset="0"/>
              </a:rPr>
              <a:t>правовой</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шкале</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Евросоюза</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аспекты</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толерантности</a:t>
            </a:r>
            <a:r>
              <a:rPr lang="ro-RO" i="1" dirty="0">
                <a:latin typeface="Times New Roman" panose="02020603050405020304" pitchFamily="18" charset="0"/>
                <a:cs typeface="Times New Roman" panose="02020603050405020304" pitchFamily="18" charset="0"/>
              </a:rPr>
              <a:t>.</a:t>
            </a:r>
            <a:r>
              <a:rPr lang="ro-RO" dirty="0">
                <a:latin typeface="Times New Roman" panose="02020603050405020304" pitchFamily="18" charset="0"/>
                <a:cs typeface="Times New Roman" panose="02020603050405020304" pitchFamily="18" charset="0"/>
              </a:rPr>
              <a:t> În: </a:t>
            </a:r>
            <a:r>
              <a:rPr lang="ro-RO" dirty="0" err="1">
                <a:latin typeface="Times New Roman" panose="02020603050405020304" pitchFamily="18" charset="0"/>
                <a:cs typeface="Times New Roman" panose="02020603050405020304" pitchFamily="18" charset="0"/>
              </a:rPr>
              <a:t>Международный</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научно-практический</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журнал</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Верховенство</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права</a:t>
            </a:r>
            <a:r>
              <a:rPr lang="ro-RO" dirty="0">
                <a:latin typeface="Times New Roman" panose="02020603050405020304" pitchFamily="18" charset="0"/>
                <a:cs typeface="Times New Roman" panose="02020603050405020304" pitchFamily="18" charset="0"/>
              </a:rPr>
              <a:t>» №1 2018, </a:t>
            </a:r>
            <a:r>
              <a:rPr lang="ro-RO" dirty="0" err="1">
                <a:latin typeface="Times New Roman" panose="02020603050405020304" pitchFamily="18" charset="0"/>
                <a:cs typeface="Times New Roman" panose="02020603050405020304" pitchFamily="18" charset="0"/>
              </a:rPr>
              <a:t>Дрогобич</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Украина</a:t>
            </a:r>
            <a:r>
              <a:rPr lang="ro-RO" dirty="0">
                <a:latin typeface="Times New Roman" panose="02020603050405020304" pitchFamily="18" charset="0"/>
                <a:cs typeface="Times New Roman" panose="02020603050405020304" pitchFamily="18" charset="0"/>
              </a:rPr>
              <a:t>, с 18-34. </a:t>
            </a:r>
            <a:endParaRPr lang="ro-RO"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r>
              <a:rPr lang="ro-RO" dirty="0">
                <a:latin typeface="Times New Roman" panose="02020603050405020304" pitchFamily="18" charset="0"/>
                <a:cs typeface="Times New Roman" panose="02020603050405020304" pitchFamily="18" charset="0"/>
              </a:rPr>
              <a:t>UNGUREANU, V. </a:t>
            </a:r>
            <a:r>
              <a:rPr lang="ro-RO" i="1" dirty="0">
                <a:latin typeface="Times New Roman" panose="02020603050405020304" pitchFamily="18" charset="0"/>
                <a:cs typeface="Times New Roman" panose="02020603050405020304" pitchFamily="18" charset="0"/>
              </a:rPr>
              <a:t>The </a:t>
            </a:r>
            <a:r>
              <a:rPr lang="ro-RO" i="1" dirty="0" err="1">
                <a:latin typeface="Times New Roman" panose="02020603050405020304" pitchFamily="18" charset="0"/>
                <a:cs typeface="Times New Roman" panose="02020603050405020304" pitchFamily="18" charset="0"/>
              </a:rPr>
              <a:t>evolution</a:t>
            </a:r>
            <a:r>
              <a:rPr lang="ro-RO" i="1" dirty="0">
                <a:latin typeface="Times New Roman" panose="02020603050405020304" pitchFamily="18" charset="0"/>
                <a:cs typeface="Times New Roman" panose="02020603050405020304" pitchFamily="18" charset="0"/>
              </a:rPr>
              <a:t> of </a:t>
            </a:r>
            <a:r>
              <a:rPr lang="ro-RO" i="1" dirty="0" err="1">
                <a:latin typeface="Times New Roman" panose="02020603050405020304" pitchFamily="18" charset="0"/>
                <a:cs typeface="Times New Roman" panose="02020603050405020304" pitchFamily="18" charset="0"/>
              </a:rPr>
              <a:t>hybrid</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warfare</a:t>
            </a:r>
            <a:r>
              <a:rPr lang="ro-RO" i="1" dirty="0">
                <a:latin typeface="Times New Roman" panose="02020603050405020304" pitchFamily="18" charset="0"/>
                <a:cs typeface="Times New Roman" panose="02020603050405020304" pitchFamily="18" charset="0"/>
              </a:rPr>
              <a:t> in </a:t>
            </a:r>
            <a:r>
              <a:rPr lang="ro-RO" i="1" dirty="0" err="1">
                <a:latin typeface="Times New Roman" panose="02020603050405020304" pitchFamily="18" charset="0"/>
                <a:cs typeface="Times New Roman" panose="02020603050405020304" pitchFamily="18" charset="0"/>
              </a:rPr>
              <a:t>the</a:t>
            </a:r>
            <a:r>
              <a:rPr lang="ro-RO" i="1" dirty="0">
                <a:latin typeface="Times New Roman" panose="02020603050405020304" pitchFamily="18" charset="0"/>
                <a:cs typeface="Times New Roman" panose="02020603050405020304" pitchFamily="18" charset="0"/>
              </a:rPr>
              <a:t> context of </a:t>
            </a:r>
            <a:r>
              <a:rPr lang="ro-RO" i="1" dirty="0" err="1">
                <a:latin typeface="Times New Roman" panose="02020603050405020304" pitchFamily="18" charset="0"/>
                <a:cs typeface="Times New Roman" panose="02020603050405020304" pitchFamily="18" charset="0"/>
              </a:rPr>
              <a:t>new</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geopolitical</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reconfigurations</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within</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the</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black</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sea</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area</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Cross-Border</a:t>
            </a:r>
            <a:r>
              <a:rPr lang="ro-RO" dirty="0">
                <a:latin typeface="Times New Roman" panose="02020603050405020304" pitchFamily="18" charset="0"/>
                <a:cs typeface="Times New Roman" panose="02020603050405020304" pitchFamily="18" charset="0"/>
              </a:rPr>
              <a:t> Journal for International Studies. 2017, 2 (</a:t>
            </a:r>
            <a:r>
              <a:rPr lang="ro-RO" dirty="0" err="1">
                <a:latin typeface="Times New Roman" panose="02020603050405020304" pitchFamily="18" charset="0"/>
                <a:cs typeface="Times New Roman" panose="02020603050405020304" pitchFamily="18" charset="0"/>
              </a:rPr>
              <a:t>2</a:t>
            </a:r>
            <a:r>
              <a:rPr lang="ro-RO" dirty="0">
                <a:latin typeface="Times New Roman" panose="02020603050405020304" pitchFamily="18" charset="0"/>
                <a:cs typeface="Times New Roman" panose="02020603050405020304" pitchFamily="18" charset="0"/>
              </a:rPr>
              <a:t>), 119-143. </a:t>
            </a:r>
          </a:p>
          <a:p>
            <a:pPr marL="514350" indent="-514350" algn="just">
              <a:buFont typeface="+mj-lt"/>
              <a:buAutoNum type="arabicPeriod"/>
            </a:pPr>
            <a:endParaRPr lang="ro-RO"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88763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79512" y="274638"/>
            <a:ext cx="8856984" cy="1143000"/>
          </a:xfrm>
        </p:spPr>
        <p:txBody>
          <a:bodyPr>
            <a:normAutofit fontScale="90000"/>
          </a:bodyPr>
          <a:lstStyle/>
          <a:p>
            <a:r>
              <a:rPr lang="ro-RO" sz="4000" b="1" dirty="0" smtClean="0">
                <a:latin typeface="Times New Roman" panose="02020603050405020304" pitchFamily="18" charset="0"/>
                <a:cs typeface="Times New Roman" panose="02020603050405020304" pitchFamily="18" charset="0"/>
              </a:rPr>
              <a:t>Articole </a:t>
            </a:r>
            <a:r>
              <a:rPr lang="ro-RO" sz="4000" b="1" dirty="0">
                <a:latin typeface="Times New Roman" panose="02020603050405020304" pitchFamily="18" charset="0"/>
                <a:cs typeface="Times New Roman" panose="02020603050405020304" pitchFamily="18" charset="0"/>
              </a:rPr>
              <a:t>din reviste </a:t>
            </a:r>
            <a:r>
              <a:rPr lang="ro-RO" sz="4000" b="1" dirty="0" smtClean="0">
                <a:latin typeface="Times New Roman" panose="02020603050405020304" pitchFamily="18" charset="0"/>
                <a:cs typeface="Times New Roman" panose="02020603050405020304" pitchFamily="18" charset="0"/>
              </a:rPr>
              <a:t>naţionale, categoria </a:t>
            </a:r>
            <a:r>
              <a:rPr lang="ro-RO" sz="4000" b="1" dirty="0">
                <a:latin typeface="Times New Roman" panose="02020603050405020304" pitchFamily="18" charset="0"/>
                <a:cs typeface="Times New Roman" panose="02020603050405020304" pitchFamily="18" charset="0"/>
              </a:rPr>
              <a:t>B</a:t>
            </a:r>
            <a:r>
              <a:rPr lang="ro-RO" dirty="0"/>
              <a:t/>
            </a:r>
            <a:br>
              <a:rPr lang="ro-RO" dirty="0"/>
            </a:br>
            <a:endParaRPr lang="ro-RO" dirty="0"/>
          </a:p>
        </p:txBody>
      </p:sp>
      <p:sp>
        <p:nvSpPr>
          <p:cNvPr id="3" name="Substituent conținut 2"/>
          <p:cNvSpPr>
            <a:spLocks noGrp="1"/>
          </p:cNvSpPr>
          <p:nvPr>
            <p:ph idx="1"/>
          </p:nvPr>
        </p:nvSpPr>
        <p:spPr>
          <a:xfrm>
            <a:off x="179512" y="1052736"/>
            <a:ext cx="8856984" cy="5688632"/>
          </a:xfrm>
        </p:spPr>
        <p:txBody>
          <a:bodyPr>
            <a:noAutofit/>
          </a:bodyPr>
          <a:lstStyle/>
          <a:p>
            <a:pPr lvl="0" algn="just">
              <a:buFont typeface="+mj-lt"/>
              <a:buAutoNum type="arabicPeriod"/>
            </a:pPr>
            <a:r>
              <a:rPr lang="ro-RO" sz="1000" dirty="0">
                <a:latin typeface="Times New Roman" panose="02020603050405020304" pitchFamily="18" charset="0"/>
                <a:cs typeface="Times New Roman" panose="02020603050405020304" pitchFamily="18" charset="0"/>
              </a:rPr>
              <a:t>CUȘNIR, V.; ALBU, N. Repere conceptuale și fundamente politico-juridice ale politicii de securitate și apărare națională. În: </a:t>
            </a:r>
            <a:r>
              <a:rPr lang="ro-RO" sz="1000" dirty="0" err="1">
                <a:latin typeface="Times New Roman" panose="02020603050405020304" pitchFamily="18" charset="0"/>
                <a:cs typeface="Times New Roman" panose="02020603050405020304" pitchFamily="18" charset="0"/>
              </a:rPr>
              <a:t>Akademos</a:t>
            </a:r>
            <a:r>
              <a:rPr lang="ro-RO" sz="1000" dirty="0">
                <a:latin typeface="Times New Roman" panose="02020603050405020304" pitchFamily="18" charset="0"/>
                <a:cs typeface="Times New Roman" panose="02020603050405020304" pitchFamily="18" charset="0"/>
              </a:rPr>
              <a:t>, 2017, nr. 4 (47) </a:t>
            </a:r>
            <a:r>
              <a:rPr lang="ro-RO" sz="1000" dirty="0" smtClean="0">
                <a:latin typeface="Times New Roman" panose="02020603050405020304" pitchFamily="18" charset="0"/>
                <a:cs typeface="Times New Roman" panose="02020603050405020304" pitchFamily="18" charset="0"/>
              </a:rPr>
              <a:t>p.78-87 </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ro-RO" sz="1000" dirty="0">
                <a:latin typeface="Times New Roman" panose="02020603050405020304" pitchFamily="18" charset="0"/>
                <a:cs typeface="Times New Roman" panose="02020603050405020304" pitchFamily="18" charset="0"/>
              </a:rPr>
              <a:t>MORARU, V. Migrația în contextul globalizării. În: Revista de Filosofie, Sociologie şi Ştiinţe Politice, 2018, N 1, pp. 20-13</a:t>
            </a:r>
            <a:r>
              <a:rPr lang="fr-FR" sz="1000" dirty="0">
                <a:latin typeface="Times New Roman" panose="02020603050405020304" pitchFamily="18" charset="0"/>
                <a:cs typeface="Times New Roman" panose="02020603050405020304" pitchFamily="18" charset="0"/>
              </a:rPr>
              <a:t>0</a:t>
            </a:r>
            <a:r>
              <a:rPr lang="fr-FR"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en-US" sz="1000" dirty="0">
                <a:latin typeface="Times New Roman" panose="02020603050405020304" pitchFamily="18" charset="0"/>
                <a:cs typeface="Times New Roman" panose="02020603050405020304" pitchFamily="18" charset="0"/>
              </a:rPr>
              <a:t>MORARU</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V</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DR</a:t>
            </a:r>
            <a:r>
              <a:rPr lang="ro-RO" sz="1000" dirty="0">
                <a:latin typeface="Times New Roman" panose="02020603050405020304" pitchFamily="18" charset="0"/>
                <a:cs typeface="Times New Roman" panose="02020603050405020304" pitchFamily="18" charset="0"/>
              </a:rPr>
              <a:t>UȚĂ, A. </a:t>
            </a:r>
            <a:r>
              <a:rPr lang="ru-RU" sz="1000" dirty="0">
                <a:latin typeface="Times New Roman" panose="02020603050405020304" pitchFamily="18" charset="0"/>
                <a:cs typeface="Times New Roman" panose="02020603050405020304" pitchFamily="18" charset="0"/>
              </a:rPr>
              <a:t>Интернет-ресурсы в арсенале коммуникационных инструментов международных организаций.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Revista</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Filosofie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Sociologie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şi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Ştiinţe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Politice</a:t>
            </a:r>
            <a:r>
              <a:rPr lang="en-US" sz="1000" dirty="0">
                <a:latin typeface="Times New Roman" panose="02020603050405020304" pitchFamily="18" charset="0"/>
                <a:cs typeface="Times New Roman" panose="02020603050405020304" pitchFamily="18" charset="0"/>
              </a:rPr>
              <a:t>, 2018, N 1, pp. 183-191. </a:t>
            </a:r>
            <a:endParaRPr lang="ro-RO" sz="1000" dirty="0" smtClean="0">
              <a:latin typeface="Times New Roman" panose="02020603050405020304" pitchFamily="18" charset="0"/>
              <a:cs typeface="Times New Roman" panose="02020603050405020304" pitchFamily="18" charset="0"/>
            </a:endParaRPr>
          </a:p>
          <a:p>
            <a:pPr lvl="0" algn="just">
              <a:buFont typeface="+mj-lt"/>
              <a:buAutoNum type="arabicPeriod"/>
            </a:pPr>
            <a:r>
              <a:rPr lang="fr-FR" sz="1000" dirty="0" smtClean="0">
                <a:latin typeface="Times New Roman" panose="02020603050405020304" pitchFamily="18" charset="0"/>
                <a:cs typeface="Times New Roman" panose="02020603050405020304" pitchFamily="18" charset="0"/>
              </a:rPr>
              <a:t>JUC</a:t>
            </a:r>
            <a:r>
              <a:rPr lang="fr-FR" sz="1000" dirty="0">
                <a:latin typeface="Times New Roman" panose="02020603050405020304" pitchFamily="18" charset="0"/>
                <a:cs typeface="Times New Roman" panose="02020603050405020304" pitchFamily="18" charset="0"/>
              </a:rPr>
              <a:t>, V. ; DIACON, M. </a:t>
            </a:r>
            <a:r>
              <a:rPr lang="fr-FR" sz="1000" dirty="0" err="1">
                <a:latin typeface="Times New Roman" panose="02020603050405020304" pitchFamily="18" charset="0"/>
                <a:cs typeface="Times New Roman" panose="02020603050405020304" pitchFamily="18" charset="0"/>
              </a:rPr>
              <a:t>Evoluția</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ideilor</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unificare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europeană</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fundamente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filosofice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coordonate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instituționale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Revista</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Filosofie</a:t>
            </a:r>
            <a:r>
              <a:rPr lang="fr-FR" sz="1000" dirty="0">
                <a:latin typeface="Times New Roman" panose="02020603050405020304" pitchFamily="18" charset="0"/>
                <a:cs typeface="Times New Roman" panose="02020603050405020304" pitchFamily="18" charset="0"/>
              </a:rPr>
              <a:t>, Sociologie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Științe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Politice</a:t>
            </a:r>
            <a:r>
              <a:rPr lang="fr-FR"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2018,.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1. p. 7-19. </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en-US" sz="1000" dirty="0">
                <a:latin typeface="Times New Roman" panose="02020603050405020304" pitchFamily="18" charset="0"/>
                <a:cs typeface="Times New Roman" panose="02020603050405020304" pitchFamily="18" charset="0"/>
              </a:rPr>
              <a:t>JUC, V.; DIACON, M. </a:t>
            </a:r>
            <a:r>
              <a:rPr lang="en-US" sz="1000" dirty="0" err="1">
                <a:latin typeface="Times New Roman" panose="02020603050405020304" pitchFamily="18" charset="0"/>
                <a:cs typeface="Times New Roman" panose="02020603050405020304" pitchFamily="18" charset="0"/>
              </a:rPr>
              <a:t>Politicile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și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programele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Uniunii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Europene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domeniul</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cercetării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și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educației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Revista</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Filosofie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Sociologie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și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Științe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Politice</a:t>
            </a:r>
            <a:r>
              <a:rPr lang="en-US" sz="1000" dirty="0">
                <a:latin typeface="Times New Roman" panose="02020603050405020304" pitchFamily="18" charset="0"/>
                <a:cs typeface="Times New Roman" panose="02020603050405020304" pitchFamily="18" charset="0"/>
              </a:rPr>
              <a:t>. 2017,.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3. p. 7-24</a:t>
            </a:r>
            <a:r>
              <a:rPr lang="en-US"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ro-RO" sz="1000" dirty="0">
                <a:latin typeface="Times New Roman" panose="02020603050405020304" pitchFamily="18" charset="0"/>
                <a:cs typeface="Times New Roman" panose="02020603050405020304" pitchFamily="18" charset="0"/>
              </a:rPr>
              <a:t>BALMUȘ, V. Cu privire la calitatea normelor de drept ale Codului cu privire la știință și inovare (republicat). În: </a:t>
            </a:r>
            <a:r>
              <a:rPr lang="ro-RO" sz="1000" dirty="0" err="1">
                <a:latin typeface="Times New Roman" panose="02020603050405020304" pitchFamily="18" charset="0"/>
                <a:cs typeface="Times New Roman" panose="02020603050405020304" pitchFamily="18" charset="0"/>
              </a:rPr>
              <a:t>Akademos</a:t>
            </a:r>
            <a:r>
              <a:rPr lang="ro-RO" sz="1000" dirty="0">
                <a:latin typeface="Times New Roman" panose="02020603050405020304" pitchFamily="18" charset="0"/>
                <a:cs typeface="Times New Roman" panose="02020603050405020304" pitchFamily="18" charset="0"/>
              </a:rPr>
              <a:t>, 2018, nr. 1, p. 18-24. </a:t>
            </a:r>
            <a:endParaRPr lang="ro-RO" sz="1000" dirty="0" smtClean="0">
              <a:latin typeface="Times New Roman" panose="02020603050405020304" pitchFamily="18" charset="0"/>
              <a:cs typeface="Times New Roman" panose="02020603050405020304" pitchFamily="18" charset="0"/>
            </a:endParaRPr>
          </a:p>
          <a:p>
            <a:pPr lvl="0" algn="just">
              <a:buFont typeface="+mj-lt"/>
              <a:buAutoNum type="arabicPeriod"/>
            </a:pPr>
            <a:r>
              <a:rPr lang="ro-RO" sz="1000" dirty="0" smtClean="0">
                <a:latin typeface="Times New Roman" panose="02020603050405020304" pitchFamily="18" charset="0"/>
                <a:cs typeface="Times New Roman" panose="02020603050405020304" pitchFamily="18" charset="0"/>
              </a:rPr>
              <a:t>CHIRTOACĂ</a:t>
            </a:r>
            <a:r>
              <a:rPr lang="ro-RO" sz="1000" dirty="0">
                <a:latin typeface="Times New Roman" panose="02020603050405020304" pitchFamily="18" charset="0"/>
                <a:cs typeface="Times New Roman" panose="02020603050405020304" pitchFamily="18" charset="0"/>
              </a:rPr>
              <a:t>, N.; LARION, A.-P. Abordări multilaterale ale drepturilor fundamentale de muncă: relația acordurilor comerciale cu standardele de muncă. În: Revista Moldovenească de Drept Internațional și Relații Internaționale. 2017, nr. 3, p. </a:t>
            </a:r>
            <a:r>
              <a:rPr lang="ro-RO" sz="1000" dirty="0" smtClean="0">
                <a:latin typeface="Times New Roman" panose="02020603050405020304" pitchFamily="18" charset="0"/>
                <a:cs typeface="Times New Roman" panose="02020603050405020304" pitchFamily="18" charset="0"/>
              </a:rPr>
              <a:t>371-384.</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ro-RO" sz="1000" dirty="0">
                <a:latin typeface="Times New Roman" panose="02020603050405020304" pitchFamily="18" charset="0"/>
                <a:cs typeface="Times New Roman" panose="02020603050405020304" pitchFamily="18" charset="0"/>
              </a:rPr>
              <a:t>BURIAN A. Direcțiile principale ale politicii externe a Republicii Moldova. În: Revista Moldovenească de Drept Internațional și Relații Internaționale. 2017, nr. 3 (vol. 12), p. </a:t>
            </a:r>
            <a:r>
              <a:rPr lang="ro-RO" sz="1000" dirty="0" smtClean="0">
                <a:latin typeface="Times New Roman" panose="02020603050405020304" pitchFamily="18" charset="0"/>
                <a:cs typeface="Times New Roman" panose="02020603050405020304" pitchFamily="18" charset="0"/>
              </a:rPr>
              <a:t>392-410. </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fr-FR" sz="1000" dirty="0">
                <a:latin typeface="Times New Roman" panose="02020603050405020304" pitchFamily="18" charset="0"/>
                <a:cs typeface="Times New Roman" panose="02020603050405020304" pitchFamily="18" charset="0"/>
              </a:rPr>
              <a:t>ALBU, N. </a:t>
            </a:r>
            <a:r>
              <a:rPr lang="fr-FR" sz="1000" i="1" dirty="0" err="1">
                <a:latin typeface="Times New Roman" panose="02020603050405020304" pitchFamily="18" charset="0"/>
                <a:cs typeface="Times New Roman" panose="02020603050405020304" pitchFamily="18" charset="0"/>
              </a:rPr>
              <a:t>Corelația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dintre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securitatea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umană</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și</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securitatea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națională</a:t>
            </a:r>
            <a:r>
              <a:rPr lang="fr-FR" sz="1000" i="1" dirty="0">
                <a:latin typeface="Times New Roman" panose="02020603050405020304" pitchFamily="18" charset="0"/>
                <a:cs typeface="Times New Roman" panose="02020603050405020304" pitchFamily="18" charset="0"/>
              </a:rPr>
              <a:t>: perspective </a:t>
            </a:r>
            <a:r>
              <a:rPr lang="fr-FR" sz="1000" i="1" dirty="0" err="1">
                <a:latin typeface="Times New Roman" panose="02020603050405020304" pitchFamily="18" charset="0"/>
                <a:cs typeface="Times New Roman" panose="02020603050405020304" pitchFamily="18" charset="0"/>
              </a:rPr>
              <a:t>pentru</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Republica</a:t>
            </a:r>
            <a:r>
              <a:rPr lang="fr-FR" sz="1000" i="1" dirty="0">
                <a:latin typeface="Times New Roman" panose="02020603050405020304" pitchFamily="18" charset="0"/>
                <a:cs typeface="Times New Roman" panose="02020603050405020304" pitchFamily="18" charset="0"/>
              </a:rPr>
              <a:t> Moldova</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Revista</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Filosofie</a:t>
            </a:r>
            <a:r>
              <a:rPr lang="fr-FR" sz="1000" dirty="0">
                <a:latin typeface="Times New Roman" panose="02020603050405020304" pitchFamily="18" charset="0"/>
                <a:cs typeface="Times New Roman" panose="02020603050405020304" pitchFamily="18" charset="0"/>
              </a:rPr>
              <a:t>, Sociologie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Științe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Politice</a:t>
            </a:r>
            <a:r>
              <a:rPr lang="fr-FR" sz="1000" dirty="0">
                <a:latin typeface="Times New Roman" panose="02020603050405020304" pitchFamily="18" charset="0"/>
                <a:cs typeface="Times New Roman" panose="02020603050405020304" pitchFamily="18" charset="0"/>
              </a:rPr>
              <a:t>, nr. 3(175), 2017, pp. 71-87. </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ro-RO" sz="1000" dirty="0">
                <a:latin typeface="Times New Roman" panose="02020603050405020304" pitchFamily="18" charset="0"/>
                <a:cs typeface="Times New Roman" panose="02020603050405020304" pitchFamily="18" charset="0"/>
              </a:rPr>
              <a:t>MALCOCI, L., MOCANU, V. </a:t>
            </a:r>
            <a:r>
              <a:rPr lang="en-US" sz="1000" i="1" dirty="0">
                <a:latin typeface="Times New Roman" panose="02020603050405020304" pitchFamily="18" charset="0"/>
                <a:cs typeface="Times New Roman" panose="02020603050405020304" pitchFamily="18" charset="0"/>
              </a:rPr>
              <a:t>Stratification and Economic Inequality: Empirical Evidence</a:t>
            </a:r>
            <a:r>
              <a:rPr lang="ro-RO"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Revista</a:t>
            </a:r>
            <a:r>
              <a:rPr lang="fr-FR" sz="1000" dirty="0">
                <a:latin typeface="Times New Roman" panose="02020603050405020304" pitchFamily="18" charset="0"/>
                <a:cs typeface="Times New Roman" panose="02020603050405020304" pitchFamily="18" charset="0"/>
              </a:rPr>
              <a:t> Economie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Sociologie, 2018, nr. </a:t>
            </a:r>
            <a:r>
              <a:rPr lang="ro-RO" sz="1000" dirty="0" smtClean="0">
                <a:latin typeface="Times New Roman" panose="02020603050405020304" pitchFamily="18" charset="0"/>
                <a:cs typeface="Times New Roman" panose="02020603050405020304" pitchFamily="18" charset="0"/>
              </a:rPr>
              <a:t>1.</a:t>
            </a:r>
          </a:p>
          <a:p>
            <a:pPr lvl="0" algn="just">
              <a:buFont typeface="+mj-lt"/>
              <a:buAutoNum type="arabicPeriod"/>
            </a:pPr>
            <a:r>
              <a:rPr lang="ro-RO" sz="1000" dirty="0" smtClean="0">
                <a:latin typeface="Times New Roman" panose="02020603050405020304" pitchFamily="18" charset="0"/>
                <a:cs typeface="Times New Roman" panose="02020603050405020304" pitchFamily="18" charset="0"/>
              </a:rPr>
              <a:t>SPĂTARU</a:t>
            </a:r>
            <a:r>
              <a:rPr lang="ro-RO" sz="1000" dirty="0">
                <a:latin typeface="Times New Roman" panose="02020603050405020304" pitchFamily="18" charset="0"/>
                <a:cs typeface="Times New Roman" panose="02020603050405020304" pitchFamily="18" charset="0"/>
              </a:rPr>
              <a:t>, T. </a:t>
            </a:r>
            <a:r>
              <a:rPr lang="ro-RO" sz="1000" dirty="0" err="1">
                <a:latin typeface="Times New Roman" panose="02020603050405020304" pitchFamily="18" charset="0"/>
                <a:cs typeface="Times New Roman" panose="02020603050405020304" pitchFamily="18" charset="0"/>
              </a:rPr>
              <a:t>Институционализация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социологии</a:t>
            </a:r>
            <a:r>
              <a:rPr lang="ro-RO" sz="1000" dirty="0">
                <a:latin typeface="Times New Roman" panose="02020603050405020304" pitchFamily="18" charset="0"/>
                <a:cs typeface="Times New Roman" panose="02020603050405020304" pitchFamily="18" charset="0"/>
              </a:rPr>
              <a:t> в </a:t>
            </a:r>
            <a:r>
              <a:rPr lang="ro-RO" sz="1000" dirty="0" err="1">
                <a:latin typeface="Times New Roman" panose="02020603050405020304" pitchFamily="18" charset="0"/>
                <a:cs typeface="Times New Roman" panose="02020603050405020304" pitchFamily="18" charset="0"/>
              </a:rPr>
              <a:t>Республике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Молдова</a:t>
            </a:r>
            <a:r>
              <a:rPr lang="ro-RO"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Revista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Filozofie</a:t>
            </a:r>
            <a:r>
              <a:rPr lang="fr-FR" sz="1000" i="1" dirty="0">
                <a:latin typeface="Times New Roman" panose="02020603050405020304" pitchFamily="18" charset="0"/>
                <a:cs typeface="Times New Roman" panose="02020603050405020304" pitchFamily="18" charset="0"/>
              </a:rPr>
              <a:t>, Sociologie </a:t>
            </a:r>
            <a:r>
              <a:rPr lang="fr-FR" sz="1000" i="1" dirty="0" err="1">
                <a:latin typeface="Times New Roman" panose="02020603050405020304" pitchFamily="18" charset="0"/>
                <a:cs typeface="Times New Roman" panose="02020603050405020304" pitchFamily="18" charset="0"/>
              </a:rPr>
              <a:t>și</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Științe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Politice</a:t>
            </a:r>
            <a:r>
              <a:rPr lang="fr-FR" sz="1000" dirty="0">
                <a:latin typeface="Times New Roman" panose="02020603050405020304" pitchFamily="18" charset="0"/>
                <a:cs typeface="Times New Roman" panose="02020603050405020304" pitchFamily="18" charset="0"/>
              </a:rPr>
              <a:t>, nr.3 (175</a:t>
            </a:r>
            <a:r>
              <a:rPr lang="fr-FR" sz="1000" dirty="0" smtClean="0">
                <a:latin typeface="Times New Roman" panose="02020603050405020304" pitchFamily="18" charset="0"/>
                <a:cs typeface="Times New Roman" panose="02020603050405020304" pitchFamily="18" charset="0"/>
              </a:rPr>
              <a:t>), 2017, </a:t>
            </a:r>
            <a:r>
              <a:rPr lang="fr-FR" sz="1000" dirty="0">
                <a:latin typeface="Times New Roman" panose="02020603050405020304" pitchFamily="18" charset="0"/>
                <a:cs typeface="Times New Roman" panose="02020603050405020304" pitchFamily="18" charset="0"/>
              </a:rPr>
              <a:t>p. </a:t>
            </a:r>
            <a:r>
              <a:rPr lang="fr-FR" sz="1000" dirty="0" smtClean="0">
                <a:latin typeface="Times New Roman" panose="02020603050405020304" pitchFamily="18" charset="0"/>
                <a:cs typeface="Times New Roman" panose="02020603050405020304" pitchFamily="18" charset="0"/>
              </a:rPr>
              <a:t>112-132</a:t>
            </a:r>
            <a:r>
              <a:rPr lang="ro-RO"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en-US" sz="1000" dirty="0">
                <a:latin typeface="Times New Roman" panose="02020603050405020304" pitchFamily="18" charset="0"/>
                <a:cs typeface="Times New Roman" panose="02020603050405020304" pitchFamily="18" charset="0"/>
              </a:rPr>
              <a:t>BLAJCO V</a:t>
            </a:r>
            <a:r>
              <a:rPr lang="ro-RO" sz="1000"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Миграция</a:t>
            </a:r>
            <a:r>
              <a:rPr lang="ro-RO" sz="1000" i="1" dirty="0">
                <a:latin typeface="Times New Roman" panose="02020603050405020304" pitchFamily="18" charset="0"/>
                <a:cs typeface="Times New Roman" panose="02020603050405020304" pitchFamily="18" charset="0"/>
              </a:rPr>
              <a:t> в </a:t>
            </a:r>
            <a:r>
              <a:rPr lang="ro-RO" sz="1000" i="1" dirty="0" err="1">
                <a:latin typeface="Times New Roman" panose="02020603050405020304" pitchFamily="18" charset="0"/>
                <a:cs typeface="Times New Roman" panose="02020603050405020304" pitchFamily="18" charset="0"/>
              </a:rPr>
              <a:t>современном</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политическом</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процессе</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Республики</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Молдова</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проблемы</a:t>
            </a:r>
            <a:r>
              <a:rPr lang="ro-RO" sz="1000" i="1" dirty="0">
                <a:latin typeface="Times New Roman" panose="02020603050405020304" pitchFamily="18" charset="0"/>
                <a:cs typeface="Times New Roman" panose="02020603050405020304" pitchFamily="18" charset="0"/>
              </a:rPr>
              <a:t> и </a:t>
            </a:r>
            <a:r>
              <a:rPr lang="ro-RO" sz="1000" i="1" dirty="0" err="1">
                <a:latin typeface="Times New Roman" panose="02020603050405020304" pitchFamily="18" charset="0"/>
                <a:cs typeface="Times New Roman" panose="02020603050405020304" pitchFamily="18" charset="0"/>
              </a:rPr>
              <a:t>тенденции</a:t>
            </a:r>
            <a:r>
              <a:rPr lang="ro-RO" sz="1000" dirty="0">
                <a:latin typeface="Times New Roman" panose="02020603050405020304" pitchFamily="18" charset="0"/>
                <a:cs typeface="Times New Roman" panose="02020603050405020304" pitchFamily="18" charset="0"/>
              </a:rPr>
              <a:t>. În: Revista de Filosofie, Sociologie și </a:t>
            </a:r>
            <a:r>
              <a:rPr lang="ro-RO" sz="1000" dirty="0" err="1">
                <a:latin typeface="Times New Roman" panose="02020603050405020304" pitchFamily="18" charset="0"/>
                <a:cs typeface="Times New Roman" panose="02020603050405020304" pitchFamily="18" charset="0"/>
              </a:rPr>
              <a:t>Stiințe</a:t>
            </a:r>
            <a:r>
              <a:rPr lang="ro-RO" sz="1000" dirty="0">
                <a:latin typeface="Times New Roman" panose="02020603050405020304" pitchFamily="18" charset="0"/>
                <a:cs typeface="Times New Roman" panose="02020603050405020304" pitchFamily="18" charset="0"/>
              </a:rPr>
              <a:t> politice, 2018, nr. 1, 44-50 </a:t>
            </a:r>
            <a:r>
              <a:rPr lang="ro-RO" sz="1000" dirty="0" smtClean="0">
                <a:latin typeface="Times New Roman" panose="02020603050405020304" pitchFamily="18" charset="0"/>
                <a:cs typeface="Times New Roman" panose="02020603050405020304" pitchFamily="18" charset="0"/>
              </a:rPr>
              <a:t>p.</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ro-RO" sz="1000" dirty="0">
                <a:latin typeface="Times New Roman" panose="02020603050405020304" pitchFamily="18" charset="0"/>
                <a:cs typeface="Times New Roman" panose="02020603050405020304" pitchFamily="18" charset="0"/>
              </a:rPr>
              <a:t>BRAGA L</a:t>
            </a:r>
            <a:r>
              <a:rPr lang="ru-RU" sz="1000" dirty="0">
                <a:latin typeface="Times New Roman" panose="02020603050405020304" pitchFamily="18" charset="0"/>
                <a:cs typeface="Times New Roman" panose="02020603050405020304" pitchFamily="18" charset="0"/>
              </a:rPr>
              <a:t>. </a:t>
            </a:r>
            <a:r>
              <a:rPr lang="ru-RU" sz="1000" i="1" dirty="0">
                <a:latin typeface="Times New Roman" panose="02020603050405020304" pitchFamily="18" charset="0"/>
                <a:cs typeface="Times New Roman" panose="02020603050405020304" pitchFamily="18" charset="0"/>
              </a:rPr>
              <a:t>Роль электоральной культуры в функционировании политического режима Республики Молдова</a:t>
            </a:r>
            <a:r>
              <a:rPr lang="ru-RU"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Revista</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Filozofie</a:t>
            </a:r>
            <a:r>
              <a:rPr lang="fr-FR" sz="1000" dirty="0">
                <a:latin typeface="Times New Roman" panose="02020603050405020304" pitchFamily="18" charset="0"/>
                <a:cs typeface="Times New Roman" panose="02020603050405020304" pitchFamily="18" charset="0"/>
              </a:rPr>
              <a:t>, Sociologie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Științe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Politice</a:t>
            </a:r>
            <a:r>
              <a:rPr lang="fr-FR" sz="1000" dirty="0">
                <a:latin typeface="Times New Roman" panose="02020603050405020304" pitchFamily="18" charset="0"/>
                <a:cs typeface="Times New Roman" panose="02020603050405020304" pitchFamily="18" charset="0"/>
              </a:rPr>
              <a:t>. 2018, nr. 1 (176), p. </a:t>
            </a:r>
            <a:r>
              <a:rPr lang="fr-FR" sz="1000" dirty="0" smtClean="0">
                <a:latin typeface="Times New Roman" panose="02020603050405020304" pitchFamily="18" charset="0"/>
                <a:cs typeface="Times New Roman" panose="02020603050405020304" pitchFamily="18" charset="0"/>
              </a:rPr>
              <a:t>83-99</a:t>
            </a:r>
            <a:r>
              <a:rPr lang="ro-RO"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en-US" sz="1000" dirty="0">
                <a:latin typeface="Times New Roman" panose="02020603050405020304" pitchFamily="18" charset="0"/>
                <a:cs typeface="Times New Roman" panose="02020603050405020304" pitchFamily="18" charset="0"/>
              </a:rPr>
              <a:t>UNGUREANU, V.; UNGUREANU, D. </a:t>
            </a:r>
            <a:r>
              <a:rPr lang="en-US" sz="1000" dirty="0" err="1">
                <a:latin typeface="Times New Roman" panose="02020603050405020304" pitchFamily="18" charset="0"/>
                <a:cs typeface="Times New Roman" panose="02020603050405020304" pitchFamily="18" charset="0"/>
              </a:rPr>
              <a:t>Repere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teoretice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și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delimitări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conceptuale</a:t>
            </a:r>
            <a:r>
              <a:rPr lang="en-US" sz="1000" dirty="0">
                <a:latin typeface="Times New Roman" panose="02020603050405020304" pitchFamily="18" charset="0"/>
                <a:cs typeface="Times New Roman" panose="02020603050405020304" pitchFamily="18" charset="0"/>
              </a:rPr>
              <a:t> ale securității </a:t>
            </a:r>
            <a:r>
              <a:rPr lang="en-US" sz="1000" dirty="0" err="1">
                <a:latin typeface="Times New Roman" panose="02020603050405020304" pitchFamily="18" charset="0"/>
                <a:cs typeface="Times New Roman" panose="02020603050405020304" pitchFamily="18" charset="0"/>
              </a:rPr>
              <a:t>regionale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Revista</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Filosofie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Sociolo</a:t>
            </a:r>
            <a:r>
              <a:rPr lang="fr-FR" sz="1000" dirty="0" err="1">
                <a:latin typeface="Times New Roman" panose="02020603050405020304" pitchFamily="18" charset="0"/>
                <a:cs typeface="Times New Roman" panose="02020603050405020304" pitchFamily="18" charset="0"/>
              </a:rPr>
              <a:t>gie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Științe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Politice</a:t>
            </a:r>
            <a:r>
              <a:rPr lang="fr-FR"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2017,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3, 25-36</a:t>
            </a:r>
            <a:r>
              <a:rPr lang="en-US"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fr-FR" sz="1000" dirty="0">
                <a:latin typeface="Times New Roman" panose="02020603050405020304" pitchFamily="18" charset="0"/>
                <a:cs typeface="Times New Roman" panose="02020603050405020304" pitchFamily="18" charset="0"/>
              </a:rPr>
              <a:t>UNGUREANU, V. </a:t>
            </a:r>
            <a:r>
              <a:rPr lang="fr-FR" sz="1000" dirty="0" err="1">
                <a:latin typeface="Times New Roman" panose="02020603050405020304" pitchFamily="18" charset="0"/>
                <a:cs typeface="Times New Roman" panose="02020603050405020304" pitchFamily="18" charset="0"/>
              </a:rPr>
              <a:t>Trăsăturile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fundamentale</a:t>
            </a:r>
            <a:r>
              <a:rPr lang="fr-FR" sz="1000" dirty="0">
                <a:latin typeface="Times New Roman" panose="02020603050405020304" pitchFamily="18" charset="0"/>
                <a:cs typeface="Times New Roman" panose="02020603050405020304" pitchFamily="18" charset="0"/>
              </a:rPr>
              <a:t> ale </a:t>
            </a:r>
            <a:r>
              <a:rPr lang="fr-FR" sz="1000" dirty="0" err="1">
                <a:latin typeface="Times New Roman" panose="02020603050405020304" pitchFamily="18" charset="0"/>
                <a:cs typeface="Times New Roman" panose="02020603050405020304" pitchFamily="18" charset="0"/>
              </a:rPr>
              <a:t>conceptului</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neutralitate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permanentă</a:t>
            </a:r>
            <a:r>
              <a:rPr lang="fr-FR" sz="1000" dirty="0">
                <a:latin typeface="Times New Roman" panose="02020603050405020304" pitchFamily="18" charset="0"/>
                <a:cs typeface="Times New Roman" panose="02020603050405020304" pitchFamily="18" charset="0"/>
              </a:rPr>
              <a:t> al </a:t>
            </a:r>
            <a:r>
              <a:rPr lang="fr-FR" sz="1000" dirty="0" err="1">
                <a:latin typeface="Times New Roman" panose="02020603050405020304" pitchFamily="18" charset="0"/>
                <a:cs typeface="Times New Roman" panose="02020603050405020304" pitchFamily="18" charset="0"/>
              </a:rPr>
              <a:t>Republicii</a:t>
            </a:r>
            <a:r>
              <a:rPr lang="fr-FR" sz="1000" dirty="0">
                <a:latin typeface="Times New Roman" panose="02020603050405020304" pitchFamily="18" charset="0"/>
                <a:cs typeface="Times New Roman" panose="02020603050405020304" pitchFamily="18" charset="0"/>
              </a:rPr>
              <a:t> Moldova: </a:t>
            </a:r>
            <a:r>
              <a:rPr lang="fr-FR" sz="1000" dirty="0" err="1">
                <a:latin typeface="Times New Roman" panose="02020603050405020304" pitchFamily="18" charset="0"/>
                <a:cs typeface="Times New Roman" panose="02020603050405020304" pitchFamily="18" charset="0"/>
              </a:rPr>
              <a:t>dimensiunea</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funcțională</a:t>
            </a:r>
            <a:r>
              <a:rPr lang="fr-FR"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Revista</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Filosofie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Sociologie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și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Științe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Politice</a:t>
            </a:r>
            <a:r>
              <a:rPr lang="en-US" sz="1000" dirty="0">
                <a:latin typeface="Times New Roman" panose="02020603050405020304" pitchFamily="18" charset="0"/>
                <a:cs typeface="Times New Roman" panose="02020603050405020304" pitchFamily="18" charset="0"/>
              </a:rPr>
              <a:t>. 2018,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1, </a:t>
            </a:r>
            <a:r>
              <a:rPr lang="en-US" sz="1000" dirty="0" smtClean="0">
                <a:latin typeface="Times New Roman" panose="02020603050405020304" pitchFamily="18" charset="0"/>
                <a:cs typeface="Times New Roman" panose="02020603050405020304" pitchFamily="18" charset="0"/>
              </a:rPr>
              <a:t>31-43.</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ro-RO" sz="1000" dirty="0">
                <a:latin typeface="Times New Roman" panose="02020603050405020304" pitchFamily="18" charset="0"/>
                <a:cs typeface="Times New Roman" panose="02020603050405020304" pitchFamily="18" charset="0"/>
              </a:rPr>
              <a:t>CHINDÎBALIUC, O. </a:t>
            </a:r>
            <a:r>
              <a:rPr lang="ro-RO" sz="1000" i="1" dirty="0" err="1">
                <a:latin typeface="Times New Roman" panose="02020603050405020304" pitchFamily="18" charset="0"/>
                <a:cs typeface="Times New Roman" panose="02020603050405020304" pitchFamily="18" charset="0"/>
              </a:rPr>
              <a:t>Энергетика</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старые</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проблемы</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современной</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конфигурации</a:t>
            </a:r>
            <a:r>
              <a:rPr lang="ro-RO" sz="1000" dirty="0">
                <a:latin typeface="Times New Roman" panose="02020603050405020304" pitchFamily="18" charset="0"/>
                <a:cs typeface="Times New Roman" panose="02020603050405020304" pitchFamily="18" charset="0"/>
              </a:rPr>
              <a:t>. În: Revista Moldovenească de Drept Internațional și Relații Internaționale. 2017, nr. 1 (12), p. 40-44</a:t>
            </a:r>
            <a:r>
              <a:rPr lang="ro-RO" sz="1000" dirty="0" smtClean="0">
                <a:latin typeface="Times New Roman" panose="02020603050405020304" pitchFamily="18" charset="0"/>
                <a:cs typeface="Times New Roman" panose="02020603050405020304" pitchFamily="18" charset="0"/>
              </a:rPr>
              <a:t>. </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fr-FR" sz="1000" dirty="0">
                <a:latin typeface="Times New Roman" panose="02020603050405020304" pitchFamily="18" charset="0"/>
                <a:cs typeface="Times New Roman" panose="02020603050405020304" pitchFamily="18" charset="0"/>
              </a:rPr>
              <a:t>VARZARI, P. </a:t>
            </a:r>
            <a:r>
              <a:rPr lang="fr-FR" sz="1000" dirty="0" err="1">
                <a:latin typeface="Times New Roman" panose="02020603050405020304" pitchFamily="18" charset="0"/>
                <a:cs typeface="Times New Roman" panose="02020603050405020304" pitchFamily="18" charset="0"/>
              </a:rPr>
              <a:t>Puterea</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birocratică</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contextul</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modernizării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politice</a:t>
            </a:r>
            <a:r>
              <a:rPr lang="fr-FR" sz="1000" dirty="0">
                <a:latin typeface="Times New Roman" panose="02020603050405020304" pitchFamily="18" charset="0"/>
                <a:cs typeface="Times New Roman" panose="02020603050405020304" pitchFamily="18" charset="0"/>
              </a:rPr>
              <a:t> a </a:t>
            </a:r>
            <a:r>
              <a:rPr lang="fr-FR" sz="1000" dirty="0" err="1">
                <a:latin typeface="Times New Roman" panose="02020603050405020304" pitchFamily="18" charset="0"/>
                <a:cs typeface="Times New Roman" panose="02020603050405020304" pitchFamily="18" charset="0"/>
              </a:rPr>
              <a:t>statului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Republica</a:t>
            </a:r>
            <a:r>
              <a:rPr lang="fr-FR" sz="1000" dirty="0">
                <a:latin typeface="Times New Roman" panose="02020603050405020304" pitchFamily="18" charset="0"/>
                <a:cs typeface="Times New Roman" panose="02020603050405020304" pitchFamily="18" charset="0"/>
              </a:rPr>
              <a:t> Moldova. </a:t>
            </a:r>
            <a:r>
              <a:rPr lang="fr-FR" sz="1000" dirty="0" err="1">
                <a:latin typeface="Times New Roman" panose="02020603050405020304" pitchFamily="18" charset="0"/>
                <a:cs typeface="Times New Roman" panose="02020603050405020304" pitchFamily="18" charset="0"/>
              </a:rPr>
              <a:t>Revista</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Filosofie</a:t>
            </a:r>
            <a:r>
              <a:rPr lang="fr-FR" sz="1000" dirty="0">
                <a:latin typeface="Times New Roman" panose="02020603050405020304" pitchFamily="18" charset="0"/>
                <a:cs typeface="Times New Roman" panose="02020603050405020304" pitchFamily="18" charset="0"/>
              </a:rPr>
              <a:t>, Sociologie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Științe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Politice</a:t>
            </a:r>
            <a:r>
              <a:rPr lang="fr-FR"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2018,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1 (176), 50-62</a:t>
            </a:r>
            <a:r>
              <a:rPr lang="en-US"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lgn="just">
              <a:buFont typeface="+mj-lt"/>
              <a:buAutoNum type="arabicPeriod"/>
            </a:pPr>
            <a:r>
              <a:rPr lang="en-US" sz="1000" dirty="0">
                <a:latin typeface="Times New Roman" panose="02020603050405020304" pitchFamily="18" charset="0"/>
                <a:cs typeface="Times New Roman" panose="02020603050405020304" pitchFamily="18" charset="0"/>
              </a:rPr>
              <a:t>VARZARI, P.; RUSANDU, I. (</a:t>
            </a:r>
            <a:r>
              <a:rPr lang="en-US" sz="1000" dirty="0" err="1">
                <a:latin typeface="Times New Roman" panose="02020603050405020304" pitchFamily="18" charset="0"/>
                <a:cs typeface="Times New Roman" panose="02020603050405020304" pitchFamily="18" charset="0"/>
              </a:rPr>
              <a:t>Recenzie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Valorificarea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experienței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României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contextul</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integrării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europene</a:t>
            </a:r>
            <a:r>
              <a:rPr lang="en-US" sz="1000" dirty="0">
                <a:latin typeface="Times New Roman" panose="02020603050405020304" pitchFamily="18" charset="0"/>
                <a:cs typeface="Times New Roman" panose="02020603050405020304" pitchFamily="18" charset="0"/>
              </a:rPr>
              <a:t> a </a:t>
            </a:r>
            <a:r>
              <a:rPr lang="en-US" sz="1000" dirty="0" err="1">
                <a:latin typeface="Times New Roman" panose="02020603050405020304" pitchFamily="18" charset="0"/>
                <a:cs typeface="Times New Roman" panose="02020603050405020304" pitchFamily="18" charset="0"/>
              </a:rPr>
              <a:t>Republicii</a:t>
            </a:r>
            <a:r>
              <a:rPr lang="en-US" sz="1000" dirty="0">
                <a:latin typeface="Times New Roman" panose="02020603050405020304" pitchFamily="18" charset="0"/>
                <a:cs typeface="Times New Roman" panose="02020603050405020304" pitchFamily="18" charset="0"/>
              </a:rPr>
              <a:t> Moldova. </a:t>
            </a:r>
            <a:r>
              <a:rPr lang="en-US" sz="1000" dirty="0" err="1">
                <a:latin typeface="Times New Roman" panose="02020603050405020304" pitchFamily="18" charset="0"/>
                <a:cs typeface="Times New Roman" panose="02020603050405020304" pitchFamily="18" charset="0"/>
              </a:rPr>
              <a:t>Chișinău</a:t>
            </a:r>
            <a:r>
              <a:rPr lang="en-US" sz="1000" dirty="0">
                <a:latin typeface="Times New Roman" panose="02020603050405020304" pitchFamily="18" charset="0"/>
                <a:cs typeface="Times New Roman" panose="02020603050405020304" pitchFamily="18" charset="0"/>
              </a:rPr>
              <a:t>: F.E.-P. „</a:t>
            </a:r>
            <a:r>
              <a:rPr lang="en-US" sz="1000" dirty="0" err="1">
                <a:latin typeface="Times New Roman" panose="02020603050405020304" pitchFamily="18" charset="0"/>
                <a:cs typeface="Times New Roman" panose="02020603050405020304" pitchFamily="18" charset="0"/>
              </a:rPr>
              <a:t>Tipografia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Centrală</a:t>
            </a:r>
            <a:r>
              <a:rPr lang="en-US" sz="1000" dirty="0">
                <a:latin typeface="Times New Roman" panose="02020603050405020304" pitchFamily="18" charset="0"/>
                <a:cs typeface="Times New Roman" panose="02020603050405020304" pitchFamily="18" charset="0"/>
              </a:rPr>
              <a:t>”, 2018. </a:t>
            </a:r>
            <a:r>
              <a:rPr lang="fr-FR" sz="1000" dirty="0">
                <a:latin typeface="Times New Roman" panose="02020603050405020304" pitchFamily="18" charset="0"/>
                <a:cs typeface="Times New Roman" panose="02020603050405020304" pitchFamily="18" charset="0"/>
              </a:rPr>
              <a:t>232 p. </a:t>
            </a:r>
            <a:r>
              <a:rPr lang="fr-FR" sz="1000" dirty="0" err="1">
                <a:latin typeface="Times New Roman" panose="02020603050405020304" pitchFamily="18" charset="0"/>
                <a:cs typeface="Times New Roman" panose="02020603050405020304" pitchFamily="18" charset="0"/>
              </a:rPr>
              <a:t>Revista</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Filosofie</a:t>
            </a:r>
            <a:r>
              <a:rPr lang="fr-FR" sz="1000" dirty="0">
                <a:latin typeface="Times New Roman" panose="02020603050405020304" pitchFamily="18" charset="0"/>
                <a:cs typeface="Times New Roman" panose="02020603050405020304" pitchFamily="18" charset="0"/>
              </a:rPr>
              <a:t>, Sociologie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Științe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Politice</a:t>
            </a:r>
            <a:r>
              <a:rPr lang="fr-FR" sz="1000" dirty="0">
                <a:latin typeface="Times New Roman" panose="02020603050405020304" pitchFamily="18" charset="0"/>
                <a:cs typeface="Times New Roman" panose="02020603050405020304" pitchFamily="18" charset="0"/>
              </a:rPr>
              <a:t>. 2018, nr. 1 (176), 225-226. </a:t>
            </a:r>
            <a:endParaRPr lang="ro-RO" sz="1000" dirty="0">
              <a:latin typeface="Times New Roman" panose="02020603050405020304" pitchFamily="18" charset="0"/>
              <a:cs typeface="Times New Roman" panose="02020603050405020304" pitchFamily="18" charset="0"/>
            </a:endParaRPr>
          </a:p>
          <a:p>
            <a:endParaRPr lang="ro-RO"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73571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79512" y="274638"/>
            <a:ext cx="8856984" cy="1143000"/>
          </a:xfrm>
        </p:spPr>
        <p:txBody>
          <a:bodyPr>
            <a:normAutofit fontScale="90000"/>
          </a:bodyPr>
          <a:lstStyle/>
          <a:p>
            <a:r>
              <a:rPr lang="ro-RO" sz="4000" b="1" dirty="0" smtClean="0">
                <a:latin typeface="Times New Roman" panose="02020603050405020304" pitchFamily="18" charset="0"/>
                <a:cs typeface="Times New Roman" panose="02020603050405020304" pitchFamily="18" charset="0"/>
              </a:rPr>
              <a:t>Articole </a:t>
            </a:r>
            <a:r>
              <a:rPr lang="ro-RO" sz="4000" b="1" dirty="0">
                <a:latin typeface="Times New Roman" panose="02020603050405020304" pitchFamily="18" charset="0"/>
                <a:cs typeface="Times New Roman" panose="02020603050405020304" pitchFamily="18" charset="0"/>
              </a:rPr>
              <a:t>din reviste </a:t>
            </a:r>
            <a:r>
              <a:rPr lang="ro-RO" sz="4000" b="1" dirty="0" smtClean="0">
                <a:latin typeface="Times New Roman" panose="02020603050405020304" pitchFamily="18" charset="0"/>
                <a:cs typeface="Times New Roman" panose="02020603050405020304" pitchFamily="18" charset="0"/>
              </a:rPr>
              <a:t>naţionale, categoria </a:t>
            </a:r>
            <a:r>
              <a:rPr lang="ro-RO" sz="4000" b="1" dirty="0">
                <a:latin typeface="Times New Roman" panose="02020603050405020304" pitchFamily="18" charset="0"/>
                <a:cs typeface="Times New Roman" panose="02020603050405020304" pitchFamily="18" charset="0"/>
              </a:rPr>
              <a:t>C</a:t>
            </a:r>
            <a:r>
              <a:rPr lang="ro-RO" dirty="0"/>
              <a:t/>
            </a:r>
            <a:br>
              <a:rPr lang="ro-RO" dirty="0"/>
            </a:br>
            <a:endParaRPr lang="ro-RO" dirty="0"/>
          </a:p>
        </p:txBody>
      </p:sp>
      <p:sp>
        <p:nvSpPr>
          <p:cNvPr id="3" name="Substituent conținut 2"/>
          <p:cNvSpPr>
            <a:spLocks noGrp="1"/>
          </p:cNvSpPr>
          <p:nvPr>
            <p:ph idx="1"/>
          </p:nvPr>
        </p:nvSpPr>
        <p:spPr>
          <a:xfrm>
            <a:off x="179512" y="1052736"/>
            <a:ext cx="8856984" cy="5400600"/>
          </a:xfrm>
        </p:spPr>
        <p:txBody>
          <a:bodyPr>
            <a:noAutofit/>
          </a:bodyPr>
          <a:lstStyle/>
          <a:p>
            <a:pPr lvl="0">
              <a:buFont typeface="+mj-lt"/>
              <a:buAutoNum type="arabicPeriod"/>
            </a:pPr>
            <a:r>
              <a:rPr lang="fr-FR" sz="1000" dirty="0">
                <a:latin typeface="Times New Roman" panose="02020603050405020304" pitchFamily="18" charset="0"/>
                <a:cs typeface="Times New Roman" panose="02020603050405020304" pitchFamily="18" charset="0"/>
              </a:rPr>
              <a:t>SPRINCEAN, S. </a:t>
            </a:r>
            <a:r>
              <a:rPr lang="fr-FR" sz="1000" dirty="0" err="1">
                <a:latin typeface="Times New Roman" panose="02020603050405020304" pitchFamily="18" charset="0"/>
                <a:cs typeface="Times New Roman" panose="02020603050405020304" pitchFamily="18" charset="0"/>
              </a:rPr>
              <a:t>Componenta</a:t>
            </a:r>
            <a:r>
              <a:rPr lang="fr-FR" sz="1000" dirty="0">
                <a:latin typeface="Times New Roman" panose="02020603050405020304" pitchFamily="18" charset="0"/>
                <a:cs typeface="Times New Roman" panose="02020603050405020304" pitchFamily="18" charset="0"/>
              </a:rPr>
              <a:t> socio-</a:t>
            </a:r>
            <a:r>
              <a:rPr lang="fr-FR" sz="1000" dirty="0" err="1">
                <a:latin typeface="Times New Roman" panose="02020603050405020304" pitchFamily="18" charset="0"/>
                <a:cs typeface="Times New Roman" panose="02020603050405020304" pitchFamily="18" charset="0"/>
              </a:rPr>
              <a:t>culturologică</a:t>
            </a:r>
            <a:r>
              <a:rPr lang="fr-FR" sz="1000" dirty="0">
                <a:latin typeface="Times New Roman" panose="02020603050405020304" pitchFamily="18" charset="0"/>
                <a:cs typeface="Times New Roman" panose="02020603050405020304" pitchFamily="18" charset="0"/>
              </a:rPr>
              <a:t> a securității </a:t>
            </a:r>
            <a:r>
              <a:rPr lang="fr-FR" sz="1000" dirty="0" err="1">
                <a:latin typeface="Times New Roman" panose="02020603050405020304" pitchFamily="18" charset="0"/>
                <a:cs typeface="Times New Roman" panose="02020603050405020304" pitchFamily="18" charset="0"/>
              </a:rPr>
              <a:t>umane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contextul</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dezvoltării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sustenabile</a:t>
            </a:r>
            <a:r>
              <a:rPr lang="fr-FR" sz="1000" dirty="0">
                <a:latin typeface="Times New Roman" panose="02020603050405020304" pitchFamily="18" charset="0"/>
                <a:cs typeface="Times New Roman" panose="02020603050405020304" pitchFamily="18" charset="0"/>
              </a:rPr>
              <a:t> a sociumului.</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Revista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Studiul</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artelor</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şi</a:t>
            </a:r>
            <a:r>
              <a:rPr lang="fr-FR" sz="1000" i="1" dirty="0">
                <a:latin typeface="Times New Roman" panose="02020603050405020304" pitchFamily="18" charset="0"/>
                <a:cs typeface="Times New Roman" panose="02020603050405020304" pitchFamily="18" charset="0"/>
              </a:rPr>
              <a:t> culturologie: </a:t>
            </a:r>
            <a:r>
              <a:rPr lang="fr-FR" sz="1000" i="1" dirty="0" err="1">
                <a:latin typeface="Times New Roman" panose="02020603050405020304" pitchFamily="18" charset="0"/>
                <a:cs typeface="Times New Roman" panose="02020603050405020304" pitchFamily="18" charset="0"/>
              </a:rPr>
              <a:t>istorie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teorie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practică</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Chișinău</a:t>
            </a:r>
            <a:r>
              <a:rPr lang="fr-FR" sz="1000" dirty="0">
                <a:latin typeface="Times New Roman" panose="02020603050405020304" pitchFamily="18" charset="0"/>
                <a:cs typeface="Times New Roman" panose="02020603050405020304" pitchFamily="18" charset="0"/>
              </a:rPr>
              <a:t>]. Nr. 2 (31), 2017, p. </a:t>
            </a:r>
            <a:r>
              <a:rPr lang="fr-FR" sz="1000" dirty="0" smtClean="0">
                <a:latin typeface="Times New Roman" panose="02020603050405020304" pitchFamily="18" charset="0"/>
                <a:cs typeface="Times New Roman" panose="02020603050405020304" pitchFamily="18" charset="0"/>
              </a:rPr>
              <a:t>176-183</a:t>
            </a:r>
            <a:r>
              <a:rPr lang="ro-RO" sz="1000" dirty="0" smtClean="0">
                <a:latin typeface="Times New Roman" panose="02020603050405020304" pitchFamily="18" charset="0"/>
                <a:cs typeface="Times New Roman" panose="02020603050405020304" pitchFamily="18" charset="0"/>
              </a:rPr>
              <a:t>.</a:t>
            </a:r>
          </a:p>
          <a:p>
            <a:pPr lvl="0">
              <a:buFont typeface="+mj-lt"/>
              <a:buAutoNum type="arabicPeriod"/>
            </a:pPr>
            <a:r>
              <a:rPr lang="fr-FR" sz="1000" dirty="0" smtClean="0">
                <a:latin typeface="Times New Roman" panose="02020603050405020304" pitchFamily="18" charset="0"/>
                <a:cs typeface="Times New Roman" panose="02020603050405020304" pitchFamily="18" charset="0"/>
              </a:rPr>
              <a:t>SPRINCEAN</a:t>
            </a:r>
            <a:r>
              <a:rPr lang="fr-FR" sz="1000" dirty="0">
                <a:latin typeface="Times New Roman" panose="02020603050405020304" pitchFamily="18" charset="0"/>
                <a:cs typeface="Times New Roman" panose="02020603050405020304" pitchFamily="18" charset="0"/>
              </a:rPr>
              <a:t>, S. </a:t>
            </a:r>
            <a:r>
              <a:rPr lang="fr-FR" sz="1000" i="1" dirty="0" err="1">
                <a:latin typeface="Times New Roman" panose="02020603050405020304" pitchFamily="18" charset="0"/>
                <a:cs typeface="Times New Roman" panose="02020603050405020304" pitchFamily="18" charset="0"/>
              </a:rPr>
              <a:t>Integrarea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Europeană</a:t>
            </a:r>
            <a:r>
              <a:rPr lang="fr-FR" sz="1000" i="1" dirty="0">
                <a:latin typeface="Times New Roman" panose="02020603050405020304" pitchFamily="18" charset="0"/>
                <a:cs typeface="Times New Roman" panose="02020603050405020304" pitchFamily="18" charset="0"/>
              </a:rPr>
              <a:t> – </a:t>
            </a:r>
            <a:r>
              <a:rPr lang="fr-FR" sz="1000" i="1" dirty="0" err="1">
                <a:latin typeface="Times New Roman" panose="02020603050405020304" pitchFamily="18" charset="0"/>
                <a:cs typeface="Times New Roman" panose="02020603050405020304" pitchFamily="18" charset="0"/>
              </a:rPr>
              <a:t>obiectiv</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strategic</a:t>
            </a:r>
            <a:r>
              <a:rPr lang="fr-FR" sz="1000" i="1" dirty="0">
                <a:latin typeface="Times New Roman" panose="02020603050405020304" pitchFamily="18" charset="0"/>
                <a:cs typeface="Times New Roman" panose="02020603050405020304" pitchFamily="18" charset="0"/>
              </a:rPr>
              <a:t> al </a:t>
            </a:r>
            <a:r>
              <a:rPr lang="fr-FR" sz="1000" i="1" dirty="0" err="1">
                <a:latin typeface="Times New Roman" panose="02020603050405020304" pitchFamily="18" charset="0"/>
                <a:cs typeface="Times New Roman" panose="02020603050405020304" pitchFamily="18" charset="0"/>
              </a:rPr>
              <a:t>politicii</a:t>
            </a:r>
            <a:r>
              <a:rPr lang="fr-FR" sz="1000" i="1" dirty="0">
                <a:latin typeface="Times New Roman" panose="02020603050405020304" pitchFamily="18" charset="0"/>
                <a:cs typeface="Times New Roman" panose="02020603050405020304" pitchFamily="18" charset="0"/>
              </a:rPr>
              <a:t> interne </a:t>
            </a:r>
            <a:r>
              <a:rPr lang="fr-FR" sz="1000" i="1" dirty="0" err="1">
                <a:latin typeface="Times New Roman" panose="02020603050405020304" pitchFamily="18" charset="0"/>
                <a:cs typeface="Times New Roman" panose="02020603050405020304" pitchFamily="18" charset="0"/>
              </a:rPr>
              <a:t>și</a:t>
            </a:r>
            <a:r>
              <a:rPr lang="fr-FR" sz="1000" i="1" dirty="0">
                <a:latin typeface="Times New Roman" panose="02020603050405020304" pitchFamily="18" charset="0"/>
                <a:cs typeface="Times New Roman" panose="02020603050405020304" pitchFamily="18" charset="0"/>
              </a:rPr>
              <a:t> externe a </a:t>
            </a:r>
            <a:r>
              <a:rPr lang="fr-FR" sz="1000" i="1" dirty="0" err="1">
                <a:latin typeface="Times New Roman" panose="02020603050405020304" pitchFamily="18" charset="0"/>
                <a:cs typeface="Times New Roman" panose="02020603050405020304" pitchFamily="18" charset="0"/>
              </a:rPr>
              <a:t>Republicii</a:t>
            </a:r>
            <a:r>
              <a:rPr lang="fr-FR" sz="1000" i="1" dirty="0">
                <a:latin typeface="Times New Roman" panose="02020603050405020304" pitchFamily="18" charset="0"/>
                <a:cs typeface="Times New Roman" panose="02020603050405020304" pitchFamily="18" charset="0"/>
              </a:rPr>
              <a:t> Moldova. </a:t>
            </a:r>
            <a:r>
              <a:rPr lang="fr-FR" sz="1000" i="1" dirty="0" err="1">
                <a:latin typeface="Times New Roman" panose="02020603050405020304" pitchFamily="18" charset="0"/>
                <a:cs typeface="Times New Roman" panose="02020603050405020304" pitchFamily="18" charset="0"/>
              </a:rPr>
              <a:t>Recenzie</a:t>
            </a:r>
            <a:r>
              <a:rPr lang="fr-FR" sz="1000" i="1" dirty="0">
                <a:latin typeface="Times New Roman" panose="02020603050405020304" pitchFamily="18" charset="0"/>
                <a:cs typeface="Times New Roman" panose="02020603050405020304" pitchFamily="18" charset="0"/>
              </a:rPr>
              <a:t> la </a:t>
            </a:r>
            <a:r>
              <a:rPr lang="fr-FR" sz="1000" i="1" dirty="0" err="1">
                <a:latin typeface="Times New Roman" panose="02020603050405020304" pitchFamily="18" charset="0"/>
                <a:cs typeface="Times New Roman" panose="02020603050405020304" pitchFamily="18" charset="0"/>
              </a:rPr>
              <a:t>cursul</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universitar</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Filosofia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Integrării</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Europene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elaborat</a:t>
            </a:r>
            <a:r>
              <a:rPr lang="fr-FR" sz="1000" i="1" dirty="0">
                <a:latin typeface="Times New Roman" panose="02020603050405020304" pitchFamily="18" charset="0"/>
                <a:cs typeface="Times New Roman" panose="02020603050405020304" pitchFamily="18" charset="0"/>
              </a:rPr>
              <a:t>  de </a:t>
            </a:r>
            <a:r>
              <a:rPr lang="fr-FR" sz="1000" i="1" dirty="0" err="1">
                <a:latin typeface="Times New Roman" panose="02020603050405020304" pitchFamily="18" charset="0"/>
                <a:cs typeface="Times New Roman" panose="02020603050405020304" pitchFamily="18" charset="0"/>
              </a:rPr>
              <a:t>Ludmila</a:t>
            </a:r>
            <a:r>
              <a:rPr lang="fr-FR" sz="1000" i="1" dirty="0">
                <a:latin typeface="Times New Roman" panose="02020603050405020304" pitchFamily="18" charset="0"/>
                <a:cs typeface="Times New Roman" panose="02020603050405020304" pitchFamily="18" charset="0"/>
              </a:rPr>
              <a:t> ROŞCA, </a:t>
            </a:r>
            <a:r>
              <a:rPr lang="fr-FR" sz="1000" i="1" dirty="0" err="1">
                <a:latin typeface="Times New Roman" panose="02020603050405020304" pitchFamily="18" charset="0"/>
                <a:cs typeface="Times New Roman" panose="02020603050405020304" pitchFamily="18" charset="0"/>
              </a:rPr>
              <a:t>doctor</a:t>
            </a:r>
            <a:r>
              <a:rPr lang="fr-FR" sz="1000" i="1" dirty="0">
                <a:latin typeface="Times New Roman" panose="02020603050405020304" pitchFamily="18" charset="0"/>
                <a:cs typeface="Times New Roman" panose="02020603050405020304" pitchFamily="18" charset="0"/>
              </a:rPr>
              <a:t> habilitat </a:t>
            </a:r>
            <a:r>
              <a:rPr lang="fr-FR" sz="1000" i="1" dirty="0" err="1">
                <a:latin typeface="Times New Roman" panose="02020603050405020304" pitchFamily="18" charset="0"/>
                <a:cs typeface="Times New Roman" panose="02020603050405020304" pitchFamily="18" charset="0"/>
              </a:rPr>
              <a:t>în</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filosofie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profesor</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universitar</a:t>
            </a:r>
            <a:r>
              <a:rPr lang="fr-FR" sz="1000" i="1" dirty="0">
                <a:latin typeface="Times New Roman" panose="02020603050405020304" pitchFamily="18" charset="0"/>
                <a:cs typeface="Times New Roman" panose="02020603050405020304" pitchFamily="18" charset="0"/>
              </a:rPr>
              <a:t> la </a:t>
            </a:r>
            <a:r>
              <a:rPr lang="fr-FR" sz="1000" i="1" dirty="0" err="1">
                <a:latin typeface="Times New Roman" panose="02020603050405020304" pitchFamily="18" charset="0"/>
                <a:cs typeface="Times New Roman" panose="02020603050405020304" pitchFamily="18" charset="0"/>
              </a:rPr>
              <a:t>Catedra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Ştiinţe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Politice</a:t>
            </a:r>
            <a:r>
              <a:rPr lang="fr-FR" sz="1000" i="1" dirty="0">
                <a:latin typeface="Times New Roman" panose="02020603050405020304" pitchFamily="18" charset="0"/>
                <a:cs typeface="Times New Roman" panose="02020603050405020304" pitchFamily="18" charset="0"/>
              </a:rPr>
              <a:t> a </a:t>
            </a:r>
            <a:r>
              <a:rPr lang="fr-FR" sz="1000" i="1" dirty="0" err="1">
                <a:latin typeface="Times New Roman" panose="02020603050405020304" pitchFamily="18" charset="0"/>
                <a:cs typeface="Times New Roman" panose="02020603050405020304" pitchFamily="18" charset="0"/>
              </a:rPr>
              <a:t>Institutului</a:t>
            </a:r>
            <a:r>
              <a:rPr lang="fr-FR" sz="1000" i="1" dirty="0">
                <a:latin typeface="Times New Roman" panose="02020603050405020304" pitchFamily="18" charset="0"/>
                <a:cs typeface="Times New Roman" panose="02020603050405020304" pitchFamily="18" charset="0"/>
              </a:rPr>
              <a:t> de </a:t>
            </a:r>
            <a:r>
              <a:rPr lang="fr-FR" sz="1000" i="1" dirty="0" err="1">
                <a:latin typeface="Times New Roman" panose="02020603050405020304" pitchFamily="18" charset="0"/>
                <a:cs typeface="Times New Roman" panose="02020603050405020304" pitchFamily="18" charset="0"/>
              </a:rPr>
              <a:t>Relaţii</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Internaţionale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din</a:t>
            </a:r>
            <a:r>
              <a:rPr lang="fr-FR" sz="1000" i="1" dirty="0">
                <a:latin typeface="Times New Roman" panose="02020603050405020304" pitchFamily="18" charset="0"/>
                <a:cs typeface="Times New Roman" panose="02020603050405020304" pitchFamily="18" charset="0"/>
              </a:rPr>
              <a:t> Moldova.</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Relații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Internaționale</a:t>
            </a:r>
            <a:r>
              <a:rPr lang="fr-FR" sz="1000" dirty="0">
                <a:latin typeface="Times New Roman" panose="02020603050405020304" pitchFamily="18" charset="0"/>
                <a:cs typeface="Times New Roman" panose="02020603050405020304" pitchFamily="18" charset="0"/>
              </a:rPr>
              <a:t> Plus – </a:t>
            </a:r>
            <a:r>
              <a:rPr lang="fr-FR" sz="1000" dirty="0" err="1">
                <a:latin typeface="Times New Roman" panose="02020603050405020304" pitchFamily="18" charset="0"/>
                <a:cs typeface="Times New Roman" panose="02020603050405020304" pitchFamily="18" charset="0"/>
              </a:rPr>
              <a:t>Revistă</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științifico-practică</a:t>
            </a:r>
            <a:r>
              <a:rPr lang="fr-FR" sz="1000" dirty="0">
                <a:latin typeface="Times New Roman" panose="02020603050405020304" pitchFamily="18" charset="0"/>
                <a:cs typeface="Times New Roman" panose="02020603050405020304" pitchFamily="18" charset="0"/>
              </a:rPr>
              <a:t> / IRIM. Nr.2(12), 2017, p. </a:t>
            </a:r>
            <a:r>
              <a:rPr lang="fr-FR" sz="1000" dirty="0" smtClean="0">
                <a:latin typeface="Times New Roman" panose="02020603050405020304" pitchFamily="18" charset="0"/>
                <a:cs typeface="Times New Roman" panose="02020603050405020304" pitchFamily="18" charset="0"/>
              </a:rPr>
              <a:t>366-371</a:t>
            </a:r>
            <a:r>
              <a:rPr lang="en-US"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ro-RO" sz="1000" dirty="0">
                <a:latin typeface="Times New Roman" panose="02020603050405020304" pitchFamily="18" charset="0"/>
                <a:cs typeface="Times New Roman" panose="02020603050405020304" pitchFamily="18" charset="0"/>
              </a:rPr>
              <a:t>MORARU V., RUSNAC Gh.. Globalizarea ca emblemă a realității. În: </a:t>
            </a:r>
            <a:r>
              <a:rPr lang="ro-RO" sz="1000" dirty="0" err="1">
                <a:latin typeface="Times New Roman" panose="02020603050405020304" pitchFamily="18" charset="0"/>
                <a:cs typeface="Times New Roman" panose="02020603050405020304" pitchFamily="18" charset="0"/>
              </a:rPr>
              <a:t>Moldoscopie</a:t>
            </a:r>
            <a:r>
              <a:rPr lang="ro-RO" sz="1000" dirty="0">
                <a:latin typeface="Times New Roman" panose="02020603050405020304" pitchFamily="18" charset="0"/>
                <a:cs typeface="Times New Roman" panose="02020603050405020304" pitchFamily="18" charset="0"/>
              </a:rPr>
              <a:t> (Probleme de analiză politică), 2018, N 2, </a:t>
            </a:r>
            <a:r>
              <a:rPr lang="ro-RO" sz="1000" dirty="0" smtClean="0">
                <a:latin typeface="Times New Roman" panose="02020603050405020304" pitchFamily="18" charset="0"/>
                <a:cs typeface="Times New Roman" panose="02020603050405020304" pitchFamily="18" charset="0"/>
              </a:rPr>
              <a:t>p. </a:t>
            </a:r>
            <a:r>
              <a:rPr lang="ro-RO" sz="1000" dirty="0">
                <a:latin typeface="Times New Roman" panose="02020603050405020304" pitchFamily="18" charset="0"/>
                <a:cs typeface="Times New Roman" panose="02020603050405020304" pitchFamily="18" charset="0"/>
              </a:rPr>
              <a:t>133-120. </a:t>
            </a:r>
          </a:p>
          <a:p>
            <a:pPr lvl="0">
              <a:buFont typeface="+mj-lt"/>
              <a:buAutoNum type="arabicPeriod"/>
            </a:pPr>
            <a:r>
              <a:rPr lang="ro-RO" sz="1000" dirty="0">
                <a:latin typeface="Times New Roman" panose="02020603050405020304" pitchFamily="18" charset="0"/>
                <a:cs typeface="Times New Roman" panose="02020603050405020304" pitchFamily="18" charset="0"/>
              </a:rPr>
              <a:t>MORARU V., PINTILII I. Jurnalismul cetățenesc -  reflecție a inovațiilor actuale în sfera mediatică. În: </a:t>
            </a:r>
            <a:r>
              <a:rPr lang="ro-RO" sz="1000" dirty="0" err="1">
                <a:latin typeface="Times New Roman" panose="02020603050405020304" pitchFamily="18" charset="0"/>
                <a:cs typeface="Times New Roman" panose="02020603050405020304" pitchFamily="18" charset="0"/>
              </a:rPr>
              <a:t>Moldoscopie</a:t>
            </a:r>
            <a:r>
              <a:rPr lang="ro-RO" sz="1000" dirty="0">
                <a:latin typeface="Times New Roman" panose="02020603050405020304" pitchFamily="18" charset="0"/>
                <a:cs typeface="Times New Roman" panose="02020603050405020304" pitchFamily="18" charset="0"/>
              </a:rPr>
              <a:t> (Probleme de analiză politică), 2018, N 2, </a:t>
            </a:r>
            <a:r>
              <a:rPr lang="ro-RO" sz="1000" dirty="0" smtClean="0">
                <a:latin typeface="Times New Roman" panose="02020603050405020304" pitchFamily="18" charset="0"/>
                <a:cs typeface="Times New Roman" panose="02020603050405020304" pitchFamily="18" charset="0"/>
              </a:rPr>
              <a:t>p. </a:t>
            </a:r>
            <a:r>
              <a:rPr lang="ro-RO" sz="1000" dirty="0">
                <a:latin typeface="Times New Roman" panose="02020603050405020304" pitchFamily="18" charset="0"/>
                <a:cs typeface="Times New Roman" panose="02020603050405020304" pitchFamily="18" charset="0"/>
              </a:rPr>
              <a:t>76-85</a:t>
            </a:r>
            <a:r>
              <a:rPr lang="ro-RO"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ro-RO" sz="1000" dirty="0">
                <a:latin typeface="Times New Roman" panose="02020603050405020304" pitchFamily="18" charset="0"/>
                <a:cs typeface="Times New Roman" panose="02020603050405020304" pitchFamily="18" charset="0"/>
              </a:rPr>
              <a:t>MALCOCI, L. </a:t>
            </a:r>
            <a:r>
              <a:rPr lang="en-US" sz="1000" dirty="0" err="1">
                <a:latin typeface="Times New Roman" panose="02020603050405020304" pitchFamily="18" charset="0"/>
                <a:cs typeface="Times New Roman" panose="02020603050405020304" pitchFamily="18" charset="0"/>
              </a:rPr>
              <a:t>Educația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incluzivă</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Republica</a:t>
            </a:r>
            <a:r>
              <a:rPr lang="en-US" sz="1000" dirty="0">
                <a:latin typeface="Times New Roman" panose="02020603050405020304" pitchFamily="18" charset="0"/>
                <a:cs typeface="Times New Roman" panose="02020603050405020304" pitchFamily="18" charset="0"/>
              </a:rPr>
              <a:t> Moldova: </a:t>
            </a:r>
            <a:r>
              <a:rPr lang="en-US" sz="1000" dirty="0" err="1">
                <a:latin typeface="Times New Roman" panose="02020603050405020304" pitchFamily="18" charset="0"/>
                <a:cs typeface="Times New Roman" panose="02020603050405020304" pitchFamily="18" charset="0"/>
              </a:rPr>
              <a:t>analiza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comparată</a:t>
            </a:r>
            <a:r>
              <a:rPr lang="en-US" sz="1000" dirty="0">
                <a:latin typeface="Times New Roman" panose="02020603050405020304" pitchFamily="18" charset="0"/>
                <a:cs typeface="Times New Roman" panose="02020603050405020304" pitchFamily="18" charset="0"/>
              </a:rPr>
              <a:t> a </a:t>
            </a:r>
            <a:r>
              <a:rPr lang="en-US" sz="1000" dirty="0" err="1">
                <a:latin typeface="Times New Roman" panose="02020603050405020304" pitchFamily="18" charset="0"/>
                <a:cs typeface="Times New Roman" panose="02020603050405020304" pitchFamily="18" charset="0"/>
              </a:rPr>
              <a:t>percepțiilor</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elevilor</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tipici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și</a:t>
            </a:r>
            <a:r>
              <a:rPr lang="en-US" sz="1000" dirty="0">
                <a:latin typeface="Times New Roman" panose="02020603050405020304" pitchFamily="18" charset="0"/>
                <a:cs typeface="Times New Roman" panose="02020603050405020304" pitchFamily="18" charset="0"/>
              </a:rPr>
              <a:t> a </a:t>
            </a:r>
            <a:r>
              <a:rPr lang="en-US" sz="1000" dirty="0" err="1">
                <a:latin typeface="Times New Roman" panose="02020603050405020304" pitchFamily="18" charset="0"/>
                <a:cs typeface="Times New Roman" panose="02020603050405020304" pitchFamily="18" charset="0"/>
              </a:rPr>
              <a:t>celor</a:t>
            </a:r>
            <a:r>
              <a:rPr lang="en-US" sz="1000" dirty="0">
                <a:latin typeface="Times New Roman" panose="02020603050405020304" pitchFamily="18" charset="0"/>
                <a:cs typeface="Times New Roman" panose="02020603050405020304" pitchFamily="18" charset="0"/>
              </a:rPr>
              <a:t> cu </a:t>
            </a:r>
            <a:r>
              <a:rPr lang="en-US" sz="1000" dirty="0" err="1">
                <a:latin typeface="Times New Roman" panose="02020603050405020304" pitchFamily="18" charset="0"/>
                <a:cs typeface="Times New Roman" panose="02020603050405020304" pitchFamily="18" charset="0"/>
              </a:rPr>
              <a:t>cerințe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educaționale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specifice</a:t>
            </a:r>
            <a:r>
              <a:rPr lang="en-US" sz="1000" dirty="0">
                <a:latin typeface="Times New Roman" panose="02020603050405020304" pitchFamily="18" charset="0"/>
                <a:cs typeface="Times New Roman" panose="02020603050405020304" pitchFamily="18" charset="0"/>
              </a:rPr>
              <a:t> (CES)</a:t>
            </a:r>
            <a:r>
              <a:rPr lang="ro-RO"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ro-RO" sz="1000" i="1" dirty="0">
                <a:latin typeface="Times New Roman" panose="02020603050405020304" pitchFamily="18" charset="0"/>
                <a:cs typeface="Times New Roman" panose="02020603050405020304" pitchFamily="18" charset="0"/>
              </a:rPr>
              <a:t>MOLDOSCOPIE  (Probleme de analiză politică)</a:t>
            </a:r>
            <a:r>
              <a:rPr lang="fr-FR" sz="1000" dirty="0">
                <a:latin typeface="Times New Roman" panose="02020603050405020304" pitchFamily="18" charset="0"/>
                <a:cs typeface="Times New Roman" panose="02020603050405020304" pitchFamily="18" charset="0"/>
              </a:rPr>
              <a:t>, 2018, </a:t>
            </a:r>
            <a:r>
              <a:rPr lang="fr-FR" sz="1000" dirty="0" smtClean="0">
                <a:latin typeface="Times New Roman" panose="02020603050405020304" pitchFamily="18" charset="0"/>
                <a:cs typeface="Times New Roman" panose="02020603050405020304" pitchFamily="18" charset="0"/>
              </a:rPr>
              <a:t>nr.1</a:t>
            </a:r>
            <a:r>
              <a:rPr lang="ro-RO"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ro-RO" sz="1000" dirty="0">
                <a:latin typeface="Times New Roman" panose="02020603050405020304" pitchFamily="18" charset="0"/>
                <a:cs typeface="Times New Roman" panose="02020603050405020304" pitchFamily="18" charset="0"/>
              </a:rPr>
              <a:t>VARZARI, P. Considerente privind evoluţia statului Republica Moldova. MOLDOSCOPIE (Probleme de analiză politică). 2018, nr. 1 (LXXX), 150-167. </a:t>
            </a:r>
          </a:p>
          <a:p>
            <a:pPr lvl="0">
              <a:buFont typeface="+mj-lt"/>
              <a:buAutoNum type="arabicPeriod"/>
            </a:pPr>
            <a:r>
              <a:rPr lang="ro-RO" sz="1000" dirty="0">
                <a:latin typeface="Times New Roman" panose="02020603050405020304" pitchFamily="18" charset="0"/>
                <a:cs typeface="Times New Roman" panose="02020603050405020304" pitchFamily="18" charset="0"/>
              </a:rPr>
              <a:t>PERU-BALAN, A.; BAHNEANU, V. </a:t>
            </a:r>
            <a:r>
              <a:rPr lang="ro-RO" sz="1000" i="1" dirty="0">
                <a:latin typeface="Times New Roman" panose="02020603050405020304" pitchFamily="18" charset="0"/>
                <a:cs typeface="Times New Roman" panose="02020603050405020304" pitchFamily="18" charset="0"/>
              </a:rPr>
              <a:t>Război informațional, propagandă, </a:t>
            </a:r>
            <a:r>
              <a:rPr lang="ro-RO" sz="1000" i="1" dirty="0" err="1">
                <a:latin typeface="Times New Roman" panose="02020603050405020304" pitchFamily="18" charset="0"/>
                <a:cs typeface="Times New Roman" panose="02020603050405020304" pitchFamily="18" charset="0"/>
              </a:rPr>
              <a:t>fake</a:t>
            </a:r>
            <a:r>
              <a:rPr lang="ro-RO" sz="1000" i="1" dirty="0">
                <a:latin typeface="Times New Roman" panose="02020603050405020304" pitchFamily="18" charset="0"/>
                <a:cs typeface="Times New Roman" panose="02020603050405020304" pitchFamily="18" charset="0"/>
              </a:rPr>
              <a:t> news: percepția publică</a:t>
            </a:r>
            <a:r>
              <a:rPr lang="ro-RO" sz="1000" dirty="0">
                <a:latin typeface="Times New Roman" panose="02020603050405020304" pitchFamily="18" charset="0"/>
                <a:cs typeface="Times New Roman" panose="02020603050405020304" pitchFamily="18" charset="0"/>
              </a:rPr>
              <a:t>.  MOLDOSCOPIE (Probleme de analiză politică) nr 80, 2018, pp.128-150,  </a:t>
            </a:r>
          </a:p>
          <a:p>
            <a:pPr lvl="0">
              <a:buFont typeface="+mj-lt"/>
              <a:buAutoNum type="arabicPeriod"/>
            </a:pPr>
            <a:r>
              <a:rPr lang="ro-RO" sz="1000" dirty="0">
                <a:latin typeface="Times New Roman" panose="02020603050405020304" pitchFamily="18" charset="0"/>
                <a:cs typeface="Times New Roman" panose="02020603050405020304" pitchFamily="18" charset="0"/>
              </a:rPr>
              <a:t>КОСТАКИ, Г. </a:t>
            </a:r>
            <a:r>
              <a:rPr lang="ro-RO" sz="1000" i="1" dirty="0" err="1">
                <a:latin typeface="Times New Roman" panose="02020603050405020304" pitchFamily="18" charset="0"/>
                <a:cs typeface="Times New Roman" panose="02020603050405020304" pitchFamily="18" charset="0"/>
              </a:rPr>
              <a:t>Права</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человека</a:t>
            </a:r>
            <a:r>
              <a:rPr lang="ro-RO" sz="1000" i="1" dirty="0">
                <a:latin typeface="Times New Roman" panose="02020603050405020304" pitchFamily="18" charset="0"/>
                <a:cs typeface="Times New Roman" panose="02020603050405020304" pitchFamily="18" charset="0"/>
              </a:rPr>
              <a:t> и </a:t>
            </a:r>
            <a:r>
              <a:rPr lang="ro-RO" sz="1000" i="1" dirty="0" err="1">
                <a:latin typeface="Times New Roman" panose="02020603050405020304" pitchFamily="18" charset="0"/>
                <a:cs typeface="Times New Roman" panose="02020603050405020304" pitchFamily="18" charset="0"/>
              </a:rPr>
              <a:t>их</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защита</a:t>
            </a:r>
            <a:r>
              <a:rPr lang="ro-RO" sz="1000" i="1" dirty="0">
                <a:latin typeface="Times New Roman" panose="02020603050405020304" pitchFamily="18" charset="0"/>
                <a:cs typeface="Times New Roman" panose="02020603050405020304" pitchFamily="18" charset="0"/>
              </a:rPr>
              <a:t> в </a:t>
            </a:r>
            <a:r>
              <a:rPr lang="ro-RO" sz="1000" i="1" dirty="0" err="1">
                <a:latin typeface="Times New Roman" panose="02020603050405020304" pitchFamily="18" charset="0"/>
                <a:cs typeface="Times New Roman" panose="02020603050405020304" pitchFamily="18" charset="0"/>
              </a:rPr>
              <a:t>Молдове</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право</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на</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защиту</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от</a:t>
            </a:r>
            <a:r>
              <a:rPr lang="ro-RO" sz="1000" i="1" dirty="0">
                <a:latin typeface="Times New Roman" panose="02020603050405020304" pitchFamily="18" charset="0"/>
                <a:cs typeface="Times New Roman" panose="02020603050405020304" pitchFamily="18" charset="0"/>
              </a:rPr>
              <a:t> </a:t>
            </a:r>
            <a:r>
              <a:rPr lang="ro-RO" sz="1000" i="1" dirty="0" err="1">
                <a:latin typeface="Times New Roman" panose="02020603050405020304" pitchFamily="18" charset="0"/>
                <a:cs typeface="Times New Roman" panose="02020603050405020304" pitchFamily="18" charset="0"/>
              </a:rPr>
              <a:t>пыток</a:t>
            </a:r>
            <a:r>
              <a:rPr lang="ro-RO" sz="1000" dirty="0">
                <a:latin typeface="Times New Roman" panose="02020603050405020304" pitchFamily="18" charset="0"/>
                <a:cs typeface="Times New Roman" panose="02020603050405020304" pitchFamily="18" charset="0"/>
              </a:rPr>
              <a:t>. În: Legea și Viaţa, 2018, nr. 2, p. 4-11. </a:t>
            </a:r>
            <a:endParaRPr lang="ro-RO" sz="1000" dirty="0" smtClean="0">
              <a:latin typeface="Times New Roman" panose="02020603050405020304" pitchFamily="18" charset="0"/>
              <a:cs typeface="Times New Roman" panose="02020603050405020304" pitchFamily="18" charset="0"/>
            </a:endParaRPr>
          </a:p>
          <a:p>
            <a:pPr lvl="0">
              <a:buFont typeface="+mj-lt"/>
              <a:buAutoNum type="arabicPeriod"/>
            </a:pPr>
            <a:r>
              <a:rPr lang="en-US" sz="1000" dirty="0" smtClean="0">
                <a:latin typeface="Times New Roman" panose="02020603050405020304" pitchFamily="18" charset="0"/>
                <a:cs typeface="Times New Roman" panose="02020603050405020304" pitchFamily="18" charset="0"/>
              </a:rPr>
              <a:t>COSTACHI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Gh</a:t>
            </a:r>
            <a:r>
              <a:rPr lang="en-US" sz="1000"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Rolul</a:t>
            </a:r>
            <a:r>
              <a:rPr lang="en-US" sz="1000" i="1" dirty="0">
                <a:latin typeface="Times New Roman" panose="02020603050405020304" pitchFamily="18" charset="0"/>
                <a:cs typeface="Times New Roman" panose="02020603050405020304" pitchFamily="18" charset="0"/>
              </a:rPr>
              <a:t> major al </a:t>
            </a:r>
            <a:r>
              <a:rPr lang="en-US" sz="1000" i="1" dirty="0" err="1">
                <a:latin typeface="Times New Roman" panose="02020603050405020304" pitchFamily="18" charset="0"/>
                <a:cs typeface="Times New Roman" panose="02020603050405020304" pitchFamily="18" charset="0"/>
              </a:rPr>
              <a:t>criminologiei</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şi</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criminologului</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în</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asigurarea</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securităţii</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statului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Jurnalul</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juridic</a:t>
            </a:r>
            <a:r>
              <a:rPr lang="en-US" sz="1000" dirty="0">
                <a:latin typeface="Times New Roman" panose="02020603050405020304" pitchFamily="18" charset="0"/>
                <a:cs typeface="Times New Roman" panose="02020603050405020304" pitchFamily="18" charset="0"/>
              </a:rPr>
              <a:t> </a:t>
            </a:r>
            <a:r>
              <a:rPr lang="en-US" sz="1000" dirty="0" err="1" smtClean="0">
                <a:latin typeface="Times New Roman" panose="02020603050405020304" pitchFamily="18" charset="0"/>
                <a:cs typeface="Times New Roman" panose="02020603050405020304" pitchFamily="18" charset="0"/>
              </a:rPr>
              <a:t>naţional</a:t>
            </a:r>
            <a:r>
              <a:rPr lang="en-US" sz="1000" dirty="0" smtClean="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2018,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1, p. 22-26. </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en-US" sz="1000" dirty="0">
                <a:latin typeface="Times New Roman" panose="02020603050405020304" pitchFamily="18" charset="0"/>
                <a:cs typeface="Times New Roman" panose="02020603050405020304" pitchFamily="18" charset="0"/>
              </a:rPr>
              <a:t>COSTACHI, </a:t>
            </a:r>
            <a:r>
              <a:rPr lang="en-US" sz="1000" dirty="0" err="1">
                <a:latin typeface="Times New Roman" panose="02020603050405020304" pitchFamily="18" charset="0"/>
                <a:cs typeface="Times New Roman" panose="02020603050405020304" pitchFamily="18" charset="0"/>
              </a:rPr>
              <a:t>Gh</a:t>
            </a:r>
            <a:r>
              <a:rPr lang="en-US" sz="1000"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Securitatea</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persoanei</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reflectată</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în</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concepția</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internațională</a:t>
            </a:r>
            <a:r>
              <a:rPr lang="en-US" sz="1000" i="1" dirty="0">
                <a:latin typeface="Times New Roman" panose="02020603050405020304" pitchFamily="18" charset="0"/>
                <a:cs typeface="Times New Roman" panose="02020603050405020304" pitchFamily="18" charset="0"/>
              </a:rPr>
              <a:t> a securității </a:t>
            </a:r>
            <a:r>
              <a:rPr lang="en-US" sz="1000" i="1" dirty="0" err="1">
                <a:latin typeface="Times New Roman" panose="02020603050405020304" pitchFamily="18" charset="0"/>
                <a:cs typeface="Times New Roman" panose="02020603050405020304" pitchFamily="18" charset="0"/>
              </a:rPr>
              <a:t>umane</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și</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Strategia</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securităţii</a:t>
            </a:r>
            <a:r>
              <a:rPr lang="en-US" sz="1000" i="1" dirty="0">
                <a:latin typeface="Times New Roman" panose="02020603050405020304" pitchFamily="18" charset="0"/>
                <a:cs typeface="Times New Roman" panose="02020603050405020304" pitchFamily="18" charset="0"/>
              </a:rPr>
              <a:t> </a:t>
            </a:r>
            <a:r>
              <a:rPr lang="en-US" sz="1000" i="1" dirty="0" err="1">
                <a:latin typeface="Times New Roman" panose="02020603050405020304" pitchFamily="18" charset="0"/>
                <a:cs typeface="Times New Roman" panose="02020603050405020304" pitchFamily="18" charset="0"/>
              </a:rPr>
              <a:t>naţionale</a:t>
            </a:r>
            <a:r>
              <a:rPr lang="en-US" sz="1000" i="1" dirty="0">
                <a:latin typeface="Times New Roman" panose="02020603050405020304" pitchFamily="18" charset="0"/>
                <a:cs typeface="Times New Roman" panose="02020603050405020304" pitchFamily="18" charset="0"/>
              </a:rPr>
              <a:t> a </a:t>
            </a:r>
            <a:r>
              <a:rPr lang="en-US" sz="1000" i="1" dirty="0" err="1">
                <a:latin typeface="Times New Roman" panose="02020603050405020304" pitchFamily="18" charset="0"/>
                <a:cs typeface="Times New Roman" panose="02020603050405020304" pitchFamily="18" charset="0"/>
              </a:rPr>
              <a:t>Republicii</a:t>
            </a:r>
            <a:r>
              <a:rPr lang="en-US" sz="1000" i="1" dirty="0">
                <a:latin typeface="Times New Roman" panose="02020603050405020304" pitchFamily="18" charset="0"/>
                <a:cs typeface="Times New Roman" panose="02020603050405020304" pitchFamily="18" charset="0"/>
              </a:rPr>
              <a:t> Moldova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Jurnalul</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juridic</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naţional</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teorie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şi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practică</a:t>
            </a:r>
            <a:r>
              <a:rPr lang="en-US" sz="1000" dirty="0">
                <a:latin typeface="Times New Roman" panose="02020603050405020304" pitchFamily="18" charset="0"/>
                <a:cs typeface="Times New Roman" panose="02020603050405020304" pitchFamily="18" charset="0"/>
              </a:rPr>
              <a:t>, 2018,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3, p. 4-9. </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en-US" sz="1000" dirty="0">
                <a:latin typeface="Times New Roman" panose="02020603050405020304" pitchFamily="18" charset="0"/>
                <a:cs typeface="Times New Roman" panose="02020603050405020304" pitchFamily="18" charset="0"/>
              </a:rPr>
              <a:t>CERNOMOREŢ S., ILCO V. </a:t>
            </a:r>
            <a:r>
              <a:rPr lang="en-US" sz="1000" dirty="0" err="1">
                <a:latin typeface="Times New Roman" panose="02020603050405020304" pitchFamily="18" charset="0"/>
                <a:cs typeface="Times New Roman" panose="02020603050405020304" pitchFamily="18" charset="0"/>
              </a:rPr>
              <a:t>Abordări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teoretice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privind</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pedeapsa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calitate</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componentă</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bază</a:t>
            </a:r>
            <a:r>
              <a:rPr lang="en-US" sz="1000" dirty="0">
                <a:latin typeface="Times New Roman" panose="02020603050405020304" pitchFamily="18" charset="0"/>
                <a:cs typeface="Times New Roman" panose="02020603050405020304" pitchFamily="18" charset="0"/>
              </a:rPr>
              <a:t> a </a:t>
            </a:r>
            <a:r>
              <a:rPr lang="en-US" sz="1000" dirty="0" err="1">
                <a:latin typeface="Times New Roman" panose="02020603050405020304" pitchFamily="18" charset="0"/>
                <a:cs typeface="Times New Roman" panose="02020603050405020304" pitchFamily="18" charset="0"/>
              </a:rPr>
              <a:t>sistemului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sancţiunilor</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penale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Administrarea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Publică</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Ediţie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jubiliară</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consacrată</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aniversării</a:t>
            </a:r>
            <a:r>
              <a:rPr lang="en-US" sz="1000" dirty="0">
                <a:latin typeface="Times New Roman" panose="02020603050405020304" pitchFamily="18" charset="0"/>
                <a:cs typeface="Times New Roman" panose="02020603050405020304" pitchFamily="18" charset="0"/>
              </a:rPr>
              <a:t> de 25 de </a:t>
            </a:r>
            <a:r>
              <a:rPr lang="en-US" sz="1000" dirty="0" err="1">
                <a:latin typeface="Times New Roman" panose="02020603050405020304" pitchFamily="18" charset="0"/>
                <a:cs typeface="Times New Roman" panose="02020603050405020304" pitchFamily="18" charset="0"/>
              </a:rPr>
              <a:t>ani</a:t>
            </a:r>
            <a:r>
              <a:rPr lang="en-US" sz="1000" dirty="0">
                <a:latin typeface="Times New Roman" panose="02020603050405020304" pitchFamily="18" charset="0"/>
                <a:cs typeface="Times New Roman" panose="02020603050405020304" pitchFamily="18" charset="0"/>
              </a:rPr>
              <a:t> de la </a:t>
            </a:r>
            <a:r>
              <a:rPr lang="en-US" sz="1000" dirty="0" err="1">
                <a:latin typeface="Times New Roman" panose="02020603050405020304" pitchFamily="18" charset="0"/>
                <a:cs typeface="Times New Roman" panose="02020603050405020304" pitchFamily="18" charset="0"/>
              </a:rPr>
              <a:t>fondarea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Academiei</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Administrare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Publica</a:t>
            </a:r>
            <a:r>
              <a:rPr lang="en-US" sz="1000" dirty="0">
                <a:latin typeface="Times New Roman" panose="02020603050405020304" pitchFamily="18" charset="0"/>
                <a:cs typeface="Times New Roman" panose="02020603050405020304" pitchFamily="18" charset="0"/>
              </a:rPr>
              <a:t>, 2018,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(2) 98, p. 76-85</a:t>
            </a:r>
            <a:r>
              <a:rPr lang="en-US"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en-US" sz="1000" dirty="0">
                <a:latin typeface="Times New Roman" panose="02020603050405020304" pitchFamily="18" charset="0"/>
                <a:cs typeface="Times New Roman" panose="02020603050405020304" pitchFamily="18" charset="0"/>
              </a:rPr>
              <a:t>GORIUC S., CRASNOBAEV A. </a:t>
            </a:r>
            <a:r>
              <a:rPr lang="en-US" sz="1000" dirty="0" err="1">
                <a:latin typeface="Times New Roman" panose="02020603050405020304" pitchFamily="18" charset="0"/>
                <a:cs typeface="Times New Roman" panose="02020603050405020304" pitchFamily="18" charset="0"/>
              </a:rPr>
              <a:t>Contractul</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administrativ</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asimilat</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actelor</a:t>
            </a:r>
            <a:r>
              <a:rPr lang="en-US" sz="1000" dirty="0">
                <a:latin typeface="Times New Roman" panose="02020603050405020304" pitchFamily="18" charset="0"/>
                <a:cs typeface="Times New Roman" panose="02020603050405020304" pitchFamily="18" charset="0"/>
              </a:rPr>
              <a:t> administrative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contenciosul</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administrativ</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În</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Administrarea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publică</a:t>
            </a:r>
            <a:r>
              <a:rPr lang="en-US" sz="1000" dirty="0">
                <a:latin typeface="Times New Roman" panose="02020603050405020304" pitchFamily="18" charset="0"/>
                <a:cs typeface="Times New Roman" panose="02020603050405020304" pitchFamily="18" charset="0"/>
              </a:rPr>
              <a:t>, 2018, </a:t>
            </a:r>
            <a:r>
              <a:rPr lang="en-US" sz="1000" dirty="0" err="1">
                <a:latin typeface="Times New Roman" panose="02020603050405020304" pitchFamily="18" charset="0"/>
                <a:cs typeface="Times New Roman" panose="02020603050405020304" pitchFamily="18" charset="0"/>
              </a:rPr>
              <a:t>nr</a:t>
            </a:r>
            <a:r>
              <a:rPr lang="en-US" sz="1000" dirty="0">
                <a:latin typeface="Times New Roman" panose="02020603050405020304" pitchFamily="18" charset="0"/>
                <a:cs typeface="Times New Roman" panose="02020603050405020304" pitchFamily="18" charset="0"/>
              </a:rPr>
              <a:t>. 1, p. 56-61</a:t>
            </a:r>
            <a:r>
              <a:rPr lang="en-US" sz="1000" dirty="0" smtClean="0">
                <a:latin typeface="Times New Roman" panose="02020603050405020304" pitchFamily="18" charset="0"/>
                <a:cs typeface="Times New Roman" panose="02020603050405020304" pitchFamily="18" charset="0"/>
              </a:rPr>
              <a:t>.</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ro-RO" sz="1000" dirty="0">
                <a:latin typeface="Times New Roman" panose="02020603050405020304" pitchFamily="18" charset="0"/>
                <a:cs typeface="Times New Roman" panose="02020603050405020304" pitchFamily="18" charset="0"/>
              </a:rPr>
              <a:t>AFANAS, N. Dimensiunea teoretică a securităţii naţionale a Republicii Moldova în contextul proceselor de globalizare. </a:t>
            </a:r>
            <a:r>
              <a:rPr lang="ro-RO" sz="1000" i="1" dirty="0">
                <a:latin typeface="Times New Roman" panose="02020603050405020304" pitchFamily="18" charset="0"/>
                <a:cs typeface="Times New Roman" panose="02020603050405020304" pitchFamily="18" charset="0"/>
              </a:rPr>
              <a:t>Relaţii Internaţionale Plus</a:t>
            </a:r>
            <a:r>
              <a:rPr lang="ro-RO" sz="1000" dirty="0">
                <a:latin typeface="Times New Roman" panose="02020603050405020304" pitchFamily="18" charset="0"/>
                <a:cs typeface="Times New Roman" panose="02020603050405020304" pitchFamily="18" charset="0"/>
              </a:rPr>
              <a:t>, Revista ştiinţifico-practică, Nr 2 (12). Chişinău: IRIM, 2017. pp. 82 – </a:t>
            </a:r>
            <a:r>
              <a:rPr lang="ro-RO" sz="1000" dirty="0" smtClean="0">
                <a:latin typeface="Times New Roman" panose="02020603050405020304" pitchFamily="18" charset="0"/>
                <a:cs typeface="Times New Roman" panose="02020603050405020304" pitchFamily="18" charset="0"/>
              </a:rPr>
              <a:t>94.</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ro-RO" sz="1000" dirty="0">
                <a:latin typeface="Times New Roman" panose="02020603050405020304" pitchFamily="18" charset="0"/>
                <a:cs typeface="Times New Roman" panose="02020603050405020304" pitchFamily="18" charset="0"/>
              </a:rPr>
              <a:t>BENCHECI M.; BENCHECI D.; GORINCIOI Iu. Aspecte ale combaterii terorismului prin intermediul organizaţiilor internaţionale de securitate. </a:t>
            </a:r>
            <a:r>
              <a:rPr lang="ro-RO" sz="1000" i="1" dirty="0" err="1">
                <a:latin typeface="Times New Roman" panose="02020603050405020304" pitchFamily="18" charset="0"/>
                <a:cs typeface="Times New Roman" panose="02020603050405020304" pitchFamily="18" charset="0"/>
              </a:rPr>
              <a:t>Moldoscopi</a:t>
            </a:r>
            <a:r>
              <a:rPr lang="ro-RO" sz="1000" dirty="0" err="1">
                <a:latin typeface="Times New Roman" panose="02020603050405020304" pitchFamily="18" charset="0"/>
                <a:cs typeface="Times New Roman" panose="02020603050405020304" pitchFamily="18" charset="0"/>
              </a:rPr>
              <a:t>e</a:t>
            </a:r>
            <a:r>
              <a:rPr lang="ro-RO" sz="1000" dirty="0">
                <a:latin typeface="Times New Roman" panose="02020603050405020304" pitchFamily="18" charset="0"/>
                <a:cs typeface="Times New Roman" panose="02020603050405020304" pitchFamily="18" charset="0"/>
              </a:rPr>
              <a:t> (Probleme de Analiză Politică), nr.1 (LXXX), </a:t>
            </a:r>
            <a:r>
              <a:rPr lang="ro-RO" sz="1000" i="1" dirty="0">
                <a:latin typeface="Times New Roman" panose="02020603050405020304" pitchFamily="18" charset="0"/>
                <a:cs typeface="Times New Roman" panose="02020603050405020304" pitchFamily="18" charset="0"/>
              </a:rPr>
              <a:t>Revista ştiinţifică trimestrială</a:t>
            </a:r>
            <a:r>
              <a:rPr lang="ro-RO" sz="1000" dirty="0">
                <a:latin typeface="Times New Roman" panose="02020603050405020304" pitchFamily="18" charset="0"/>
                <a:cs typeface="Times New Roman" panose="02020603050405020304" pitchFamily="18" charset="0"/>
              </a:rPr>
              <a:t>, Chişinău: USM, USPEE, AMSP, 2018, </a:t>
            </a:r>
          </a:p>
          <a:p>
            <a:pPr lvl="0">
              <a:buFont typeface="+mj-lt"/>
              <a:buAutoNum type="arabicPeriod"/>
            </a:pPr>
            <a:r>
              <a:rPr lang="ro-RO" sz="1000" dirty="0">
                <a:latin typeface="Times New Roman" panose="02020603050405020304" pitchFamily="18" charset="0"/>
                <a:cs typeface="Times New Roman" panose="02020603050405020304" pitchFamily="18" charset="0"/>
              </a:rPr>
              <a:t>CARAMAN, Iu.; COMENDANT, T. </a:t>
            </a:r>
            <a:r>
              <a:rPr lang="ro-RO" sz="1000" dirty="0" err="1">
                <a:latin typeface="Times New Roman" panose="02020603050405020304" pitchFamily="18" charset="0"/>
                <a:cs typeface="Times New Roman" panose="02020603050405020304" pitchFamily="18" charset="0"/>
              </a:rPr>
              <a:t>Relatiile</a:t>
            </a:r>
            <a:r>
              <a:rPr lang="ro-RO" sz="1000" dirty="0">
                <a:latin typeface="Times New Roman" panose="02020603050405020304" pitchFamily="18" charset="0"/>
                <a:cs typeface="Times New Roman" panose="02020603050405020304" pitchFamily="18" charset="0"/>
              </a:rPr>
              <a:t> interetnice in contextual sociocultural din Republica Moldova. </a:t>
            </a:r>
            <a:r>
              <a:rPr lang="ro-RO" sz="1000" i="1" dirty="0">
                <a:latin typeface="Times New Roman" panose="02020603050405020304" pitchFamily="18" charset="0"/>
                <a:cs typeface="Times New Roman" panose="02020603050405020304" pitchFamily="18" charset="0"/>
              </a:rPr>
              <a:t>Studiul Artelor si Culturologie: istorie, teorie, practica</a:t>
            </a:r>
            <a:r>
              <a:rPr lang="ro-RO" sz="1000" dirty="0">
                <a:latin typeface="Times New Roman" panose="02020603050405020304" pitchFamily="18" charset="0"/>
                <a:cs typeface="Times New Roman" panose="02020603050405020304" pitchFamily="18" charset="0"/>
              </a:rPr>
              <a:t>. Nr. 2(31), 2017. </a:t>
            </a:r>
            <a:r>
              <a:rPr lang="en-US" sz="1000" dirty="0">
                <a:latin typeface="Times New Roman" panose="02020603050405020304" pitchFamily="18" charset="0"/>
                <a:cs typeface="Times New Roman" panose="02020603050405020304" pitchFamily="18" charset="0"/>
              </a:rPr>
              <a:t>NOTOGRAF PRIM Chisinau p. 159-167. </a:t>
            </a:r>
            <a:endParaRPr lang="ro-RO" sz="1000" dirty="0">
              <a:latin typeface="Times New Roman" panose="02020603050405020304" pitchFamily="18" charset="0"/>
              <a:cs typeface="Times New Roman" panose="02020603050405020304" pitchFamily="18" charset="0"/>
            </a:endParaRPr>
          </a:p>
          <a:p>
            <a:pPr lvl="0">
              <a:buFont typeface="+mj-lt"/>
              <a:buAutoNum type="arabicPeriod"/>
            </a:pPr>
            <a:r>
              <a:rPr lang="ro-RO" sz="1000" dirty="0">
                <a:latin typeface="Times New Roman" panose="02020603050405020304" pitchFamily="18" charset="0"/>
                <a:cs typeface="Times New Roman" panose="02020603050405020304" pitchFamily="18" charset="0"/>
              </a:rPr>
              <a:t>SPĂTARU, T.</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Perceperea</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clasei</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mijloc</a:t>
            </a:r>
            <a:r>
              <a:rPr lang="fr-FR" sz="1000" dirty="0">
                <a:latin typeface="Times New Roman" panose="02020603050405020304" pitchFamily="18" charset="0"/>
                <a:cs typeface="Times New Roman" panose="02020603050405020304" pitchFamily="18" charset="0"/>
              </a:rPr>
              <a:t> </a:t>
            </a:r>
            <a:r>
              <a:rPr lang="ro-RO" sz="1000" dirty="0">
                <a:latin typeface="Times New Roman" panose="02020603050405020304" pitchFamily="18" charset="0"/>
                <a:cs typeface="Times New Roman" panose="02020603050405020304" pitchFamily="18" charset="0"/>
              </a:rPr>
              <a:t>în unită</a:t>
            </a:r>
            <a:r>
              <a:rPr lang="fr-FR" sz="1000" dirty="0" err="1">
                <a:latin typeface="Times New Roman" panose="02020603050405020304" pitchFamily="18" charset="0"/>
                <a:cs typeface="Times New Roman" panose="02020603050405020304" pitchFamily="18" charset="0"/>
              </a:rPr>
              <a:t>țile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administrativ-teritoriale</a:t>
            </a:r>
            <a:r>
              <a:rPr lang="fr-FR" sz="1000" dirty="0">
                <a:latin typeface="Times New Roman" panose="02020603050405020304" pitchFamily="18" charset="0"/>
                <a:cs typeface="Times New Roman" panose="02020603050405020304" pitchFamily="18" charset="0"/>
              </a:rPr>
              <a:t> ale </a:t>
            </a:r>
            <a:r>
              <a:rPr lang="fr-FR" sz="1000" dirty="0" err="1">
                <a:latin typeface="Times New Roman" panose="02020603050405020304" pitchFamily="18" charset="0"/>
                <a:cs typeface="Times New Roman" panose="02020603050405020304" pitchFamily="18" charset="0"/>
              </a:rPr>
              <a:t>raionului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Str</a:t>
            </a:r>
            <a:r>
              <a:rPr lang="ro-RO" sz="1000" dirty="0" err="1">
                <a:latin typeface="Times New Roman" panose="02020603050405020304" pitchFamily="18" charset="0"/>
                <a:cs typeface="Times New Roman" panose="02020603050405020304" pitchFamily="18" charset="0"/>
              </a:rPr>
              <a:t>ăşeni</a:t>
            </a:r>
            <a:r>
              <a:rPr lang="ro-RO" sz="1000" dirty="0">
                <a:latin typeface="Times New Roman" panose="02020603050405020304" pitchFamily="18" charset="0"/>
                <a:cs typeface="Times New Roman" panose="02020603050405020304" pitchFamily="18" charset="0"/>
              </a:rPr>
              <a:t>. În: Administrarea Publică.</a:t>
            </a:r>
            <a:r>
              <a:rPr lang="ro-RO" sz="1000" i="1" dirty="0">
                <a:latin typeface="Times New Roman" panose="02020603050405020304" pitchFamily="18" charset="0"/>
                <a:cs typeface="Times New Roman" panose="02020603050405020304" pitchFamily="18" charset="0"/>
              </a:rPr>
              <a:t> Revistă</a:t>
            </a:r>
            <a:r>
              <a:rPr lang="ro-RO" sz="1000" dirty="0">
                <a:latin typeface="Times New Roman" panose="02020603050405020304" pitchFamily="18" charset="0"/>
                <a:cs typeface="Times New Roman" panose="02020603050405020304" pitchFamily="18" charset="0"/>
              </a:rPr>
              <a:t> </a:t>
            </a:r>
            <a:r>
              <a:rPr lang="ro-RO" sz="1000" i="1" dirty="0">
                <a:latin typeface="Times New Roman" panose="02020603050405020304" pitchFamily="18" charset="0"/>
                <a:cs typeface="Times New Roman" panose="02020603050405020304" pitchFamily="18" charset="0"/>
              </a:rPr>
              <a:t>metodico-știinţifică trimestrială. </a:t>
            </a:r>
            <a:r>
              <a:rPr lang="ro-RO" sz="1000" dirty="0" err="1">
                <a:latin typeface="Times New Roman" panose="02020603050405020304" pitchFamily="18" charset="0"/>
                <a:cs typeface="Times New Roman" panose="02020603050405020304" pitchFamily="18" charset="0"/>
              </a:rPr>
              <a:t>Octombrie-Decembrie</a:t>
            </a:r>
            <a:r>
              <a:rPr lang="ro-RO" sz="1000" dirty="0">
                <a:latin typeface="Times New Roman" panose="02020603050405020304" pitchFamily="18" charset="0"/>
                <a:cs typeface="Times New Roman" panose="02020603050405020304" pitchFamily="18" charset="0"/>
              </a:rPr>
              <a:t>, 2017, nr. 4 (96), Chișinău: Academia de Administrare Publică (S.C. „Elan Poligraf” S.R.L.), p. 25-36. </a:t>
            </a:r>
            <a:endParaRPr lang="ro-RO" sz="1000" dirty="0" smtClean="0">
              <a:latin typeface="Times New Roman" panose="02020603050405020304" pitchFamily="18" charset="0"/>
              <a:cs typeface="Times New Roman" panose="02020603050405020304" pitchFamily="18" charset="0"/>
            </a:endParaRPr>
          </a:p>
          <a:p>
            <a:pPr lvl="0">
              <a:buFont typeface="+mj-lt"/>
              <a:buAutoNum type="arabicPeriod"/>
            </a:pPr>
            <a:r>
              <a:rPr lang="ro-RO" sz="1000" dirty="0" smtClean="0">
                <a:latin typeface="Times New Roman" panose="02020603050405020304" pitchFamily="18" charset="0"/>
                <a:cs typeface="Times New Roman" panose="02020603050405020304" pitchFamily="18" charset="0"/>
              </a:rPr>
              <a:t>BLAJCO </a:t>
            </a:r>
            <a:r>
              <a:rPr lang="ro-RO" sz="1000" dirty="0">
                <a:latin typeface="Times New Roman" panose="02020603050405020304" pitchFamily="18" charset="0"/>
                <a:cs typeface="Times New Roman" panose="02020603050405020304" pitchFamily="18" charset="0"/>
              </a:rPr>
              <a:t>V.  </a:t>
            </a:r>
            <a:r>
              <a:rPr lang="ro-RO" sz="1000" dirty="0" err="1">
                <a:latin typeface="Times New Roman" panose="02020603050405020304" pitchFamily="18" charset="0"/>
                <a:cs typeface="Times New Roman" panose="02020603050405020304" pitchFamily="18" charset="0"/>
              </a:rPr>
              <a:t>Особенности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трансграничного</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сотрудничесва</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стран</a:t>
            </a:r>
            <a:r>
              <a:rPr lang="ro-RO" sz="1000" dirty="0">
                <a:latin typeface="Times New Roman" panose="02020603050405020304" pitchFamily="18" charset="0"/>
                <a:cs typeface="Times New Roman" panose="02020603050405020304" pitchFamily="18" charset="0"/>
              </a:rPr>
              <a:t> в </a:t>
            </a:r>
            <a:r>
              <a:rPr lang="ro-RO" sz="1000" dirty="0" err="1">
                <a:latin typeface="Times New Roman" panose="02020603050405020304" pitchFamily="18" charset="0"/>
                <a:cs typeface="Times New Roman" panose="02020603050405020304" pitchFamily="18" charset="0"/>
              </a:rPr>
              <a:t>рамках</a:t>
            </a:r>
            <a:r>
              <a:rPr lang="ro-RO" sz="1000" dirty="0">
                <a:latin typeface="Times New Roman" panose="02020603050405020304" pitchFamily="18" charset="0"/>
                <a:cs typeface="Times New Roman" panose="02020603050405020304" pitchFamily="18" charset="0"/>
              </a:rPr>
              <a:t> </a:t>
            </a:r>
            <a:r>
              <a:rPr lang="ro-RO" sz="1000" dirty="0" err="1" smtClean="0">
                <a:latin typeface="Times New Roman" panose="02020603050405020304" pitchFamily="18" charset="0"/>
                <a:cs typeface="Times New Roman" panose="02020603050405020304" pitchFamily="18" charset="0"/>
              </a:rPr>
              <a:t>еврорегионов</a:t>
            </a:r>
            <a:r>
              <a:rPr lang="en-US" sz="1000" dirty="0" smtClean="0">
                <a:latin typeface="Times New Roman" panose="02020603050405020304" pitchFamily="18" charset="0"/>
                <a:cs typeface="Times New Roman" panose="02020603050405020304" pitchFamily="18" charset="0"/>
              </a:rPr>
              <a:t> </a:t>
            </a:r>
            <a:r>
              <a:rPr lang="ro-RO" sz="1000" dirty="0" smtClean="0">
                <a:latin typeface="Times New Roman" panose="02020603050405020304" pitchFamily="18" charset="0"/>
                <a:cs typeface="Times New Roman" panose="02020603050405020304" pitchFamily="18" charset="0"/>
              </a:rPr>
              <a:t>(</a:t>
            </a:r>
            <a:r>
              <a:rPr lang="ro-RO" sz="1000" dirty="0" err="1" smtClean="0">
                <a:latin typeface="Times New Roman" panose="02020603050405020304" pitchFamily="18" charset="0"/>
                <a:cs typeface="Times New Roman" panose="02020603050405020304" pitchFamily="18" charset="0"/>
              </a:rPr>
              <a:t>на</a:t>
            </a:r>
            <a:r>
              <a:rPr lang="ro-RO" sz="1000" dirty="0" smtClean="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примере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Республики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Молдова</a:t>
            </a:r>
            <a:r>
              <a:rPr lang="ro-RO" sz="1000" dirty="0" smtClean="0">
                <a:latin typeface="Times New Roman" panose="02020603050405020304" pitchFamily="18" charset="0"/>
                <a:cs typeface="Times New Roman" panose="02020603050405020304" pitchFamily="18" charset="0"/>
              </a:rPr>
              <a:t>). </a:t>
            </a:r>
            <a:r>
              <a:rPr lang="ro-RO" sz="1000" dirty="0">
                <a:latin typeface="Times New Roman" panose="02020603050405020304" pitchFamily="18" charset="0"/>
                <a:cs typeface="Times New Roman" panose="02020603050405020304" pitchFamily="18" charset="0"/>
              </a:rPr>
              <a:t>În: Revista  </a:t>
            </a:r>
            <a:r>
              <a:rPr lang="ro-RO" sz="1000" dirty="0" err="1">
                <a:latin typeface="Times New Roman" panose="02020603050405020304" pitchFamily="18" charset="0"/>
                <a:cs typeface="Times New Roman" panose="02020603050405020304" pitchFamily="18" charset="0"/>
              </a:rPr>
              <a:t>Moldoscopie</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Problleme</a:t>
            </a:r>
            <a:r>
              <a:rPr lang="ro-RO" sz="1000" dirty="0">
                <a:latin typeface="Times New Roman" panose="02020603050405020304" pitchFamily="18" charset="0"/>
                <a:cs typeface="Times New Roman" panose="02020603050405020304" pitchFamily="18" charset="0"/>
              </a:rPr>
              <a:t> de  analiza politica) 2018, nr. </a:t>
            </a:r>
            <a:r>
              <a:rPr lang="ro-RO" sz="1000" dirty="0" smtClean="0">
                <a:latin typeface="Times New Roman" panose="02020603050405020304" pitchFamily="18" charset="0"/>
                <a:cs typeface="Times New Roman" panose="02020603050405020304" pitchFamily="18" charset="0"/>
              </a:rPr>
              <a:t>2</a:t>
            </a:r>
            <a:r>
              <a:rPr lang="en-US" sz="1000" dirty="0">
                <a:latin typeface="Times New Roman" panose="02020603050405020304" pitchFamily="18" charset="0"/>
                <a:cs typeface="Times New Roman" panose="02020603050405020304" pitchFamily="18" charset="0"/>
              </a:rPr>
              <a:t>.</a:t>
            </a:r>
            <a:r>
              <a:rPr lang="ro-RO" sz="1000" dirty="0" smtClean="0">
                <a:latin typeface="Times New Roman" panose="02020603050405020304" pitchFamily="18" charset="0"/>
                <a:cs typeface="Times New Roman" panose="02020603050405020304" pitchFamily="18" charset="0"/>
              </a:rPr>
              <a:t> </a:t>
            </a:r>
            <a:endParaRPr lang="ro-RO"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95103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07504" y="274638"/>
            <a:ext cx="8928992" cy="1143000"/>
          </a:xfrm>
        </p:spPr>
        <p:txBody>
          <a:bodyPr>
            <a:normAutofit fontScale="90000"/>
          </a:bodyPr>
          <a:lstStyle/>
          <a:p>
            <a:r>
              <a:rPr lang="ro-RO" b="1" dirty="0">
                <a:latin typeface="Times New Roman" panose="02020603050405020304" pitchFamily="18" charset="0"/>
                <a:cs typeface="Times New Roman" panose="02020603050405020304" pitchFamily="18" charset="0"/>
              </a:rPr>
              <a:t>A</a:t>
            </a:r>
            <a:r>
              <a:rPr lang="ro-RO" b="1" dirty="0" smtClean="0">
                <a:latin typeface="Times New Roman" panose="02020603050405020304" pitchFamily="18" charset="0"/>
                <a:cs typeface="Times New Roman" panose="02020603050405020304" pitchFamily="18" charset="0"/>
              </a:rPr>
              <a:t>rticole </a:t>
            </a:r>
            <a:r>
              <a:rPr lang="ro-RO" b="1" dirty="0">
                <a:latin typeface="Times New Roman" panose="02020603050405020304" pitchFamily="18" charset="0"/>
                <a:cs typeface="Times New Roman" panose="02020603050405020304" pitchFamily="18" charset="0"/>
              </a:rPr>
              <a:t>în culegeri editate peste </a:t>
            </a:r>
            <a:r>
              <a:rPr lang="ro-RO" b="1" dirty="0" smtClean="0">
                <a:latin typeface="Times New Roman" panose="02020603050405020304" pitchFamily="18" charset="0"/>
                <a:cs typeface="Times New Roman" panose="02020603050405020304" pitchFamily="18" charset="0"/>
              </a:rPr>
              <a:t>hotare</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251520" y="1412776"/>
            <a:ext cx="8712968" cy="5184576"/>
          </a:xfrm>
        </p:spPr>
        <p:txBody>
          <a:bodyPr>
            <a:normAutofit fontScale="47500" lnSpcReduction="20000"/>
          </a:bodyPr>
          <a:lstStyle/>
          <a:p>
            <a:pPr marL="361950" lvl="0" indent="-361950" algn="just">
              <a:buFont typeface="+mj-lt"/>
              <a:buAutoNum type="arabicPeriod"/>
            </a:pPr>
            <a:r>
              <a:rPr lang="ru-RU" dirty="0">
                <a:latin typeface="Times New Roman" panose="02020603050405020304" pitchFamily="18" charset="0"/>
                <a:cs typeface="Times New Roman" panose="02020603050405020304" pitchFamily="18" charset="0"/>
              </a:rPr>
              <a:t>SPRINCEAN, S. Корреляции и соотношения в контексте процесса обеспечения безопасности человека. </a:t>
            </a:r>
            <a:r>
              <a:rPr lang="ru-RU" dirty="0" err="1">
                <a:latin typeface="Times New Roman" panose="02020603050405020304" pitchFamily="18" charset="0"/>
                <a:cs typeface="Times New Roman" panose="02020603050405020304" pitchFamily="18" charset="0"/>
              </a:rPr>
              <a:t>În</a:t>
            </a:r>
            <a:r>
              <a:rPr lang="ru-RU" dirty="0">
                <a:latin typeface="Times New Roman" panose="02020603050405020304" pitchFamily="18" charset="0"/>
                <a:cs typeface="Times New Roman" panose="02020603050405020304" pitchFamily="18" charset="0"/>
              </a:rPr>
              <a:t>: </a:t>
            </a:r>
            <a:r>
              <a:rPr lang="ru-RU" i="1" dirty="0">
                <a:latin typeface="Times New Roman" panose="02020603050405020304" pitchFamily="18" charset="0"/>
                <a:cs typeface="Times New Roman" panose="02020603050405020304" pitchFamily="18" charset="0"/>
              </a:rPr>
              <a:t>Другой. Ближний и Дальний: Материалы международной заочной этико-политологической конференции, 15 октября 2017 г.</a:t>
            </a:r>
            <a:r>
              <a:rPr lang="ru-RU" dirty="0">
                <a:latin typeface="Times New Roman" panose="02020603050405020304" pitchFamily="18" charset="0"/>
                <a:cs typeface="Times New Roman" panose="02020603050405020304" pitchFamily="18" charset="0"/>
              </a:rPr>
              <a:t> / Отв. ред. Р. Г. Апресян, Ереван: Издательство Ереванского государственного университета, 2017, p. </a:t>
            </a:r>
            <a:r>
              <a:rPr lang="ru-RU" dirty="0" smtClean="0">
                <a:latin typeface="Times New Roman" panose="02020603050405020304" pitchFamily="18" charset="0"/>
                <a:cs typeface="Times New Roman" panose="02020603050405020304" pitchFamily="18" charset="0"/>
              </a:rPr>
              <a:t>168-173.</a:t>
            </a:r>
            <a:endParaRPr lang="ro-RO" dirty="0">
              <a:latin typeface="Times New Roman" panose="02020603050405020304" pitchFamily="18" charset="0"/>
              <a:cs typeface="Times New Roman" panose="02020603050405020304" pitchFamily="18" charset="0"/>
            </a:endParaRPr>
          </a:p>
          <a:p>
            <a:pPr marL="361950" lvl="0" indent="-361950" algn="just">
              <a:buFont typeface="+mj-lt"/>
              <a:buAutoNum type="arabicPeriod"/>
            </a:pPr>
            <a:r>
              <a:rPr lang="ro-RO" dirty="0">
                <a:latin typeface="Times New Roman" panose="02020603050405020304" pitchFamily="18" charset="0"/>
                <a:cs typeface="Times New Roman" panose="02020603050405020304" pitchFamily="18" charset="0"/>
              </a:rPr>
              <a:t>MORARU V. Resursele democraţiei participative. În: </a:t>
            </a:r>
            <a:r>
              <a:rPr lang="ro-RO" dirty="0" err="1">
                <a:latin typeface="Times New Roman" panose="02020603050405020304" pitchFamily="18" charset="0"/>
                <a:cs typeface="Times New Roman" panose="02020603050405020304" pitchFamily="18" charset="0"/>
              </a:rPr>
              <a:t>Национальная</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философия</a:t>
            </a:r>
            <a:r>
              <a:rPr lang="ro-RO" dirty="0">
                <a:latin typeface="Times New Roman" panose="02020603050405020304" pitchFamily="18" charset="0"/>
                <a:cs typeface="Times New Roman" panose="02020603050405020304" pitchFamily="18" charset="0"/>
              </a:rPr>
              <a:t> в </a:t>
            </a:r>
            <a:r>
              <a:rPr lang="ro-RO" dirty="0" err="1">
                <a:latin typeface="Times New Roman" panose="02020603050405020304" pitchFamily="18" charset="0"/>
                <a:cs typeface="Times New Roman" panose="02020603050405020304" pitchFamily="18" charset="0"/>
              </a:rPr>
              <a:t>глобальном</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мире</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материалы</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Первого</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белорусского</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философского</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конгресса</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Республика</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Беларусь</a:t>
            </a:r>
            <a:r>
              <a:rPr lang="ro-RO" dirty="0">
                <a:latin typeface="Times New Roman" panose="02020603050405020304" pitchFamily="18" charset="0"/>
                <a:cs typeface="Times New Roman" panose="02020603050405020304" pitchFamily="18" charset="0"/>
              </a:rPr>
              <a:t>, г. </a:t>
            </a:r>
            <a:r>
              <a:rPr lang="ro-RO" dirty="0" err="1">
                <a:latin typeface="Times New Roman" panose="02020603050405020304" pitchFamily="18" charset="0"/>
                <a:cs typeface="Times New Roman" panose="02020603050405020304" pitchFamily="18" charset="0"/>
              </a:rPr>
              <a:t>Минск</a:t>
            </a:r>
            <a:r>
              <a:rPr lang="ro-RO" dirty="0">
                <a:latin typeface="Times New Roman" panose="02020603050405020304" pitchFamily="18" charset="0"/>
                <a:cs typeface="Times New Roman" panose="02020603050405020304" pitchFamily="18" charset="0"/>
              </a:rPr>
              <a:t>, 18–20 </a:t>
            </a:r>
            <a:r>
              <a:rPr lang="ro-RO" dirty="0" err="1">
                <a:latin typeface="Times New Roman" panose="02020603050405020304" pitchFamily="18" charset="0"/>
                <a:cs typeface="Times New Roman" panose="02020603050405020304" pitchFamily="18" charset="0"/>
              </a:rPr>
              <a:t>октября</a:t>
            </a:r>
            <a:r>
              <a:rPr lang="ro-RO" dirty="0">
                <a:latin typeface="Times New Roman" panose="02020603050405020304" pitchFamily="18" charset="0"/>
                <a:cs typeface="Times New Roman" panose="02020603050405020304" pitchFamily="18" charset="0"/>
              </a:rPr>
              <a:t> 2017 г.). </a:t>
            </a:r>
            <a:r>
              <a:rPr lang="ro-RO" dirty="0" err="1">
                <a:latin typeface="Times New Roman" panose="02020603050405020304" pitchFamily="18" charset="0"/>
                <a:cs typeface="Times New Roman" panose="02020603050405020304" pitchFamily="18" charset="0"/>
              </a:rPr>
              <a:t>Доклады</a:t>
            </a:r>
            <a:r>
              <a:rPr lang="ro-RO" dirty="0">
                <a:latin typeface="Times New Roman" panose="02020603050405020304" pitchFamily="18" charset="0"/>
                <a:cs typeface="Times New Roman" panose="02020603050405020304" pitchFamily="18" charset="0"/>
              </a:rPr>
              <a:t> / НАН </a:t>
            </a:r>
            <a:r>
              <a:rPr lang="ro-RO" dirty="0" err="1">
                <a:latin typeface="Times New Roman" panose="02020603050405020304" pitchFamily="18" charset="0"/>
                <a:cs typeface="Times New Roman" panose="02020603050405020304" pitchFamily="18" charset="0"/>
              </a:rPr>
              <a:t>Беларуси</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Ин-т</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философии</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НАН</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Беларуси</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Минск</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Право</a:t>
            </a:r>
            <a:r>
              <a:rPr lang="ro-RO" dirty="0">
                <a:latin typeface="Times New Roman" panose="02020603050405020304" pitchFamily="18" charset="0"/>
                <a:cs typeface="Times New Roman" panose="02020603050405020304" pitchFamily="18" charset="0"/>
              </a:rPr>
              <a:t> и </a:t>
            </a:r>
            <a:r>
              <a:rPr lang="ro-RO" dirty="0" err="1">
                <a:latin typeface="Times New Roman" panose="02020603050405020304" pitchFamily="18" charset="0"/>
                <a:cs typeface="Times New Roman" panose="02020603050405020304" pitchFamily="18" charset="0"/>
              </a:rPr>
              <a:t>экономика</a:t>
            </a:r>
            <a:r>
              <a:rPr lang="ro-RO" dirty="0">
                <a:latin typeface="Times New Roman" panose="02020603050405020304" pitchFamily="18" charset="0"/>
                <a:cs typeface="Times New Roman" panose="02020603050405020304" pitchFamily="18" charset="0"/>
              </a:rPr>
              <a:t>, 2018, pp. 415-419. </a:t>
            </a:r>
          </a:p>
          <a:p>
            <a:pPr marL="361950" lvl="0" indent="-361950" algn="just">
              <a:buFont typeface="+mj-lt"/>
              <a:buAutoNum type="arabicPeriod"/>
            </a:pPr>
            <a:r>
              <a:rPr lang="ro-RO" dirty="0">
                <a:latin typeface="Times New Roman" panose="02020603050405020304" pitchFamily="18" charset="0"/>
                <a:cs typeface="Times New Roman" panose="02020603050405020304" pitchFamily="18" charset="0"/>
              </a:rPr>
              <a:t>CIUMAC S., BĂDILEANU M., The problem of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normative </a:t>
            </a:r>
            <a:r>
              <a:rPr lang="ro-RO" dirty="0" err="1">
                <a:latin typeface="Times New Roman" panose="02020603050405020304" pitchFamily="18" charset="0"/>
                <a:cs typeface="Times New Roman" panose="02020603050405020304" pitchFamily="18" charset="0"/>
              </a:rPr>
              <a:t>definition</a:t>
            </a:r>
            <a:r>
              <a:rPr lang="ro-RO" dirty="0">
                <a:latin typeface="Times New Roman" panose="02020603050405020304" pitchFamily="18" charset="0"/>
                <a:cs typeface="Times New Roman" panose="02020603050405020304" pitchFamily="18" charset="0"/>
              </a:rPr>
              <a:t> of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phenomenon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of</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energy</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welfare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poverty</a:t>
            </a:r>
            <a:r>
              <a:rPr lang="ro-RO" dirty="0">
                <a:latin typeface="Times New Roman" panose="02020603050405020304" pitchFamily="18" charset="0"/>
                <a:cs typeface="Times New Roman" panose="02020603050405020304" pitchFamily="18" charset="0"/>
              </a:rPr>
              <a:t>, В </a:t>
            </a:r>
            <a:r>
              <a:rPr lang="ro-RO" dirty="0" err="1">
                <a:latin typeface="Times New Roman" panose="02020603050405020304" pitchFamily="18" charset="0"/>
                <a:cs typeface="Times New Roman" panose="02020603050405020304" pitchFamily="18" charset="0"/>
              </a:rPr>
              <a:t>сборнике</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Национальная</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философия</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в</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глобальном</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мире</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материалы</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Первого</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белорусского</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философского</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конгресса</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Республика</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Беларусь</a:t>
            </a:r>
            <a:r>
              <a:rPr lang="ro-RO" dirty="0">
                <a:latin typeface="Times New Roman" panose="02020603050405020304" pitchFamily="18" charset="0"/>
                <a:cs typeface="Times New Roman" panose="02020603050405020304" pitchFamily="18" charset="0"/>
              </a:rPr>
              <a:t>, г. </a:t>
            </a:r>
            <a:r>
              <a:rPr lang="ro-RO" dirty="0" err="1">
                <a:latin typeface="Times New Roman" panose="02020603050405020304" pitchFamily="18" charset="0"/>
                <a:cs typeface="Times New Roman" panose="02020603050405020304" pitchFamily="18" charset="0"/>
              </a:rPr>
              <a:t>Минск</a:t>
            </a:r>
            <a:r>
              <a:rPr lang="ro-RO" dirty="0">
                <a:latin typeface="Times New Roman" panose="02020603050405020304" pitchFamily="18" charset="0"/>
                <a:cs typeface="Times New Roman" panose="02020603050405020304" pitchFamily="18" charset="0"/>
              </a:rPr>
              <a:t>, 18-20 </a:t>
            </a:r>
            <a:r>
              <a:rPr lang="ro-RO" dirty="0" err="1">
                <a:latin typeface="Times New Roman" panose="02020603050405020304" pitchFamily="18" charset="0"/>
                <a:cs typeface="Times New Roman" panose="02020603050405020304" pitchFamily="18" charset="0"/>
              </a:rPr>
              <a:t>октября</a:t>
            </a:r>
            <a:r>
              <a:rPr lang="ro-RO" dirty="0">
                <a:latin typeface="Times New Roman" panose="02020603050405020304" pitchFamily="18" charset="0"/>
                <a:cs typeface="Times New Roman" panose="02020603050405020304" pitchFamily="18" charset="0"/>
              </a:rPr>
              <a:t> 2017 </a:t>
            </a:r>
            <a:r>
              <a:rPr lang="ro-RO" dirty="0" err="1">
                <a:latin typeface="Times New Roman" panose="02020603050405020304" pitchFamily="18" charset="0"/>
                <a:cs typeface="Times New Roman" panose="02020603050405020304" pitchFamily="18" charset="0"/>
              </a:rPr>
              <a:t>года</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Минск</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Право</a:t>
            </a:r>
            <a:r>
              <a:rPr lang="ro-RO" dirty="0">
                <a:latin typeface="Times New Roman" panose="02020603050405020304" pitchFamily="18" charset="0"/>
                <a:cs typeface="Times New Roman" panose="02020603050405020304" pitchFamily="18" charset="0"/>
              </a:rPr>
              <a:t> и </a:t>
            </a:r>
            <a:r>
              <a:rPr lang="ro-RO" dirty="0" err="1">
                <a:latin typeface="Times New Roman" panose="02020603050405020304" pitchFamily="18" charset="0"/>
                <a:cs typeface="Times New Roman" panose="02020603050405020304" pitchFamily="18" charset="0"/>
              </a:rPr>
              <a:t>экономика</a:t>
            </a:r>
            <a:r>
              <a:rPr lang="ro-RO" dirty="0">
                <a:latin typeface="Times New Roman" panose="02020603050405020304" pitchFamily="18" charset="0"/>
                <a:cs typeface="Times New Roman" panose="02020603050405020304" pitchFamily="18" charset="0"/>
              </a:rPr>
              <a:t>, 2018. с. </a:t>
            </a:r>
            <a:r>
              <a:rPr lang="ro-RO" dirty="0" smtClean="0">
                <a:latin typeface="Times New Roman" panose="02020603050405020304" pitchFamily="18" charset="0"/>
                <a:cs typeface="Times New Roman" panose="02020603050405020304" pitchFamily="18" charset="0"/>
              </a:rPr>
              <a:t>395-397.</a:t>
            </a:r>
          </a:p>
          <a:p>
            <a:pPr marL="361950" lvl="0" indent="-361950" algn="just">
              <a:buFont typeface="+mj-lt"/>
              <a:buAutoNum type="arabicPeriod"/>
            </a:pPr>
            <a:r>
              <a:rPr lang="fr-FR" dirty="0" smtClean="0">
                <a:latin typeface="Times New Roman" panose="02020603050405020304" pitchFamily="18" charset="0"/>
                <a:cs typeface="Times New Roman" panose="02020603050405020304" pitchFamily="18" charset="0"/>
              </a:rPr>
              <a:t>CIOBANU </a:t>
            </a:r>
            <a:r>
              <a:rPr lang="fr-FR" dirty="0">
                <a:latin typeface="Times New Roman" panose="02020603050405020304" pitchFamily="18" charset="0"/>
                <a:cs typeface="Times New Roman" panose="02020603050405020304" pitchFamily="18" charset="0"/>
              </a:rPr>
              <a:t>E. </a:t>
            </a:r>
            <a:r>
              <a:rPr lang="ro-RO" i="1" dirty="0" err="1">
                <a:latin typeface="Times New Roman" panose="02020603050405020304" pitchFamily="18" charset="0"/>
                <a:cs typeface="Times New Roman" panose="02020603050405020304" pitchFamily="18" charset="0"/>
              </a:rPr>
              <a:t>Influen</a:t>
            </a:r>
            <a:r>
              <a:rPr lang="ro-MO" i="1" dirty="0">
                <a:latin typeface="Times New Roman" panose="02020603050405020304" pitchFamily="18" charset="0"/>
                <a:cs typeface="Times New Roman" panose="02020603050405020304" pitchFamily="18" charset="0"/>
              </a:rPr>
              <a:t>ț</a:t>
            </a:r>
            <a:r>
              <a:rPr lang="ro-RO" i="1" dirty="0">
                <a:latin typeface="Times New Roman" panose="02020603050405020304" pitchFamily="18" charset="0"/>
                <a:cs typeface="Times New Roman" panose="02020603050405020304" pitchFamily="18" charset="0"/>
              </a:rPr>
              <a:t>a familiei asupra valorilor normelor civice la tineri</a:t>
            </a:r>
            <a:r>
              <a:rPr lang="ro-RO"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In</a:t>
            </a:r>
            <a:r>
              <a:rPr lang="ru-RU" dirty="0">
                <a:latin typeface="Times New Roman" panose="02020603050405020304" pitchFamily="18" charset="0"/>
                <a:cs typeface="Times New Roman" panose="02020603050405020304" pitchFamily="18" charset="0"/>
              </a:rPr>
              <a:t>: Материалы ХХІ Международной научно-практической интернет-конференции «Тенденции и перспективы развития науки и образования в условиях глобализации»: Сб. науч. трудов. ‒ Переяслав-Хмельницкий, 2018. ‒ </a:t>
            </a:r>
            <a:r>
              <a:rPr lang="ru-RU" dirty="0" err="1">
                <a:latin typeface="Times New Roman" panose="02020603050405020304" pitchFamily="18" charset="0"/>
                <a:cs typeface="Times New Roman" panose="02020603050405020304" pitchFamily="18" charset="0"/>
              </a:rPr>
              <a:t>Вып</a:t>
            </a:r>
            <a:r>
              <a:rPr lang="ru-RU" dirty="0">
                <a:latin typeface="Times New Roman" panose="02020603050405020304" pitchFamily="18" charset="0"/>
                <a:cs typeface="Times New Roman" panose="02020603050405020304" pitchFamily="18" charset="0"/>
              </a:rPr>
              <a:t>. 24</a:t>
            </a:r>
            <a:r>
              <a:rPr lang="ro-RO" dirty="0">
                <a:latin typeface="Times New Roman" panose="02020603050405020304" pitchFamily="18" charset="0"/>
                <a:cs typeface="Times New Roman" panose="02020603050405020304" pitchFamily="18" charset="0"/>
              </a:rPr>
              <a:t>. P. 147-149</a:t>
            </a:r>
            <a:r>
              <a:rPr lang="ru-RU" dirty="0">
                <a:latin typeface="Times New Roman" panose="02020603050405020304" pitchFamily="18" charset="0"/>
                <a:cs typeface="Times New Roman" panose="02020603050405020304" pitchFamily="18" charset="0"/>
              </a:rPr>
              <a:t> УДК 001+37(100).</a:t>
            </a:r>
            <a:endParaRPr lang="ro-RO" dirty="0">
              <a:latin typeface="Times New Roman" panose="02020603050405020304" pitchFamily="18" charset="0"/>
              <a:cs typeface="Times New Roman" panose="02020603050405020304" pitchFamily="18" charset="0"/>
            </a:endParaRPr>
          </a:p>
          <a:p>
            <a:pPr marL="361950" lvl="0" indent="-361950" algn="just">
              <a:buFont typeface="+mj-lt"/>
              <a:buAutoNum type="arabicPeriod"/>
            </a:pPr>
            <a:r>
              <a:rPr lang="ro-RO" dirty="0">
                <a:latin typeface="Times New Roman" panose="02020603050405020304" pitchFamily="18" charset="0"/>
                <a:cs typeface="Times New Roman" panose="02020603050405020304" pitchFamily="18" charset="0"/>
              </a:rPr>
              <a:t>DUMBRĂVEANU, A.  Izvoarele academicianului Constantin Gh. </a:t>
            </a:r>
            <a:r>
              <a:rPr lang="fr-FR" dirty="0" err="1">
                <a:latin typeface="Times New Roman" panose="02020603050405020304" pitchFamily="18" charset="0"/>
                <a:cs typeface="Times New Roman" panose="02020603050405020304" pitchFamily="18" charset="0"/>
              </a:rPr>
              <a:t>Marinescu</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pentru</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gândirea</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naţională</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şi</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unitatea</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românilor</a:t>
            </a:r>
            <a:r>
              <a:rPr lang="fr-FR"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In: </a:t>
            </a:r>
            <a:r>
              <a:rPr lang="en-US" i="1" dirty="0">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Omagiu</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Academicianului</a:t>
            </a:r>
            <a:r>
              <a:rPr lang="en-US" i="1" dirty="0">
                <a:latin typeface="Times New Roman" panose="02020603050405020304" pitchFamily="18" charset="0"/>
                <a:cs typeface="Times New Roman" panose="02020603050405020304" pitchFamily="18" charset="0"/>
              </a:rPr>
              <a:t> Constantin </a:t>
            </a:r>
            <a:r>
              <a:rPr lang="en-US" i="1" dirty="0" err="1">
                <a:latin typeface="Times New Roman" panose="02020603050405020304" pitchFamily="18" charset="0"/>
                <a:cs typeface="Times New Roman" panose="02020603050405020304" pitchFamily="18" charset="0"/>
              </a:rPr>
              <a:t>Gh</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Marinescu</a:t>
            </a:r>
            <a:r>
              <a:rPr lang="en-US" i="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sub </a:t>
            </a:r>
            <a:r>
              <a:rPr lang="en-US" dirty="0" err="1">
                <a:latin typeface="Times New Roman" panose="02020603050405020304" pitchFamily="18" charset="0"/>
                <a:cs typeface="Times New Roman" panose="02020603050405020304" pitchFamily="18" charset="0"/>
              </a:rPr>
              <a:t>redacţia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şi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coordonarea</a:t>
            </a:r>
            <a:r>
              <a:rPr lang="en-US" dirty="0">
                <a:latin typeface="Times New Roman" panose="02020603050405020304" pitchFamily="18" charset="0"/>
                <a:cs typeface="Times New Roman" panose="02020603050405020304" pitchFamily="18" charset="0"/>
              </a:rPr>
              <a:t>: prof. </a:t>
            </a:r>
            <a:r>
              <a:rPr lang="en-US" dirty="0" err="1">
                <a:latin typeface="Times New Roman" panose="02020603050405020304" pitchFamily="18" charset="0"/>
                <a:cs typeface="Times New Roman" panose="02020603050405020304" pitchFamily="18" charset="0"/>
              </a:rPr>
              <a:t>univ.</a:t>
            </a:r>
            <a:r>
              <a:rPr lang="en-US" dirty="0">
                <a:latin typeface="Times New Roman" panose="02020603050405020304" pitchFamily="18" charset="0"/>
                <a:cs typeface="Times New Roman" panose="02020603050405020304" pitchFamily="18" charset="0"/>
              </a:rPr>
              <a:t> dr. </a:t>
            </a:r>
            <a:r>
              <a:rPr lang="en-US" dirty="0" err="1">
                <a:latin typeface="Times New Roman" panose="02020603050405020304" pitchFamily="18" charset="0"/>
                <a:cs typeface="Times New Roman" panose="02020603050405020304" pitchFamily="18" charset="0"/>
              </a:rPr>
              <a:t>Vasile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Burlui</a:t>
            </a:r>
            <a:r>
              <a:rPr lang="en-US" dirty="0">
                <a:latin typeface="Times New Roman" panose="02020603050405020304" pitchFamily="18" charset="0"/>
                <a:cs typeface="Times New Roman" panose="02020603050405020304" pitchFamily="18" charset="0"/>
              </a:rPr>
              <a:t>, Col. (r) </a:t>
            </a:r>
            <a:r>
              <a:rPr lang="en-US" dirty="0" err="1">
                <a:latin typeface="Times New Roman" panose="02020603050405020304" pitchFamily="18" charset="0"/>
                <a:cs typeface="Times New Roman" panose="02020603050405020304" pitchFamily="18" charset="0"/>
              </a:rPr>
              <a:t>Ionel</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Pintilii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Editura</a:t>
            </a:r>
            <a:r>
              <a:rPr lang="en-US" dirty="0">
                <a:latin typeface="Times New Roman" panose="02020603050405020304" pitchFamily="18" charset="0"/>
                <a:cs typeface="Times New Roman" panose="02020603050405020304" pitchFamily="18" charset="0"/>
              </a:rPr>
              <a:t> ,,Apollonia”  </a:t>
            </a:r>
            <a:r>
              <a:rPr lang="en-US" dirty="0" err="1">
                <a:latin typeface="Times New Roman" panose="02020603050405020304" pitchFamily="18" charset="0"/>
                <a:cs typeface="Times New Roman" panose="02020603050405020304" pitchFamily="18" charset="0"/>
              </a:rPr>
              <a:t>Iaşi</a:t>
            </a:r>
            <a:r>
              <a:rPr lang="en-US" dirty="0">
                <a:latin typeface="Times New Roman" panose="02020603050405020304" pitchFamily="18" charset="0"/>
                <a:cs typeface="Times New Roman" panose="02020603050405020304" pitchFamily="18" charset="0"/>
              </a:rPr>
              <a:t>, 2018.</a:t>
            </a:r>
            <a:endParaRPr lang="ro-RO" dirty="0">
              <a:latin typeface="Times New Roman" panose="02020603050405020304" pitchFamily="18" charset="0"/>
              <a:cs typeface="Times New Roman" panose="02020603050405020304" pitchFamily="18" charset="0"/>
            </a:endParaRPr>
          </a:p>
          <a:p>
            <a:pPr marL="361950" lvl="0" indent="-361950" algn="just">
              <a:buFont typeface="+mj-lt"/>
              <a:buAutoNum type="arabicPeriod"/>
            </a:pPr>
            <a:r>
              <a:rPr lang="en-US" dirty="0">
                <a:latin typeface="Times New Roman" panose="02020603050405020304" pitchFamily="18" charset="0"/>
                <a:cs typeface="Times New Roman" panose="02020603050405020304" pitchFamily="18" charset="0"/>
              </a:rPr>
              <a:t>MOCANU, V. </a:t>
            </a:r>
            <a:r>
              <a:rPr lang="en-US" dirty="0" err="1">
                <a:latin typeface="Times New Roman" panose="02020603050405020304" pitchFamily="18" charset="0"/>
                <a:cs typeface="Times New Roman" panose="02020603050405020304" pitchFamily="18" charset="0"/>
              </a:rPr>
              <a:t>Omul</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Cetăţii</a:t>
            </a:r>
            <a:r>
              <a:rPr lang="en-US" dirty="0">
                <a:latin typeface="Times New Roman" panose="02020603050405020304" pitchFamily="18" charset="0"/>
                <a:cs typeface="Times New Roman" panose="02020603050405020304" pitchFamily="18" charset="0"/>
              </a:rPr>
              <a:t>. In: </a:t>
            </a:r>
            <a:r>
              <a:rPr lang="en-US" i="1" dirty="0">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Omagiu</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Academicianului</a:t>
            </a:r>
            <a:r>
              <a:rPr lang="en-US" i="1" dirty="0">
                <a:latin typeface="Times New Roman" panose="02020603050405020304" pitchFamily="18" charset="0"/>
                <a:cs typeface="Times New Roman" panose="02020603050405020304" pitchFamily="18" charset="0"/>
              </a:rPr>
              <a:t> Constantin </a:t>
            </a:r>
            <a:r>
              <a:rPr lang="en-US" i="1" dirty="0" err="1">
                <a:latin typeface="Times New Roman" panose="02020603050405020304" pitchFamily="18" charset="0"/>
                <a:cs typeface="Times New Roman" panose="02020603050405020304" pitchFamily="18" charset="0"/>
              </a:rPr>
              <a:t>Gh</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Marinescu</a:t>
            </a:r>
            <a:r>
              <a:rPr lang="en-US" i="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sub </a:t>
            </a:r>
            <a:r>
              <a:rPr lang="en-US" dirty="0" err="1">
                <a:latin typeface="Times New Roman" panose="02020603050405020304" pitchFamily="18" charset="0"/>
                <a:cs typeface="Times New Roman" panose="02020603050405020304" pitchFamily="18" charset="0"/>
              </a:rPr>
              <a:t>redacţia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şi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coordonarea</a:t>
            </a:r>
            <a:r>
              <a:rPr lang="en-US" dirty="0">
                <a:latin typeface="Times New Roman" panose="02020603050405020304" pitchFamily="18" charset="0"/>
                <a:cs typeface="Times New Roman" panose="02020603050405020304" pitchFamily="18" charset="0"/>
              </a:rPr>
              <a:t>: prof. </a:t>
            </a:r>
            <a:r>
              <a:rPr lang="en-US" dirty="0" err="1">
                <a:latin typeface="Times New Roman" panose="02020603050405020304" pitchFamily="18" charset="0"/>
                <a:cs typeface="Times New Roman" panose="02020603050405020304" pitchFamily="18" charset="0"/>
              </a:rPr>
              <a:t>univ.</a:t>
            </a:r>
            <a:r>
              <a:rPr lang="en-US" dirty="0">
                <a:latin typeface="Times New Roman" panose="02020603050405020304" pitchFamily="18" charset="0"/>
                <a:cs typeface="Times New Roman" panose="02020603050405020304" pitchFamily="18" charset="0"/>
              </a:rPr>
              <a:t> dr. </a:t>
            </a:r>
            <a:r>
              <a:rPr lang="en-US" dirty="0" err="1">
                <a:latin typeface="Times New Roman" panose="02020603050405020304" pitchFamily="18" charset="0"/>
                <a:cs typeface="Times New Roman" panose="02020603050405020304" pitchFamily="18" charset="0"/>
              </a:rPr>
              <a:t>Vasile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Burlui</a:t>
            </a:r>
            <a:r>
              <a:rPr lang="en-US" dirty="0">
                <a:latin typeface="Times New Roman" panose="02020603050405020304" pitchFamily="18" charset="0"/>
                <a:cs typeface="Times New Roman" panose="02020603050405020304" pitchFamily="18" charset="0"/>
              </a:rPr>
              <a:t>, Col. (r) </a:t>
            </a:r>
            <a:r>
              <a:rPr lang="en-US" dirty="0" err="1">
                <a:latin typeface="Times New Roman" panose="02020603050405020304" pitchFamily="18" charset="0"/>
                <a:cs typeface="Times New Roman" panose="02020603050405020304" pitchFamily="18" charset="0"/>
              </a:rPr>
              <a:t>Ionel</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Pintilii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Editura</a:t>
            </a:r>
            <a:r>
              <a:rPr lang="en-US" dirty="0">
                <a:latin typeface="Times New Roman" panose="02020603050405020304" pitchFamily="18" charset="0"/>
                <a:cs typeface="Times New Roman" panose="02020603050405020304" pitchFamily="18" charset="0"/>
              </a:rPr>
              <a:t> ,,Apollonia”  </a:t>
            </a:r>
            <a:r>
              <a:rPr lang="en-US" dirty="0" err="1">
                <a:latin typeface="Times New Roman" panose="02020603050405020304" pitchFamily="18" charset="0"/>
                <a:cs typeface="Times New Roman" panose="02020603050405020304" pitchFamily="18" charset="0"/>
              </a:rPr>
              <a:t>Iaşi</a:t>
            </a:r>
            <a:r>
              <a:rPr lang="en-US" dirty="0">
                <a:latin typeface="Times New Roman" panose="02020603050405020304" pitchFamily="18" charset="0"/>
                <a:cs typeface="Times New Roman" panose="02020603050405020304" pitchFamily="18" charset="0"/>
              </a:rPr>
              <a:t>, 2018.</a:t>
            </a:r>
            <a:endParaRPr lang="ro-RO" dirty="0">
              <a:latin typeface="Times New Roman" panose="02020603050405020304" pitchFamily="18" charset="0"/>
              <a:cs typeface="Times New Roman" panose="02020603050405020304" pitchFamily="18" charset="0"/>
            </a:endParaRPr>
          </a:p>
          <a:p>
            <a:pPr marL="361950" lvl="0" indent="-361950" algn="just">
              <a:buFont typeface="+mj-lt"/>
              <a:buAutoNum type="arabicPeriod"/>
            </a:pPr>
            <a:r>
              <a:rPr lang="ro-RO" dirty="0" smtClean="0">
                <a:latin typeface="Times New Roman" panose="02020603050405020304" pitchFamily="18" charset="0"/>
                <a:cs typeface="Times New Roman" panose="02020603050405020304" pitchFamily="18" charset="0"/>
              </a:rPr>
              <a:t>БРАГА </a:t>
            </a:r>
            <a:r>
              <a:rPr lang="ro-RO" dirty="0">
                <a:latin typeface="Times New Roman" panose="02020603050405020304" pitchFamily="18" charset="0"/>
                <a:cs typeface="Times New Roman" panose="02020603050405020304" pitchFamily="18" charset="0"/>
              </a:rPr>
              <a:t>Л. </a:t>
            </a:r>
            <a:r>
              <a:rPr lang="ro-RO" dirty="0" err="1">
                <a:latin typeface="Times New Roman" panose="02020603050405020304" pitchFamily="18" charset="0"/>
                <a:cs typeface="Times New Roman" panose="02020603050405020304" pitchFamily="18" charset="0"/>
              </a:rPr>
              <a:t>Политический</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эффект</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трудовой</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миграции</a:t>
            </a:r>
            <a:r>
              <a:rPr lang="ro-RO" dirty="0">
                <a:latin typeface="Times New Roman" panose="02020603050405020304" pitchFamily="18" charset="0"/>
                <a:cs typeface="Times New Roman" panose="02020603050405020304" pitchFamily="18" charset="0"/>
              </a:rPr>
              <a:t> в </a:t>
            </a:r>
            <a:r>
              <a:rPr lang="ro-RO" dirty="0" err="1">
                <a:latin typeface="Times New Roman" panose="02020603050405020304" pitchFamily="18" charset="0"/>
                <a:cs typeface="Times New Roman" panose="02020603050405020304" pitchFamily="18" charset="0"/>
              </a:rPr>
              <a:t>Республике</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Молдова</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Труд</a:t>
            </a:r>
            <a:r>
              <a:rPr lang="ro-RO" dirty="0">
                <a:latin typeface="Times New Roman" panose="02020603050405020304" pitchFamily="18" charset="0"/>
                <a:cs typeface="Times New Roman" panose="02020603050405020304" pitchFamily="18" charset="0"/>
              </a:rPr>
              <a:t> и  </a:t>
            </a:r>
            <a:r>
              <a:rPr lang="ro-RO" dirty="0" err="1">
                <a:latin typeface="Times New Roman" panose="02020603050405020304" pitchFamily="18" charset="0"/>
                <a:cs typeface="Times New Roman" panose="02020603050405020304" pitchFamily="18" charset="0"/>
              </a:rPr>
              <a:t>общество</a:t>
            </a:r>
            <a:r>
              <a:rPr lang="ro-RO" dirty="0">
                <a:latin typeface="Times New Roman" panose="02020603050405020304" pitchFamily="18" charset="0"/>
                <a:cs typeface="Times New Roman" panose="02020603050405020304" pitchFamily="18" charset="0"/>
              </a:rPr>
              <a:t> в </a:t>
            </a:r>
            <a:r>
              <a:rPr lang="ro-RO" dirty="0" err="1">
                <a:latin typeface="Times New Roman" panose="02020603050405020304" pitchFamily="18" charset="0"/>
                <a:cs typeface="Times New Roman" panose="02020603050405020304" pitchFamily="18" charset="0"/>
              </a:rPr>
              <a:t>реалиях</a:t>
            </a:r>
            <a:r>
              <a:rPr lang="ro-RO" dirty="0">
                <a:latin typeface="Times New Roman" panose="02020603050405020304" pitchFamily="18" charset="0"/>
                <a:cs typeface="Times New Roman" panose="02020603050405020304" pitchFamily="18" charset="0"/>
              </a:rPr>
              <a:t> ХХ1 </a:t>
            </a:r>
            <a:r>
              <a:rPr lang="ro-RO" dirty="0" err="1">
                <a:latin typeface="Times New Roman" panose="02020603050405020304" pitchFamily="18" charset="0"/>
                <a:cs typeface="Times New Roman" panose="02020603050405020304" pitchFamily="18" charset="0"/>
              </a:rPr>
              <a:t>века</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Сборник</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научных</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статей</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Отв</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ред</a:t>
            </a:r>
            <a:r>
              <a:rPr lang="ro-RO" dirty="0">
                <a:latin typeface="Times New Roman" panose="02020603050405020304" pitchFamily="18" charset="0"/>
                <a:cs typeface="Times New Roman" panose="02020603050405020304" pitchFamily="18" charset="0"/>
              </a:rPr>
              <a:t>. Р.В. </a:t>
            </a:r>
            <a:r>
              <a:rPr lang="ro-RO" dirty="0" err="1">
                <a:latin typeface="Times New Roman" panose="02020603050405020304" pitchFamily="18" charset="0"/>
                <a:cs typeface="Times New Roman" panose="02020603050405020304" pitchFamily="18" charset="0"/>
              </a:rPr>
              <a:t>Карапетян</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Санкт-Петербург</a:t>
            </a:r>
            <a:r>
              <a:rPr lang="ro-RO" dirty="0">
                <a:latin typeface="Times New Roman" panose="02020603050405020304" pitchFamily="18" charset="0"/>
                <a:cs typeface="Times New Roman" panose="02020603050405020304" pitchFamily="18" charset="0"/>
              </a:rPr>
              <a:t>: ООО </a:t>
            </a:r>
            <a:r>
              <a:rPr lang="ro-RO" dirty="0" err="1">
                <a:latin typeface="Times New Roman" panose="02020603050405020304" pitchFamily="18" charset="0"/>
                <a:cs typeface="Times New Roman" panose="02020603050405020304" pitchFamily="18" charset="0"/>
              </a:rPr>
              <a:t>Скифия-принт</a:t>
            </a:r>
            <a:r>
              <a:rPr lang="ro-RO" dirty="0">
                <a:latin typeface="Times New Roman" panose="02020603050405020304" pitchFamily="18" charset="0"/>
                <a:cs typeface="Times New Roman" panose="02020603050405020304" pitchFamily="18" charset="0"/>
              </a:rPr>
              <a:t>. 2017, с. </a:t>
            </a:r>
            <a:r>
              <a:rPr lang="ro-RO" dirty="0" smtClean="0">
                <a:latin typeface="Times New Roman" panose="02020603050405020304" pitchFamily="18" charset="0"/>
                <a:cs typeface="Times New Roman" panose="02020603050405020304" pitchFamily="18" charset="0"/>
              </a:rPr>
              <a:t>842-850</a:t>
            </a:r>
            <a:endParaRPr lang="ro-RO" dirty="0">
              <a:latin typeface="Times New Roman" panose="02020603050405020304" pitchFamily="18" charset="0"/>
              <a:cs typeface="Times New Roman" panose="02020603050405020304" pitchFamily="18" charset="0"/>
            </a:endParaRPr>
          </a:p>
          <a:p>
            <a:pPr marL="361950" lvl="0" indent="-361950" algn="just">
              <a:buFont typeface="+mj-lt"/>
              <a:buAutoNum type="arabicPeriod"/>
            </a:pPr>
            <a:r>
              <a:rPr lang="ro-RO" dirty="0">
                <a:latin typeface="Times New Roman" panose="02020603050405020304" pitchFamily="18" charset="0"/>
                <a:cs typeface="Times New Roman" panose="02020603050405020304" pitchFamily="18" charset="0"/>
              </a:rPr>
              <a:t>DIACON M. Social </a:t>
            </a:r>
            <a:r>
              <a:rPr lang="ro-RO" dirty="0" err="1">
                <a:latin typeface="Times New Roman" panose="02020603050405020304" pitchFamily="18" charset="0"/>
                <a:cs typeface="Times New Roman" panose="02020603050405020304" pitchFamily="18" charset="0"/>
              </a:rPr>
              <a:t>provisions</a:t>
            </a:r>
            <a:r>
              <a:rPr lang="ro-RO" dirty="0">
                <a:latin typeface="Times New Roman" panose="02020603050405020304" pitchFamily="18" charset="0"/>
                <a:cs typeface="Times New Roman" panose="02020603050405020304" pitchFamily="18" charset="0"/>
              </a:rPr>
              <a:t> of Moldovan political </a:t>
            </a:r>
            <a:r>
              <a:rPr lang="ro-RO" dirty="0" err="1">
                <a:latin typeface="Times New Roman" panose="02020603050405020304" pitchFamily="18" charset="0"/>
                <a:cs typeface="Times New Roman" panose="02020603050405020304" pitchFamily="18" charset="0"/>
              </a:rPr>
              <a:t>parties</a:t>
            </a:r>
            <a:r>
              <a:rPr lang="ro-RO" dirty="0">
                <a:latin typeface="Times New Roman" panose="02020603050405020304" pitchFamily="18" charset="0"/>
                <a:cs typeface="Times New Roman" panose="02020603050405020304" pitchFamily="18" charset="0"/>
              </a:rPr>
              <a:t> for </a:t>
            </a:r>
            <a:r>
              <a:rPr lang="ro-RO" dirty="0" err="1">
                <a:latin typeface="Times New Roman" panose="02020603050405020304" pitchFamily="18" charset="0"/>
                <a:cs typeface="Times New Roman" panose="02020603050405020304" pitchFamily="18" charset="0"/>
              </a:rPr>
              <a:t>parliamentary</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elections</a:t>
            </a:r>
            <a:r>
              <a:rPr lang="ro-RO" dirty="0">
                <a:latin typeface="Times New Roman" panose="02020603050405020304" pitchFamily="18" charset="0"/>
                <a:cs typeface="Times New Roman" panose="02020603050405020304" pitchFamily="18" charset="0"/>
              </a:rPr>
              <a:t> in 2014: </a:t>
            </a:r>
            <a:r>
              <a:rPr lang="ro-RO" dirty="0" err="1">
                <a:latin typeface="Times New Roman" panose="02020603050405020304" pitchFamily="18" charset="0"/>
                <a:cs typeface="Times New Roman" panose="02020603050405020304" pitchFamily="18" charset="0"/>
              </a:rPr>
              <a:t>promises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results</a:t>
            </a:r>
            <a:r>
              <a:rPr lang="ro-RO" dirty="0">
                <a:latin typeface="Times New Roman" panose="02020603050405020304" pitchFamily="18" charset="0"/>
                <a:cs typeface="Times New Roman" panose="02020603050405020304" pitchFamily="18" charset="0"/>
              </a:rPr>
              <a:t>. In: HOMO ET SOCIETAS. </a:t>
            </a:r>
            <a:r>
              <a:rPr lang="ro-RO" dirty="0" err="1">
                <a:latin typeface="Times New Roman" panose="02020603050405020304" pitchFamily="18" charset="0"/>
                <a:cs typeface="Times New Roman" panose="02020603050405020304" pitchFamily="18" charset="0"/>
              </a:rPr>
              <a:t>Uniwersytet</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Pedagogiczny</a:t>
            </a:r>
            <a:r>
              <a:rPr lang="ro-RO" dirty="0">
                <a:latin typeface="Times New Roman" panose="02020603050405020304" pitchFamily="18" charset="0"/>
                <a:cs typeface="Times New Roman" panose="02020603050405020304" pitchFamily="18" charset="0"/>
              </a:rPr>
              <a:t> w </a:t>
            </a:r>
            <a:r>
              <a:rPr lang="ro-RO" dirty="0" err="1">
                <a:latin typeface="Times New Roman" panose="02020603050405020304" pitchFamily="18" charset="0"/>
                <a:cs typeface="Times New Roman" panose="02020603050405020304" pitchFamily="18" charset="0"/>
              </a:rPr>
              <a:t>Krakowie</a:t>
            </a:r>
            <a:r>
              <a:rPr lang="ro-RO" dirty="0" smtClean="0">
                <a:latin typeface="Times New Roman" panose="02020603050405020304" pitchFamily="18" charset="0"/>
                <a:cs typeface="Times New Roman" panose="02020603050405020304" pitchFamily="18" charset="0"/>
              </a:rPr>
              <a:t>.</a:t>
            </a:r>
            <a:endParaRPr lang="ro-RO"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84120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a:latin typeface="Times New Roman" panose="02020603050405020304" pitchFamily="18" charset="0"/>
                <a:cs typeface="Times New Roman" panose="02020603050405020304" pitchFamily="18" charset="0"/>
              </a:rPr>
              <a:t>A</a:t>
            </a:r>
            <a:r>
              <a:rPr lang="ro-RO" b="1" dirty="0" smtClean="0">
                <a:latin typeface="Times New Roman" panose="02020603050405020304" pitchFamily="18" charset="0"/>
                <a:cs typeface="Times New Roman" panose="02020603050405020304" pitchFamily="18" charset="0"/>
              </a:rPr>
              <a:t>rticole </a:t>
            </a:r>
            <a:r>
              <a:rPr lang="ro-RO" b="1" dirty="0">
                <a:latin typeface="Times New Roman" panose="02020603050405020304" pitchFamily="18" charset="0"/>
                <a:cs typeface="Times New Roman" panose="02020603050405020304" pitchFamily="18" charset="0"/>
              </a:rPr>
              <a:t>în culegeri internaționale editate în Republica </a:t>
            </a:r>
            <a:r>
              <a:rPr lang="ro-RO" b="1" dirty="0" smtClean="0">
                <a:latin typeface="Times New Roman" panose="02020603050405020304" pitchFamily="18" charset="0"/>
                <a:cs typeface="Times New Roman" panose="02020603050405020304" pitchFamily="18" charset="0"/>
              </a:rPr>
              <a:t>Moldova</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772816"/>
            <a:ext cx="8784976" cy="4824536"/>
          </a:xfrm>
        </p:spPr>
        <p:txBody>
          <a:bodyPr>
            <a:noAutofit/>
          </a:bodyPr>
          <a:lstStyle/>
          <a:p>
            <a:pPr marL="266700" lvl="0" indent="-266700" algn="just">
              <a:buFont typeface="+mj-lt"/>
              <a:buAutoNum type="arabicPeriod"/>
            </a:pPr>
            <a:r>
              <a:rPr lang="ro-RO" sz="1050" dirty="0">
                <a:latin typeface="Times New Roman" panose="02020603050405020304" pitchFamily="18" charset="0"/>
                <a:cs typeface="Times New Roman" panose="02020603050405020304" pitchFamily="18" charset="0"/>
              </a:rPr>
              <a:t>CUSNIR V. </a:t>
            </a:r>
            <a:r>
              <a:rPr lang="ro-RO" sz="1050" i="1" dirty="0">
                <a:latin typeface="Times New Roman" panose="02020603050405020304" pitchFamily="18" charset="0"/>
                <a:cs typeface="Times New Roman" panose="02020603050405020304" pitchFamily="18" charset="0"/>
              </a:rPr>
              <a:t>Sancționarea finanțării terorismului: cadrul juridic național și internațional.</a:t>
            </a:r>
            <a:r>
              <a:rPr lang="ro-RO" sz="1050" dirty="0">
                <a:latin typeface="Times New Roman" panose="02020603050405020304" pitchFamily="18" charset="0"/>
                <a:cs typeface="Times New Roman" panose="02020603050405020304" pitchFamily="18" charset="0"/>
              </a:rPr>
              <a:t> În: Materialele Conferinței științifice internaționale Mediul strategic de securitate: tendințe și provocări, 18 mai 2017, Chișinău. p. 35-53</a:t>
            </a:r>
            <a:r>
              <a:rPr lang="ro-RO" sz="1050" dirty="0" smtClean="0">
                <a:latin typeface="Times New Roman" panose="02020603050405020304" pitchFamily="18" charset="0"/>
                <a:cs typeface="Times New Roman" panose="02020603050405020304" pitchFamily="18" charset="0"/>
              </a:rPr>
              <a:t>. </a:t>
            </a:r>
            <a:endParaRPr lang="ro-RO" sz="1050" dirty="0">
              <a:latin typeface="Times New Roman" panose="02020603050405020304" pitchFamily="18" charset="0"/>
              <a:cs typeface="Times New Roman" panose="02020603050405020304" pitchFamily="18" charset="0"/>
            </a:endParaRPr>
          </a:p>
          <a:p>
            <a:pPr marL="266700" indent="-266700" algn="just">
              <a:buFont typeface="+mj-lt"/>
              <a:buAutoNum type="arabicPeriod"/>
            </a:pPr>
            <a:r>
              <a:rPr lang="fr-FR" sz="1050" dirty="0">
                <a:latin typeface="Times New Roman" panose="02020603050405020304" pitchFamily="18" charset="0"/>
                <a:cs typeface="Times New Roman" panose="02020603050405020304" pitchFamily="18" charset="0"/>
              </a:rPr>
              <a:t>SPRINCEAN, S. </a:t>
            </a:r>
            <a:r>
              <a:rPr lang="fr-FR" sz="1050" dirty="0" err="1">
                <a:latin typeface="Times New Roman" panose="02020603050405020304" pitchFamily="18" charset="0"/>
                <a:cs typeface="Times New Roman" panose="02020603050405020304" pitchFamily="18" charset="0"/>
              </a:rPr>
              <a:t>Provocări</a:t>
            </a:r>
            <a:r>
              <a:rPr lang="fr-FR" sz="1050" dirty="0">
                <a:latin typeface="Times New Roman" panose="02020603050405020304" pitchFamily="18" charset="0"/>
                <a:cs typeface="Times New Roman" panose="02020603050405020304" pitchFamily="18" charset="0"/>
              </a:rPr>
              <a:t> la </a:t>
            </a:r>
            <a:r>
              <a:rPr lang="fr-FR" sz="1050" dirty="0" err="1">
                <a:latin typeface="Times New Roman" panose="02020603050405020304" pitchFamily="18" charset="0"/>
                <a:cs typeface="Times New Roman" panose="02020603050405020304" pitchFamily="18" charset="0"/>
              </a:rPr>
              <a:t>adresa</a:t>
            </a:r>
            <a:r>
              <a:rPr lang="fr-FR" sz="1050" dirty="0">
                <a:latin typeface="Times New Roman" panose="02020603050405020304" pitchFamily="18" charset="0"/>
                <a:cs typeface="Times New Roman" panose="02020603050405020304" pitchFamily="18" charset="0"/>
              </a:rPr>
              <a:t> securității </a:t>
            </a:r>
            <a:r>
              <a:rPr lang="fr-FR" sz="1050" dirty="0" err="1">
                <a:latin typeface="Times New Roman" panose="02020603050405020304" pitchFamily="18" charset="0"/>
                <a:cs typeface="Times New Roman" panose="02020603050405020304" pitchFamily="18" charset="0"/>
              </a:rPr>
              <a:t>umane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în</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condițiile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globalizării</a:t>
            </a:r>
            <a:r>
              <a:rPr lang="fr-FR" sz="1050" i="1"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În</a:t>
            </a:r>
            <a:r>
              <a:rPr lang="fr-FR" sz="1050"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Mediul</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strategic</a:t>
            </a:r>
            <a:r>
              <a:rPr lang="fr-FR" sz="1050" i="1" dirty="0">
                <a:latin typeface="Times New Roman" panose="02020603050405020304" pitchFamily="18" charset="0"/>
                <a:cs typeface="Times New Roman" panose="02020603050405020304" pitchFamily="18" charset="0"/>
              </a:rPr>
              <a:t> de securitate: </a:t>
            </a:r>
            <a:r>
              <a:rPr lang="fr-FR" sz="1050" i="1" dirty="0" err="1">
                <a:latin typeface="Times New Roman" panose="02020603050405020304" pitchFamily="18" charset="0"/>
                <a:cs typeface="Times New Roman" panose="02020603050405020304" pitchFamily="18" charset="0"/>
              </a:rPr>
              <a:t>tendințe</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și</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provocări</a:t>
            </a:r>
            <a:r>
              <a:rPr lang="fr-FR" sz="1050" i="1" dirty="0">
                <a:latin typeface="Times New Roman" panose="02020603050405020304" pitchFamily="18" charset="0"/>
                <a:cs typeface="Times New Roman" panose="02020603050405020304" pitchFamily="18" charset="0"/>
              </a:rPr>
              <a:t>.</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Materiale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conferinței</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științifice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internaţionale</a:t>
            </a:r>
            <a:r>
              <a:rPr lang="fr-FR" sz="1050" dirty="0">
                <a:latin typeface="Times New Roman" panose="02020603050405020304" pitchFamily="18" charset="0"/>
                <a:cs typeface="Times New Roman" panose="02020603050405020304" pitchFamily="18" charset="0"/>
              </a:rPr>
              <a:t>. 18 mai 2017. / </a:t>
            </a:r>
            <a:r>
              <a:rPr lang="fr-FR" sz="1050" dirty="0" err="1">
                <a:latin typeface="Times New Roman" panose="02020603050405020304" pitchFamily="18" charset="0"/>
                <a:cs typeface="Times New Roman" panose="02020603050405020304" pitchFamily="18" charset="0"/>
              </a:rPr>
              <a:t>Red</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șt</a:t>
            </a:r>
            <a:r>
              <a:rPr lang="fr-FR" sz="1050" dirty="0">
                <a:latin typeface="Times New Roman" panose="02020603050405020304" pitchFamily="18" charset="0"/>
                <a:cs typeface="Times New Roman" panose="02020603050405020304" pitchFamily="18" charset="0"/>
              </a:rPr>
              <a:t>. R. </a:t>
            </a:r>
            <a:r>
              <a:rPr lang="fr-FR" sz="1050" dirty="0" err="1">
                <a:latin typeface="Times New Roman" panose="02020603050405020304" pitchFamily="18" charset="0"/>
                <a:cs typeface="Times New Roman" panose="02020603050405020304" pitchFamily="18" charset="0"/>
              </a:rPr>
              <a:t>Grosu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Chișinău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Acad</a:t>
            </a:r>
            <a:r>
              <a:rPr lang="ro-RO" sz="1050" dirty="0">
                <a:latin typeface="Times New Roman" panose="02020603050405020304" pitchFamily="18" charset="0"/>
                <a:cs typeface="Times New Roman" panose="02020603050405020304" pitchFamily="18" charset="0"/>
              </a:rPr>
              <a:t>.</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Militară</a:t>
            </a:r>
            <a:r>
              <a:rPr lang="fr-FR" sz="1050" dirty="0">
                <a:latin typeface="Times New Roman" panose="02020603050405020304" pitchFamily="18" charset="0"/>
                <a:cs typeface="Times New Roman" panose="02020603050405020304" pitchFamily="18" charset="0"/>
              </a:rPr>
              <a:t> a </a:t>
            </a:r>
            <a:r>
              <a:rPr lang="fr-FR" sz="1050" dirty="0" err="1">
                <a:latin typeface="Times New Roman" panose="02020603050405020304" pitchFamily="18" charset="0"/>
                <a:cs typeface="Times New Roman" panose="02020603050405020304" pitchFamily="18" charset="0"/>
              </a:rPr>
              <a:t>Forţelor</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Armate</a:t>
            </a:r>
            <a:r>
              <a:rPr lang="fr-FR" sz="1050" dirty="0">
                <a:latin typeface="Times New Roman" panose="02020603050405020304" pitchFamily="18" charset="0"/>
                <a:cs typeface="Times New Roman" panose="02020603050405020304" pitchFamily="18" charset="0"/>
              </a:rPr>
              <a:t> „Alexandru </a:t>
            </a:r>
            <a:r>
              <a:rPr lang="fr-FR" sz="1050" dirty="0" err="1">
                <a:latin typeface="Times New Roman" panose="02020603050405020304" pitchFamily="18" charset="0"/>
                <a:cs typeface="Times New Roman" panose="02020603050405020304" pitchFamily="18" charset="0"/>
              </a:rPr>
              <a:t>cel</a:t>
            </a:r>
            <a:r>
              <a:rPr lang="fr-FR" sz="1050" dirty="0">
                <a:latin typeface="Times New Roman" panose="02020603050405020304" pitchFamily="18" charset="0"/>
                <a:cs typeface="Times New Roman" panose="02020603050405020304" pitchFamily="18" charset="0"/>
              </a:rPr>
              <a:t> Bun”.  2018, p. 128-135.</a:t>
            </a:r>
            <a:endParaRPr lang="ro-RO" sz="1050" dirty="0">
              <a:latin typeface="Times New Roman" panose="02020603050405020304" pitchFamily="18" charset="0"/>
              <a:cs typeface="Times New Roman" panose="02020603050405020304" pitchFamily="18" charset="0"/>
            </a:endParaRPr>
          </a:p>
          <a:p>
            <a:pPr marL="266700" lvl="0" indent="-266700" algn="just">
              <a:buFont typeface="+mj-lt"/>
              <a:buAutoNum type="arabicPeriod"/>
            </a:pPr>
            <a:r>
              <a:rPr lang="fr-FR" sz="1050" dirty="0">
                <a:latin typeface="Times New Roman" panose="02020603050405020304" pitchFamily="18" charset="0"/>
                <a:cs typeface="Times New Roman" panose="02020603050405020304" pitchFamily="18" charset="0"/>
              </a:rPr>
              <a:t>SPRINCEAN, S. </a:t>
            </a:r>
            <a:r>
              <a:rPr lang="fr-FR" sz="1050" dirty="0" err="1">
                <a:latin typeface="Times New Roman" panose="02020603050405020304" pitchFamily="18" charset="0"/>
                <a:cs typeface="Times New Roman" panose="02020603050405020304" pitchFamily="18" charset="0"/>
              </a:rPr>
              <a:t>Perspectivele</a:t>
            </a:r>
            <a:r>
              <a:rPr lang="fr-FR" sz="1050" dirty="0">
                <a:latin typeface="Times New Roman" panose="02020603050405020304" pitchFamily="18" charset="0"/>
                <a:cs typeface="Times New Roman" panose="02020603050405020304" pitchFamily="18" charset="0"/>
              </a:rPr>
              <a:t> de </a:t>
            </a:r>
            <a:r>
              <a:rPr lang="fr-FR" sz="1050" dirty="0" err="1">
                <a:latin typeface="Times New Roman" panose="02020603050405020304" pitchFamily="18" charset="0"/>
                <a:cs typeface="Times New Roman" panose="02020603050405020304" pitchFamily="18" charset="0"/>
              </a:rPr>
              <a:t>fortificare</a:t>
            </a:r>
            <a:r>
              <a:rPr lang="fr-FR" sz="1050" dirty="0">
                <a:latin typeface="Times New Roman" panose="02020603050405020304" pitchFamily="18" charset="0"/>
                <a:cs typeface="Times New Roman" panose="02020603050405020304" pitchFamily="18" charset="0"/>
              </a:rPr>
              <a:t> a securității </a:t>
            </a:r>
            <a:r>
              <a:rPr lang="fr-FR" sz="1050" dirty="0" err="1">
                <a:latin typeface="Times New Roman" panose="02020603050405020304" pitchFamily="18" charset="0"/>
                <a:cs typeface="Times New Roman" panose="02020603050405020304" pitchFamily="18" charset="0"/>
              </a:rPr>
              <a:t>umane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în</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Republica</a:t>
            </a:r>
            <a:r>
              <a:rPr lang="fr-FR" sz="1050" dirty="0">
                <a:latin typeface="Times New Roman" panose="02020603050405020304" pitchFamily="18" charset="0"/>
                <a:cs typeface="Times New Roman" panose="02020603050405020304" pitchFamily="18" charset="0"/>
              </a:rPr>
              <a:t> Moldova </a:t>
            </a:r>
            <a:r>
              <a:rPr lang="fr-FR" sz="1050" dirty="0" err="1">
                <a:latin typeface="Times New Roman" panose="02020603050405020304" pitchFamily="18" charset="0"/>
                <a:cs typeface="Times New Roman" panose="02020603050405020304" pitchFamily="18" charset="0"/>
              </a:rPr>
              <a:t>și</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sistemul</a:t>
            </a:r>
            <a:r>
              <a:rPr lang="fr-FR" sz="1050" dirty="0">
                <a:latin typeface="Times New Roman" panose="02020603050405020304" pitchFamily="18" charset="0"/>
                <a:cs typeface="Times New Roman" panose="02020603050405020304" pitchFamily="18" charset="0"/>
              </a:rPr>
              <a:t> de </a:t>
            </a:r>
            <a:r>
              <a:rPr lang="fr-FR" sz="1050" dirty="0" err="1">
                <a:latin typeface="Times New Roman" panose="02020603050405020304" pitchFamily="18" charset="0"/>
                <a:cs typeface="Times New Roman" panose="02020603050405020304" pitchFamily="18" charset="0"/>
              </a:rPr>
              <a:t>expertizare</a:t>
            </a:r>
            <a:r>
              <a:rPr lang="fr-FR" sz="1050" dirty="0">
                <a:latin typeface="Times New Roman" panose="02020603050405020304" pitchFamily="18" charset="0"/>
                <a:cs typeface="Times New Roman" panose="02020603050405020304" pitchFamily="18" charset="0"/>
              </a:rPr>
              <a:t> bioetică. </a:t>
            </a:r>
            <a:r>
              <a:rPr lang="fr-FR" sz="1050" dirty="0" err="1">
                <a:latin typeface="Times New Roman" panose="02020603050405020304" pitchFamily="18" charset="0"/>
                <a:cs typeface="Times New Roman" panose="02020603050405020304" pitchFamily="18" charset="0"/>
              </a:rPr>
              <a:t>În</a:t>
            </a:r>
            <a:r>
              <a:rPr lang="fr-FR" sz="1050"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Strategia</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supraviețuirii</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din</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perspectiva</a:t>
            </a:r>
            <a:r>
              <a:rPr lang="fr-FR" sz="1050" i="1" dirty="0">
                <a:latin typeface="Times New Roman" panose="02020603050405020304" pitchFamily="18" charset="0"/>
                <a:cs typeface="Times New Roman" panose="02020603050405020304" pitchFamily="18" charset="0"/>
              </a:rPr>
              <a:t> bioeticii, </a:t>
            </a:r>
            <a:r>
              <a:rPr lang="fr-FR" sz="1050" i="1" dirty="0" err="1">
                <a:latin typeface="Times New Roman" panose="02020603050405020304" pitchFamily="18" charset="0"/>
                <a:cs typeface="Times New Roman" panose="02020603050405020304" pitchFamily="18" charset="0"/>
              </a:rPr>
              <a:t>antropologiei</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filosofiei</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și</a:t>
            </a:r>
            <a:r>
              <a:rPr lang="fr-FR" sz="1050" i="1" dirty="0">
                <a:latin typeface="Times New Roman" panose="02020603050405020304" pitchFamily="18" charset="0"/>
                <a:cs typeface="Times New Roman" panose="02020603050405020304" pitchFamily="18" charset="0"/>
              </a:rPr>
              <a:t> medicinei: </a:t>
            </a:r>
            <a:r>
              <a:rPr lang="fr-FR" sz="1050" i="1" dirty="0" err="1">
                <a:latin typeface="Times New Roman" panose="02020603050405020304" pitchFamily="18" charset="0"/>
                <a:cs typeface="Times New Roman" panose="02020603050405020304" pitchFamily="18" charset="0"/>
              </a:rPr>
              <a:t>Materiale</a:t>
            </a:r>
            <a:r>
              <a:rPr lang="fr-FR" sz="1050" i="1" dirty="0">
                <a:latin typeface="Times New Roman" panose="02020603050405020304" pitchFamily="18" charset="0"/>
                <a:cs typeface="Times New Roman" panose="02020603050405020304" pitchFamily="18" charset="0"/>
              </a:rPr>
              <a:t> ale </a:t>
            </a:r>
            <a:r>
              <a:rPr lang="fr-FR" sz="1050" i="1" dirty="0" err="1">
                <a:latin typeface="Times New Roman" panose="02020603050405020304" pitchFamily="18" charset="0"/>
                <a:cs typeface="Times New Roman" panose="02020603050405020304" pitchFamily="18" charset="0"/>
              </a:rPr>
              <a:t>conferinței</a:t>
            </a:r>
            <a:r>
              <a:rPr lang="fr-FR" sz="1050" i="1" dirty="0">
                <a:latin typeface="Times New Roman" panose="02020603050405020304" pitchFamily="18" charset="0"/>
                <a:cs typeface="Times New Roman" panose="02020603050405020304" pitchFamily="18" charset="0"/>
              </a:rPr>
              <a:t> a 24-a </a:t>
            </a:r>
            <a:r>
              <a:rPr lang="fr-FR" sz="1050" i="1" dirty="0" err="1">
                <a:latin typeface="Times New Roman" panose="02020603050405020304" pitchFamily="18" charset="0"/>
                <a:cs typeface="Times New Roman" panose="02020603050405020304" pitchFamily="18" charset="0"/>
              </a:rPr>
              <a:t>științifice</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internaționale</a:t>
            </a:r>
            <a:r>
              <a:rPr lang="fr-FR" sz="1050" i="1" dirty="0">
                <a:latin typeface="Times New Roman" panose="02020603050405020304" pitchFamily="18" charset="0"/>
                <a:cs typeface="Times New Roman" panose="02020603050405020304" pitchFamily="18" charset="0"/>
              </a:rPr>
              <a:t>. USMF ”N. </a:t>
            </a:r>
            <a:r>
              <a:rPr lang="fr-FR" sz="1050" i="1" dirty="0" err="1">
                <a:latin typeface="Times New Roman" panose="02020603050405020304" pitchFamily="18" charset="0"/>
                <a:cs typeface="Times New Roman" panose="02020603050405020304" pitchFamily="18" charset="0"/>
              </a:rPr>
              <a:t>Testemițanu</a:t>
            </a:r>
            <a:r>
              <a:rPr lang="fr-FR" sz="1050" i="1" dirty="0">
                <a:latin typeface="Times New Roman" panose="02020603050405020304" pitchFamily="18" charset="0"/>
                <a:cs typeface="Times New Roman" panose="02020603050405020304" pitchFamily="18" charset="0"/>
              </a:rPr>
              <a:t>”</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Catedra</a:t>
            </a:r>
            <a:r>
              <a:rPr lang="fr-FR" sz="1050" dirty="0">
                <a:latin typeface="Times New Roman" panose="02020603050405020304" pitchFamily="18" charset="0"/>
                <a:cs typeface="Times New Roman" panose="02020603050405020304" pitchFamily="18" charset="0"/>
              </a:rPr>
              <a:t> de </a:t>
            </a:r>
            <a:r>
              <a:rPr lang="fr-FR" sz="1050" dirty="0" err="1">
                <a:latin typeface="Times New Roman" panose="02020603050405020304" pitchFamily="18" charset="0"/>
                <a:cs typeface="Times New Roman" panose="02020603050405020304" pitchFamily="18" charset="0"/>
              </a:rPr>
              <a:t>Filosofie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și</a:t>
            </a:r>
            <a:r>
              <a:rPr lang="fr-FR" sz="1050" dirty="0">
                <a:latin typeface="Times New Roman" panose="02020603050405020304" pitchFamily="18" charset="0"/>
                <a:cs typeface="Times New Roman" panose="02020603050405020304" pitchFamily="18" charset="0"/>
              </a:rPr>
              <a:t> Bioetică, </a:t>
            </a:r>
            <a:r>
              <a:rPr lang="fr-FR" sz="1050" dirty="0" err="1">
                <a:latin typeface="Times New Roman" panose="02020603050405020304" pitchFamily="18" charset="0"/>
                <a:cs typeface="Times New Roman" panose="02020603050405020304" pitchFamily="18" charset="0"/>
              </a:rPr>
              <a:t>Centrul</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Naț</a:t>
            </a:r>
            <a:r>
              <a:rPr lang="fr-FR" sz="1050" dirty="0">
                <a:latin typeface="Times New Roman" panose="02020603050405020304" pitchFamily="18" charset="0"/>
                <a:cs typeface="Times New Roman" panose="02020603050405020304" pitchFamily="18" charset="0"/>
              </a:rPr>
              <a:t>. de Bioetică </a:t>
            </a:r>
            <a:r>
              <a:rPr lang="fr-FR" sz="1050" dirty="0" err="1">
                <a:latin typeface="Times New Roman" panose="02020603050405020304" pitchFamily="18" charset="0"/>
                <a:cs typeface="Times New Roman" panose="02020603050405020304" pitchFamily="18" charset="0"/>
              </a:rPr>
              <a:t>din</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Rep</a:t>
            </a:r>
            <a:r>
              <a:rPr lang="fr-FR" sz="1050" dirty="0">
                <a:latin typeface="Times New Roman" panose="02020603050405020304" pitchFamily="18" charset="0"/>
                <a:cs typeface="Times New Roman" panose="02020603050405020304" pitchFamily="18" charset="0"/>
              </a:rPr>
              <a:t>. Moldova. </a:t>
            </a:r>
            <a:r>
              <a:rPr lang="en-US" sz="1050" dirty="0">
                <a:latin typeface="Times New Roman" panose="02020603050405020304" pitchFamily="18" charset="0"/>
                <a:cs typeface="Times New Roman" panose="02020603050405020304" pitchFamily="18" charset="0"/>
              </a:rPr>
              <a:t>Vol. 24. / Red. resp. T.N. Țîrdea. </a:t>
            </a:r>
            <a:r>
              <a:rPr lang="en-US" sz="1050" dirty="0" err="1">
                <a:latin typeface="Times New Roman" panose="02020603050405020304" pitchFamily="18" charset="0"/>
                <a:cs typeface="Times New Roman" panose="02020603050405020304" pitchFamily="18" charset="0"/>
              </a:rPr>
              <a:t>Chișinău</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Medicina</a:t>
            </a:r>
            <a:r>
              <a:rPr lang="en-US" sz="1050" dirty="0">
                <a:latin typeface="Times New Roman" panose="02020603050405020304" pitchFamily="18" charset="0"/>
                <a:cs typeface="Times New Roman" panose="02020603050405020304" pitchFamily="18" charset="0"/>
              </a:rPr>
              <a:t> </a:t>
            </a:r>
            <a:r>
              <a:rPr lang="en-US" sz="1050" dirty="0" smtClean="0">
                <a:latin typeface="Times New Roman" panose="02020603050405020304" pitchFamily="18" charset="0"/>
                <a:cs typeface="Times New Roman" panose="02020603050405020304" pitchFamily="18" charset="0"/>
              </a:rPr>
              <a:t>(Print-Caro). </a:t>
            </a:r>
            <a:r>
              <a:rPr lang="en-US" sz="1050" dirty="0">
                <a:latin typeface="Times New Roman" panose="02020603050405020304" pitchFamily="18" charset="0"/>
                <a:cs typeface="Times New Roman" panose="02020603050405020304" pitchFamily="18" charset="0"/>
              </a:rPr>
              <a:t>2018. p. 32-36.</a:t>
            </a:r>
            <a:endParaRPr lang="ro-RO" sz="1050" dirty="0">
              <a:latin typeface="Times New Roman" panose="02020603050405020304" pitchFamily="18" charset="0"/>
              <a:cs typeface="Times New Roman" panose="02020603050405020304" pitchFamily="18" charset="0"/>
            </a:endParaRPr>
          </a:p>
          <a:p>
            <a:pPr marL="266700" lvl="0" indent="-266700" algn="just">
              <a:buFont typeface="+mj-lt"/>
              <a:buAutoNum type="arabicPeriod"/>
            </a:pPr>
            <a:r>
              <a:rPr lang="ro-RO" sz="1050" dirty="0">
                <a:latin typeface="Times New Roman" panose="02020603050405020304" pitchFamily="18" charset="0"/>
                <a:cs typeface="Times New Roman" panose="02020603050405020304" pitchFamily="18" charset="0"/>
              </a:rPr>
              <a:t>SPRINCEAN, S. Rolul securității umane în procesul de redimensionare a valorilor democratice în condițiile societății informaționale. În:  </a:t>
            </a:r>
            <a:r>
              <a:rPr lang="ro-RO" sz="1050" i="1" dirty="0">
                <a:latin typeface="Times New Roman" panose="02020603050405020304" pitchFamily="18" charset="0"/>
                <a:cs typeface="Times New Roman" panose="02020603050405020304" pitchFamily="18" charset="0"/>
              </a:rPr>
              <a:t>Redimensionarea valorilor democratice în condiţiile societăţii informaţionale</a:t>
            </a:r>
            <a:r>
              <a:rPr lang="ro-RO" sz="1050" dirty="0">
                <a:latin typeface="Times New Roman" panose="02020603050405020304" pitchFamily="18" charset="0"/>
                <a:cs typeface="Times New Roman" panose="02020603050405020304" pitchFamily="18" charset="0"/>
              </a:rPr>
              <a:t>. / Coord. R. Ciobanu și V. Mocanu. Chişinău: </a:t>
            </a:r>
            <a:r>
              <a:rPr lang="ro-RO" sz="1050" dirty="0" err="1">
                <a:latin typeface="Times New Roman" panose="02020603050405020304" pitchFamily="18" charset="0"/>
                <a:cs typeface="Times New Roman" panose="02020603050405020304" pitchFamily="18" charset="0"/>
              </a:rPr>
              <a:t>Artpoligraf</a:t>
            </a:r>
            <a:r>
              <a:rPr lang="ro-RO" sz="1050" dirty="0">
                <a:latin typeface="Times New Roman" panose="02020603050405020304" pitchFamily="18" charset="0"/>
                <a:cs typeface="Times New Roman" panose="02020603050405020304" pitchFamily="18" charset="0"/>
              </a:rPr>
              <a:t>, 2018 p. 250-265. </a:t>
            </a:r>
          </a:p>
          <a:p>
            <a:pPr marL="266700" lvl="0" indent="-266700" algn="just">
              <a:buFont typeface="+mj-lt"/>
              <a:buAutoNum type="arabicPeriod"/>
            </a:pPr>
            <a:r>
              <a:rPr lang="fr-FR" sz="1050" dirty="0">
                <a:latin typeface="Times New Roman" panose="02020603050405020304" pitchFamily="18" charset="0"/>
                <a:cs typeface="Times New Roman" panose="02020603050405020304" pitchFamily="18" charset="0"/>
              </a:rPr>
              <a:t>SPRINCEAN, S. </a:t>
            </a:r>
            <a:r>
              <a:rPr lang="fr-FR" sz="1050" dirty="0" err="1">
                <a:latin typeface="Times New Roman" panose="02020603050405020304" pitchFamily="18" charset="0"/>
                <a:cs typeface="Times New Roman" panose="02020603050405020304" pitchFamily="18" charset="0"/>
              </a:rPr>
              <a:t>Tangențe</a:t>
            </a:r>
            <a:r>
              <a:rPr lang="fr-FR" sz="1050" dirty="0">
                <a:latin typeface="Times New Roman" panose="02020603050405020304" pitchFamily="18" charset="0"/>
                <a:cs typeface="Times New Roman" panose="02020603050405020304" pitchFamily="18" charset="0"/>
              </a:rPr>
              <a:t> ale </a:t>
            </a:r>
            <a:r>
              <a:rPr lang="fr-FR" sz="1050" dirty="0" err="1">
                <a:latin typeface="Times New Roman" panose="02020603050405020304" pitchFamily="18" charset="0"/>
                <a:cs typeface="Times New Roman" panose="02020603050405020304" pitchFamily="18" charset="0"/>
              </a:rPr>
              <a:t>concepției</a:t>
            </a:r>
            <a:r>
              <a:rPr lang="fr-FR" sz="1050" dirty="0">
                <a:latin typeface="Times New Roman" panose="02020603050405020304" pitchFamily="18" charset="0"/>
                <a:cs typeface="Times New Roman" panose="02020603050405020304" pitchFamily="18" charset="0"/>
              </a:rPr>
              <a:t> securității </a:t>
            </a:r>
            <a:r>
              <a:rPr lang="fr-FR" sz="1050" dirty="0" err="1">
                <a:latin typeface="Times New Roman" panose="02020603050405020304" pitchFamily="18" charset="0"/>
                <a:cs typeface="Times New Roman" panose="02020603050405020304" pitchFamily="18" charset="0"/>
              </a:rPr>
              <a:t>umane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opera</a:t>
            </a:r>
            <a:r>
              <a:rPr lang="fr-FR" sz="1050" dirty="0">
                <a:latin typeface="Times New Roman" panose="02020603050405020304" pitchFamily="18" charset="0"/>
                <a:cs typeface="Times New Roman" panose="02020603050405020304" pitchFamily="18" charset="0"/>
              </a:rPr>
              <a:t> lui B.P. </a:t>
            </a:r>
            <a:r>
              <a:rPr lang="fr-FR" sz="1050" dirty="0" err="1">
                <a:latin typeface="Times New Roman" panose="02020603050405020304" pitchFamily="18" charset="0"/>
                <a:cs typeface="Times New Roman" panose="02020603050405020304" pitchFamily="18" charset="0"/>
              </a:rPr>
              <a:t>Hașdeu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În</a:t>
            </a:r>
            <a:r>
              <a:rPr lang="fr-FR" sz="1050"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Culegerea</a:t>
            </a:r>
            <a:r>
              <a:rPr lang="fr-FR" sz="1050" i="1" dirty="0">
                <a:latin typeface="Times New Roman" panose="02020603050405020304" pitchFamily="18" charset="0"/>
                <a:cs typeface="Times New Roman" panose="02020603050405020304" pitchFamily="18" charset="0"/>
              </a:rPr>
              <a:t> de </a:t>
            </a:r>
            <a:r>
              <a:rPr lang="fr-FR" sz="1050" i="1" dirty="0" err="1">
                <a:latin typeface="Times New Roman" panose="02020603050405020304" pitchFamily="18" charset="0"/>
                <a:cs typeface="Times New Roman" panose="02020603050405020304" pitchFamily="18" charset="0"/>
              </a:rPr>
              <a:t>materiale</a:t>
            </a:r>
            <a:r>
              <a:rPr lang="fr-FR" sz="1050" i="1" dirty="0">
                <a:latin typeface="Times New Roman" panose="02020603050405020304" pitchFamily="18" charset="0"/>
                <a:cs typeface="Times New Roman" panose="02020603050405020304" pitchFamily="18" charset="0"/>
              </a:rPr>
              <a:t> la </a:t>
            </a:r>
            <a:r>
              <a:rPr lang="fr-FR" sz="1050" i="1" dirty="0" err="1">
                <a:latin typeface="Times New Roman" panose="02020603050405020304" pitchFamily="18" charset="0"/>
                <a:cs typeface="Times New Roman" panose="02020603050405020304" pitchFamily="18" charset="0"/>
              </a:rPr>
              <a:t>Conferinţa-omagiu</a:t>
            </a:r>
            <a:r>
              <a:rPr lang="fr-FR" sz="1050" i="1" dirty="0">
                <a:latin typeface="Times New Roman" panose="02020603050405020304" pitchFamily="18" charset="0"/>
                <a:cs typeface="Times New Roman" panose="02020603050405020304" pitchFamily="18" charset="0"/>
              </a:rPr>
              <a:t> "Bogdan </a:t>
            </a:r>
            <a:r>
              <a:rPr lang="fr-FR" sz="1050" i="1" dirty="0" err="1">
                <a:latin typeface="Times New Roman" panose="02020603050405020304" pitchFamily="18" charset="0"/>
                <a:cs typeface="Times New Roman" panose="02020603050405020304" pitchFamily="18" charset="0"/>
              </a:rPr>
              <a:t>Petriceicu</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Hasdeu</a:t>
            </a:r>
            <a:r>
              <a:rPr lang="fr-FR" sz="1050" i="1" dirty="0">
                <a:latin typeface="Times New Roman" panose="02020603050405020304" pitchFamily="18" charset="0"/>
                <a:cs typeface="Times New Roman" panose="02020603050405020304" pitchFamily="18" charset="0"/>
              </a:rPr>
              <a:t>: Patrie, </a:t>
            </a:r>
            <a:r>
              <a:rPr lang="fr-FR" sz="1050" i="1" dirty="0" err="1">
                <a:latin typeface="Times New Roman" panose="02020603050405020304" pitchFamily="18" charset="0"/>
                <a:cs typeface="Times New Roman" panose="02020603050405020304" pitchFamily="18" charset="0"/>
              </a:rPr>
              <a:t>Onoare</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şi</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Ştiinţă</a:t>
            </a:r>
            <a:r>
              <a:rPr lang="fr-FR" sz="1050" i="1" dirty="0">
                <a:latin typeface="Times New Roman" panose="02020603050405020304" pitchFamily="18" charset="0"/>
                <a:cs typeface="Times New Roman" panose="02020603050405020304" pitchFamily="18" charset="0"/>
              </a:rPr>
              <a:t>"</a:t>
            </a:r>
            <a:r>
              <a:rPr lang="fr-FR" sz="1050" dirty="0">
                <a:latin typeface="Times New Roman" panose="02020603050405020304" pitchFamily="18" charset="0"/>
                <a:cs typeface="Times New Roman" panose="02020603050405020304" pitchFamily="18" charset="0"/>
              </a:rPr>
              <a:t> / </a:t>
            </a:r>
            <a:r>
              <a:rPr lang="fr-FR" sz="1050" dirty="0" err="1">
                <a:latin typeface="Times New Roman" panose="02020603050405020304" pitchFamily="18" charset="0"/>
                <a:cs typeface="Times New Roman" panose="02020603050405020304" pitchFamily="18" charset="0"/>
              </a:rPr>
              <a:t>Univ</a:t>
            </a:r>
            <a:r>
              <a:rPr lang="fr-FR" sz="1050" dirty="0">
                <a:latin typeface="Times New Roman" panose="02020603050405020304" pitchFamily="18" charset="0"/>
                <a:cs typeface="Times New Roman" panose="02020603050405020304" pitchFamily="18" charset="0"/>
              </a:rPr>
              <a:t>. de Stat "Bogdan </a:t>
            </a:r>
            <a:r>
              <a:rPr lang="fr-FR" sz="1050" dirty="0" err="1">
                <a:latin typeface="Times New Roman" panose="02020603050405020304" pitchFamily="18" charset="0"/>
                <a:cs typeface="Times New Roman" panose="02020603050405020304" pitchFamily="18" charset="0"/>
              </a:rPr>
              <a:t>Petriceicu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Hasdeu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din</a:t>
            </a:r>
            <a:r>
              <a:rPr lang="fr-FR" sz="1050" dirty="0">
                <a:latin typeface="Times New Roman" panose="02020603050405020304" pitchFamily="18" charset="0"/>
                <a:cs typeface="Times New Roman" panose="02020603050405020304" pitchFamily="18" charset="0"/>
              </a:rPr>
              <a:t> Cahul; com. </a:t>
            </a:r>
            <a:r>
              <a:rPr lang="fr-FR" sz="1050" dirty="0" err="1">
                <a:latin typeface="Times New Roman" panose="02020603050405020304" pitchFamily="18" charset="0"/>
                <a:cs typeface="Times New Roman" panose="02020603050405020304" pitchFamily="18" charset="0"/>
              </a:rPr>
              <a:t>şt</a:t>
            </a:r>
            <a:r>
              <a:rPr lang="fr-FR" sz="1050" dirty="0">
                <a:latin typeface="Times New Roman" panose="02020603050405020304" pitchFamily="18" charset="0"/>
                <a:cs typeface="Times New Roman" panose="02020603050405020304" pitchFamily="18" charset="0"/>
              </a:rPr>
              <a:t>.: Pop Ioan-Aurel [et al.]; com. </a:t>
            </a:r>
            <a:r>
              <a:rPr lang="fr-FR" sz="1050" dirty="0" err="1">
                <a:latin typeface="Times New Roman" panose="02020603050405020304" pitchFamily="18" charset="0"/>
                <a:cs typeface="Times New Roman" panose="02020603050405020304" pitchFamily="18" charset="0"/>
              </a:rPr>
              <a:t>org</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Cornea</a:t>
            </a:r>
            <a:r>
              <a:rPr lang="fr-FR" sz="1050" dirty="0">
                <a:latin typeface="Times New Roman" panose="02020603050405020304" pitchFamily="18" charset="0"/>
                <a:cs typeface="Times New Roman" panose="02020603050405020304" pitchFamily="18" charset="0"/>
              </a:rPr>
              <a:t> Sergiu (</a:t>
            </a:r>
            <a:r>
              <a:rPr lang="fr-FR" sz="1050" dirty="0" err="1">
                <a:latin typeface="Times New Roman" panose="02020603050405020304" pitchFamily="18" charset="0"/>
                <a:cs typeface="Times New Roman" panose="02020603050405020304" pitchFamily="18" charset="0"/>
              </a:rPr>
              <a:t>preşedinte</a:t>
            </a:r>
            <a:r>
              <a:rPr lang="fr-FR" sz="1050" dirty="0">
                <a:latin typeface="Times New Roman" panose="02020603050405020304" pitchFamily="18" charset="0"/>
                <a:cs typeface="Times New Roman" panose="02020603050405020304" pitchFamily="18" charset="0"/>
              </a:rPr>
              <a:t>) [et al.]. </a:t>
            </a:r>
            <a:r>
              <a:rPr lang="fr-FR" sz="1050" dirty="0" err="1">
                <a:latin typeface="Times New Roman" panose="02020603050405020304" pitchFamily="18" charset="0"/>
                <a:cs typeface="Times New Roman" panose="02020603050405020304" pitchFamily="18" charset="0"/>
              </a:rPr>
              <a:t>Chişinău</a:t>
            </a:r>
            <a:r>
              <a:rPr lang="fr-FR" sz="1050" dirty="0">
                <a:latin typeface="Times New Roman" panose="02020603050405020304" pitchFamily="18" charset="0"/>
                <a:cs typeface="Times New Roman" panose="02020603050405020304" pitchFamily="18" charset="0"/>
              </a:rPr>
              <a:t>: US Cahul, (</a:t>
            </a:r>
            <a:r>
              <a:rPr lang="fr-FR" sz="1050" dirty="0" err="1">
                <a:latin typeface="Times New Roman" panose="02020603050405020304" pitchFamily="18" charset="0"/>
                <a:cs typeface="Times New Roman" panose="02020603050405020304" pitchFamily="18" charset="0"/>
              </a:rPr>
              <a:t>Tipogr</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Centrografic</a:t>
            </a:r>
            <a:r>
              <a:rPr lang="fr-FR" sz="1050" dirty="0">
                <a:latin typeface="Times New Roman" panose="02020603050405020304" pitchFamily="18" charset="0"/>
                <a:cs typeface="Times New Roman" panose="02020603050405020304" pitchFamily="18" charset="0"/>
              </a:rPr>
              <a:t>"), 2018, p. 132-143</a:t>
            </a:r>
            <a:endParaRPr lang="ro-RO" sz="1050" dirty="0">
              <a:latin typeface="Times New Roman" panose="02020603050405020304" pitchFamily="18" charset="0"/>
              <a:cs typeface="Times New Roman" panose="02020603050405020304" pitchFamily="18" charset="0"/>
            </a:endParaRPr>
          </a:p>
          <a:p>
            <a:pPr marL="266700" indent="-266700" algn="just">
              <a:buFont typeface="+mj-lt"/>
              <a:buAutoNum type="arabicPeriod"/>
            </a:pPr>
            <a:r>
              <a:rPr lang="en-US" sz="1050" dirty="0" smtClean="0">
                <a:latin typeface="Times New Roman" panose="02020603050405020304" pitchFamily="18" charset="0"/>
                <a:cs typeface="Times New Roman" panose="02020603050405020304" pitchFamily="18" charset="0"/>
              </a:rPr>
              <a:t>SPRINCEAN</a:t>
            </a:r>
            <a:r>
              <a:rPr lang="en-US" sz="1050" dirty="0">
                <a:latin typeface="Times New Roman" panose="02020603050405020304" pitchFamily="18" charset="0"/>
                <a:cs typeface="Times New Roman" panose="02020603050405020304" pitchFamily="18" charset="0"/>
              </a:rPr>
              <a:t>, S. Review of the text book „Bioetică: curs de </a:t>
            </a:r>
            <a:r>
              <a:rPr lang="en-US" sz="1050" dirty="0" err="1">
                <a:latin typeface="Times New Roman" panose="02020603050405020304" pitchFamily="18" charset="0"/>
                <a:cs typeface="Times New Roman" panose="02020603050405020304" pitchFamily="18" charset="0"/>
              </a:rPr>
              <a:t>bază</a:t>
            </a:r>
            <a:r>
              <a:rPr lang="en-US" sz="1050" dirty="0">
                <a:latin typeface="Times New Roman" panose="02020603050405020304" pitchFamily="18" charset="0"/>
                <a:cs typeface="Times New Roman" panose="02020603050405020304" pitchFamily="18" charset="0"/>
              </a:rPr>
              <a:t>” of professor </a:t>
            </a:r>
            <a:r>
              <a:rPr lang="en-US" sz="1050" dirty="0" err="1">
                <a:latin typeface="Times New Roman" panose="02020603050405020304" pitchFamily="18" charset="0"/>
                <a:cs typeface="Times New Roman" panose="02020603050405020304" pitchFamily="18" charset="0"/>
              </a:rPr>
              <a:t>Teodor</a:t>
            </a:r>
            <a:r>
              <a:rPr lang="en-US" sz="1050" dirty="0">
                <a:latin typeface="Times New Roman" panose="02020603050405020304" pitchFamily="18" charset="0"/>
                <a:cs typeface="Times New Roman" panose="02020603050405020304" pitchFamily="18" charset="0"/>
              </a:rPr>
              <a:t> N. </a:t>
            </a:r>
            <a:r>
              <a:rPr lang="en-US" sz="1050" dirty="0" err="1">
                <a:latin typeface="Times New Roman" panose="02020603050405020304" pitchFamily="18" charset="0"/>
                <a:cs typeface="Times New Roman" panose="02020603050405020304" pitchFamily="18" charset="0"/>
              </a:rPr>
              <a:t>Tirdea</a:t>
            </a:r>
            <a:r>
              <a:rPr lang="en-US" sz="1050"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Strategia</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supraviețuirii</a:t>
            </a:r>
            <a:r>
              <a:rPr lang="en-US" sz="1050" i="1" dirty="0">
                <a:latin typeface="Times New Roman" panose="02020603050405020304" pitchFamily="18" charset="0"/>
                <a:cs typeface="Times New Roman" panose="02020603050405020304" pitchFamily="18" charset="0"/>
              </a:rPr>
              <a:t> din </a:t>
            </a:r>
            <a:r>
              <a:rPr lang="en-US" sz="1050" i="1" dirty="0" err="1">
                <a:latin typeface="Times New Roman" panose="02020603050405020304" pitchFamily="18" charset="0"/>
                <a:cs typeface="Times New Roman" panose="02020603050405020304" pitchFamily="18" charset="0"/>
              </a:rPr>
              <a:t>perspectiva</a:t>
            </a:r>
            <a:r>
              <a:rPr lang="en-US" sz="1050" i="1" dirty="0">
                <a:latin typeface="Times New Roman" panose="02020603050405020304" pitchFamily="18" charset="0"/>
                <a:cs typeface="Times New Roman" panose="02020603050405020304" pitchFamily="18" charset="0"/>
              </a:rPr>
              <a:t> bioeticii, </a:t>
            </a:r>
            <a:r>
              <a:rPr lang="en-US" sz="1050" i="1" dirty="0" err="1">
                <a:latin typeface="Times New Roman" panose="02020603050405020304" pitchFamily="18" charset="0"/>
                <a:cs typeface="Times New Roman" panose="02020603050405020304" pitchFamily="18" charset="0"/>
              </a:rPr>
              <a:t>antropologiei</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filosofiei</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și</a:t>
            </a:r>
            <a:r>
              <a:rPr lang="en-US" sz="1050" i="1" dirty="0">
                <a:latin typeface="Times New Roman" panose="02020603050405020304" pitchFamily="18" charset="0"/>
                <a:cs typeface="Times New Roman" panose="02020603050405020304" pitchFamily="18" charset="0"/>
              </a:rPr>
              <a:t> medicinei</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Materiale</a:t>
            </a:r>
            <a:r>
              <a:rPr lang="en-US" sz="1050" dirty="0">
                <a:latin typeface="Times New Roman" panose="02020603050405020304" pitchFamily="18" charset="0"/>
                <a:cs typeface="Times New Roman" panose="02020603050405020304" pitchFamily="18" charset="0"/>
              </a:rPr>
              <a:t> ale </a:t>
            </a:r>
            <a:r>
              <a:rPr lang="en-US" sz="1050" dirty="0" err="1">
                <a:latin typeface="Times New Roman" panose="02020603050405020304" pitchFamily="18" charset="0"/>
                <a:cs typeface="Times New Roman" panose="02020603050405020304" pitchFamily="18" charset="0"/>
              </a:rPr>
              <a:t>conferinței</a:t>
            </a:r>
            <a:r>
              <a:rPr lang="en-US" sz="1050" dirty="0">
                <a:latin typeface="Times New Roman" panose="02020603050405020304" pitchFamily="18" charset="0"/>
                <a:cs typeface="Times New Roman" panose="02020603050405020304" pitchFamily="18" charset="0"/>
              </a:rPr>
              <a:t> a 24-a </a:t>
            </a:r>
            <a:r>
              <a:rPr lang="en-US" sz="1050" dirty="0" err="1">
                <a:latin typeface="Times New Roman" panose="02020603050405020304" pitchFamily="18" charset="0"/>
                <a:cs typeface="Times New Roman" panose="02020603050405020304" pitchFamily="18" charset="0"/>
              </a:rPr>
              <a:t>științifice</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internaționale</a:t>
            </a:r>
            <a:r>
              <a:rPr lang="en-US" sz="1050" dirty="0">
                <a:latin typeface="Times New Roman" panose="02020603050405020304" pitchFamily="18" charset="0"/>
                <a:cs typeface="Times New Roman" panose="02020603050405020304" pitchFamily="18" charset="0"/>
              </a:rPr>
              <a:t>. USMF ”N. </a:t>
            </a:r>
            <a:r>
              <a:rPr lang="en-US" sz="1050" dirty="0" err="1">
                <a:latin typeface="Times New Roman" panose="02020603050405020304" pitchFamily="18" charset="0"/>
                <a:cs typeface="Times New Roman" panose="02020603050405020304" pitchFamily="18" charset="0"/>
              </a:rPr>
              <a:t>Testemițanu</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Catedra</a:t>
            </a:r>
            <a:r>
              <a:rPr lang="en-US" sz="1050" dirty="0">
                <a:latin typeface="Times New Roman" panose="02020603050405020304" pitchFamily="18" charset="0"/>
                <a:cs typeface="Times New Roman" panose="02020603050405020304" pitchFamily="18" charset="0"/>
              </a:rPr>
              <a:t> de </a:t>
            </a:r>
            <a:r>
              <a:rPr lang="en-US" sz="1050" dirty="0" err="1">
                <a:latin typeface="Times New Roman" panose="02020603050405020304" pitchFamily="18" charset="0"/>
                <a:cs typeface="Times New Roman" panose="02020603050405020304" pitchFamily="18" charset="0"/>
              </a:rPr>
              <a:t>Filosofie</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și</a:t>
            </a:r>
            <a:r>
              <a:rPr lang="en-US" sz="1050" dirty="0">
                <a:latin typeface="Times New Roman" panose="02020603050405020304" pitchFamily="18" charset="0"/>
                <a:cs typeface="Times New Roman" panose="02020603050405020304" pitchFamily="18" charset="0"/>
              </a:rPr>
              <a:t> Bioetică, </a:t>
            </a:r>
            <a:r>
              <a:rPr lang="en-US" sz="1050" dirty="0" err="1">
                <a:latin typeface="Times New Roman" panose="02020603050405020304" pitchFamily="18" charset="0"/>
                <a:cs typeface="Times New Roman" panose="02020603050405020304" pitchFamily="18" charset="0"/>
              </a:rPr>
              <a:t>Centrul</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Naț</a:t>
            </a:r>
            <a:r>
              <a:rPr lang="en-US" sz="1050" dirty="0">
                <a:latin typeface="Times New Roman" panose="02020603050405020304" pitchFamily="18" charset="0"/>
                <a:cs typeface="Times New Roman" panose="02020603050405020304" pitchFamily="18" charset="0"/>
              </a:rPr>
              <a:t>. de Bioetică din Rep. Moldova. Vol. 24. / Red. resp. T.N. Țîrdea. </a:t>
            </a:r>
            <a:r>
              <a:rPr lang="en-US" sz="1050" dirty="0" err="1">
                <a:latin typeface="Times New Roman" panose="02020603050405020304" pitchFamily="18" charset="0"/>
                <a:cs typeface="Times New Roman" panose="02020603050405020304" pitchFamily="18" charset="0"/>
              </a:rPr>
              <a:t>Chișinău</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Medicina</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Tipogr</a:t>
            </a:r>
            <a:r>
              <a:rPr lang="en-US" sz="1050" dirty="0">
                <a:latin typeface="Times New Roman" panose="02020603050405020304" pitchFamily="18" charset="0"/>
                <a:cs typeface="Times New Roman" panose="02020603050405020304" pitchFamily="18" charset="0"/>
              </a:rPr>
              <a:t>. ”Print-Caro”). 2018. p. 195-198. </a:t>
            </a:r>
            <a:endParaRPr lang="ro-RO" sz="1050" dirty="0">
              <a:latin typeface="Times New Roman" panose="02020603050405020304" pitchFamily="18" charset="0"/>
              <a:cs typeface="Times New Roman" panose="02020603050405020304" pitchFamily="18" charset="0"/>
            </a:endParaRPr>
          </a:p>
          <a:p>
            <a:pPr marL="266700" lvl="0" indent="-266700" algn="just">
              <a:buFont typeface="+mj-lt"/>
              <a:buAutoNum type="arabicPeriod"/>
            </a:pPr>
            <a:r>
              <a:rPr lang="en-US" sz="1050" dirty="0" smtClean="0">
                <a:latin typeface="Times New Roman" panose="02020603050405020304" pitchFamily="18" charset="0"/>
                <a:cs typeface="Times New Roman" panose="02020603050405020304" pitchFamily="18" charset="0"/>
              </a:rPr>
              <a:t>SPRINCEAN</a:t>
            </a:r>
            <a:r>
              <a:rPr lang="ru-RU" sz="1050" dirty="0">
                <a:latin typeface="Times New Roman" panose="02020603050405020304" pitchFamily="18" charset="0"/>
                <a:cs typeface="Times New Roman" panose="02020603050405020304" pitchFamily="18" charset="0"/>
              </a:rPr>
              <a:t>, </a:t>
            </a:r>
            <a:r>
              <a:rPr lang="en-US" sz="1050" dirty="0">
                <a:latin typeface="Times New Roman" panose="02020603050405020304" pitchFamily="18" charset="0"/>
                <a:cs typeface="Times New Roman" panose="02020603050405020304" pitchFamily="18" charset="0"/>
              </a:rPr>
              <a:t>S</a:t>
            </a:r>
            <a:r>
              <a:rPr lang="ru-RU" sz="1050" dirty="0">
                <a:latin typeface="Times New Roman" panose="02020603050405020304" pitchFamily="18" charset="0"/>
                <a:cs typeface="Times New Roman" panose="02020603050405020304" pitchFamily="18" charset="0"/>
              </a:rPr>
              <a:t>. </a:t>
            </a:r>
            <a:r>
              <a:rPr lang="en-US" sz="1050" dirty="0">
                <a:latin typeface="Times New Roman" panose="02020603050405020304" pitchFamily="18" charset="0"/>
                <a:cs typeface="Times New Roman" panose="02020603050405020304" pitchFamily="18" charset="0"/>
              </a:rPr>
              <a:t>Perspective bioetice</a:t>
            </a:r>
            <a:r>
              <a:rPr lang="ru-RU" sz="1050" dirty="0">
                <a:latin typeface="Times New Roman" panose="02020603050405020304" pitchFamily="18" charset="0"/>
                <a:cs typeface="Times New Roman" panose="02020603050405020304" pitchFamily="18" charset="0"/>
              </a:rPr>
              <a:t> ș</a:t>
            </a:r>
            <a:r>
              <a:rPr lang="en-US" sz="1050" dirty="0" err="1">
                <a:latin typeface="Times New Roman" panose="02020603050405020304" pitchFamily="18" charset="0"/>
                <a:cs typeface="Times New Roman" panose="02020603050405020304" pitchFamily="18" charset="0"/>
              </a:rPr>
              <a:t>i</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politice</a:t>
            </a:r>
            <a:r>
              <a:rPr lang="en-US" sz="1050" dirty="0">
                <a:latin typeface="Times New Roman" panose="02020603050405020304" pitchFamily="18" charset="0"/>
                <a:cs typeface="Times New Roman" panose="02020603050405020304" pitchFamily="18" charset="0"/>
              </a:rPr>
              <a:t> de </a:t>
            </a:r>
            <a:r>
              <a:rPr lang="en-US" sz="1050" dirty="0" err="1">
                <a:latin typeface="Times New Roman" panose="02020603050405020304" pitchFamily="18" charset="0"/>
                <a:cs typeface="Times New Roman" panose="02020603050405020304" pitchFamily="18" charset="0"/>
              </a:rPr>
              <a:t>modernizare</a:t>
            </a:r>
            <a:r>
              <a:rPr lang="en-US" sz="1050" dirty="0">
                <a:latin typeface="Times New Roman" panose="02020603050405020304" pitchFamily="18" charset="0"/>
                <a:cs typeface="Times New Roman" panose="02020603050405020304" pitchFamily="18" charset="0"/>
              </a:rPr>
              <a:t> a </a:t>
            </a:r>
            <a:r>
              <a:rPr lang="en-US" sz="1050" dirty="0" err="1">
                <a:latin typeface="Times New Roman" panose="02020603050405020304" pitchFamily="18" charset="0"/>
                <a:cs typeface="Times New Roman" panose="02020603050405020304" pitchFamily="18" charset="0"/>
              </a:rPr>
              <a:t>sectorului</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securit</a:t>
            </a:r>
            <a:r>
              <a:rPr lang="ru-RU" sz="1050" dirty="0" err="1">
                <a:latin typeface="Times New Roman" panose="02020603050405020304" pitchFamily="18" charset="0"/>
                <a:cs typeface="Times New Roman" panose="02020603050405020304" pitchFamily="18" charset="0"/>
              </a:rPr>
              <a:t>ăț</a:t>
            </a:r>
            <a:r>
              <a:rPr lang="en-US" sz="1050" dirty="0">
                <a:latin typeface="Times New Roman" panose="02020603050405020304" pitchFamily="18" charset="0"/>
                <a:cs typeface="Times New Roman" panose="02020603050405020304" pitchFamily="18" charset="0"/>
              </a:rPr>
              <a:t>ii </a:t>
            </a:r>
            <a:r>
              <a:rPr lang="en-US" sz="1050" dirty="0" err="1">
                <a:latin typeface="Times New Roman" panose="02020603050405020304" pitchFamily="18" charset="0"/>
                <a:cs typeface="Times New Roman" panose="02020603050405020304" pitchFamily="18" charset="0"/>
              </a:rPr>
              <a:t>umane</a:t>
            </a:r>
            <a:r>
              <a:rPr lang="ru-RU" sz="1050" dirty="0">
                <a:latin typeface="Times New Roman" panose="02020603050405020304" pitchFamily="18" charset="0"/>
                <a:cs typeface="Times New Roman" panose="02020603050405020304" pitchFamily="18" charset="0"/>
              </a:rPr>
              <a:t> î</a:t>
            </a:r>
            <a:r>
              <a:rPr lang="en-US" sz="1050" dirty="0">
                <a:latin typeface="Times New Roman" panose="02020603050405020304" pitchFamily="18" charset="0"/>
                <a:cs typeface="Times New Roman" panose="02020603050405020304" pitchFamily="18" charset="0"/>
              </a:rPr>
              <a:t>n </a:t>
            </a:r>
            <a:r>
              <a:rPr lang="en-US" sz="1050" dirty="0" err="1">
                <a:latin typeface="Times New Roman" panose="02020603050405020304" pitchFamily="18" charset="0"/>
                <a:cs typeface="Times New Roman" panose="02020603050405020304" pitchFamily="18" charset="0"/>
              </a:rPr>
              <a:t>Republica</a:t>
            </a:r>
            <a:r>
              <a:rPr lang="en-US" sz="1050" dirty="0">
                <a:latin typeface="Times New Roman" panose="02020603050405020304" pitchFamily="18" charset="0"/>
                <a:cs typeface="Times New Roman" panose="02020603050405020304" pitchFamily="18" charset="0"/>
              </a:rPr>
              <a:t> Moldova</a:t>
            </a:r>
            <a:r>
              <a:rPr lang="ru-RU" sz="1050" dirty="0">
                <a:latin typeface="Times New Roman" panose="02020603050405020304" pitchFamily="18" charset="0"/>
                <a:cs typeface="Times New Roman" panose="02020603050405020304" pitchFamily="18" charset="0"/>
              </a:rPr>
              <a:t>. Î</a:t>
            </a:r>
            <a:r>
              <a:rPr lang="en-US" sz="1050" dirty="0">
                <a:latin typeface="Times New Roman" panose="02020603050405020304" pitchFamily="18" charset="0"/>
                <a:cs typeface="Times New Roman" panose="02020603050405020304" pitchFamily="18" charset="0"/>
              </a:rPr>
              <a:t>n</a:t>
            </a:r>
            <a:r>
              <a:rPr lang="ru-RU" sz="1050"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Filosofia</a:t>
            </a:r>
            <a:r>
              <a:rPr lang="ru-RU" sz="1050" i="1" dirty="0">
                <a:latin typeface="Times New Roman" panose="02020603050405020304" pitchFamily="18" charset="0"/>
                <a:cs typeface="Times New Roman" panose="02020603050405020304" pitchFamily="18" charset="0"/>
              </a:rPr>
              <a:t> ș</a:t>
            </a:r>
            <a:r>
              <a:rPr lang="en-US" sz="1050" i="1" dirty="0" err="1">
                <a:latin typeface="Times New Roman" panose="02020603050405020304" pitchFamily="18" charset="0"/>
                <a:cs typeface="Times New Roman" panose="02020603050405020304" pitchFamily="18" charset="0"/>
              </a:rPr>
              <a:t>i</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perspectiva</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uman</a:t>
            </a:r>
            <a:r>
              <a:rPr lang="ru-RU" sz="1050" i="1" dirty="0">
                <a:latin typeface="Times New Roman" panose="02020603050405020304" pitchFamily="18" charset="0"/>
                <a:cs typeface="Times New Roman" panose="02020603050405020304" pitchFamily="18" charset="0"/>
              </a:rPr>
              <a:t>ă: </a:t>
            </a:r>
            <a:r>
              <a:rPr lang="en-US" sz="1050" i="1" dirty="0" err="1">
                <a:latin typeface="Times New Roman" panose="02020603050405020304" pitchFamily="18" charset="0"/>
                <a:cs typeface="Times New Roman" panose="02020603050405020304" pitchFamily="18" charset="0"/>
              </a:rPr>
              <a:t>Materialele</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Conferin</a:t>
            </a:r>
            <a:r>
              <a:rPr lang="ru-RU" sz="1050" i="1" dirty="0">
                <a:latin typeface="Times New Roman" panose="02020603050405020304" pitchFamily="18" charset="0"/>
                <a:cs typeface="Times New Roman" panose="02020603050405020304" pitchFamily="18" charset="0"/>
              </a:rPr>
              <a:t>ț</a:t>
            </a:r>
            <a:r>
              <a:rPr lang="en-US" sz="1050" i="1" dirty="0" err="1">
                <a:latin typeface="Times New Roman" panose="02020603050405020304" pitchFamily="18" charset="0"/>
                <a:cs typeface="Times New Roman" panose="02020603050405020304" pitchFamily="18" charset="0"/>
              </a:rPr>
              <a:t>ei</a:t>
            </a:r>
            <a:r>
              <a:rPr lang="ru-RU" sz="1050" i="1" dirty="0">
                <a:latin typeface="Times New Roman" panose="02020603050405020304" pitchFamily="18" charset="0"/>
                <a:cs typeface="Times New Roman" panose="02020603050405020304" pitchFamily="18" charset="0"/>
              </a:rPr>
              <a:t> Ș</a:t>
            </a:r>
            <a:r>
              <a:rPr lang="en-US" sz="1050" i="1" dirty="0" err="1">
                <a:latin typeface="Times New Roman" panose="02020603050405020304" pitchFamily="18" charset="0"/>
                <a:cs typeface="Times New Roman" panose="02020603050405020304" pitchFamily="18" charset="0"/>
              </a:rPr>
              <a:t>tiin</a:t>
            </a:r>
            <a:r>
              <a:rPr lang="ru-RU" sz="1050" i="1" dirty="0">
                <a:latin typeface="Times New Roman" panose="02020603050405020304" pitchFamily="18" charset="0"/>
                <a:cs typeface="Times New Roman" panose="02020603050405020304" pitchFamily="18" charset="0"/>
              </a:rPr>
              <a:t>ț</a:t>
            </a:r>
            <a:r>
              <a:rPr lang="en-US" sz="1050" i="1" dirty="0" err="1">
                <a:latin typeface="Times New Roman" panose="02020603050405020304" pitchFamily="18" charset="0"/>
                <a:cs typeface="Times New Roman" panose="02020603050405020304" pitchFamily="18" charset="0"/>
              </a:rPr>
              <a:t>ifice</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consacrat</a:t>
            </a:r>
            <a:r>
              <a:rPr lang="ru-RU" sz="1050" i="1" dirty="0">
                <a:latin typeface="Times New Roman" panose="02020603050405020304" pitchFamily="18" charset="0"/>
                <a:cs typeface="Times New Roman" panose="02020603050405020304" pitchFamily="18" charset="0"/>
              </a:rPr>
              <a:t>ă </a:t>
            </a:r>
            <a:r>
              <a:rPr lang="en-US" sz="1050" i="1" dirty="0" err="1">
                <a:latin typeface="Times New Roman" panose="02020603050405020304" pitchFamily="18" charset="0"/>
                <a:cs typeface="Times New Roman" panose="02020603050405020304" pitchFamily="18" charset="0"/>
              </a:rPr>
              <a:t>Zilei</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Mondiale</a:t>
            </a:r>
            <a:r>
              <a:rPr lang="en-US" sz="1050" i="1" dirty="0">
                <a:latin typeface="Times New Roman" panose="02020603050405020304" pitchFamily="18" charset="0"/>
                <a:cs typeface="Times New Roman" panose="02020603050405020304" pitchFamily="18" charset="0"/>
              </a:rPr>
              <a:t> a </a:t>
            </a:r>
            <a:r>
              <a:rPr lang="en-US" sz="1050" i="1" dirty="0" err="1">
                <a:latin typeface="Times New Roman" panose="02020603050405020304" pitchFamily="18" charset="0"/>
                <a:cs typeface="Times New Roman" panose="02020603050405020304" pitchFamily="18" charset="0"/>
              </a:rPr>
              <a:t>Filosofiei</a:t>
            </a:r>
            <a:r>
              <a:rPr lang="ru-RU" sz="1050" dirty="0">
                <a:latin typeface="Times New Roman" panose="02020603050405020304" pitchFamily="18" charset="0"/>
                <a:cs typeface="Times New Roman" panose="02020603050405020304" pitchFamily="18" charset="0"/>
              </a:rPr>
              <a:t>. 17 </a:t>
            </a:r>
            <a:r>
              <a:rPr lang="en-US" sz="1050" dirty="0" err="1">
                <a:latin typeface="Times New Roman" panose="02020603050405020304" pitchFamily="18" charset="0"/>
                <a:cs typeface="Times New Roman" panose="02020603050405020304" pitchFamily="18" charset="0"/>
              </a:rPr>
              <a:t>noiembrie</a:t>
            </a:r>
            <a:r>
              <a:rPr lang="ru-RU" sz="1050" dirty="0">
                <a:latin typeface="Times New Roman" panose="02020603050405020304" pitchFamily="18" charset="0"/>
                <a:cs typeface="Times New Roman" panose="02020603050405020304" pitchFamily="18" charset="0"/>
              </a:rPr>
              <a:t> 2016. </a:t>
            </a:r>
            <a:r>
              <a:rPr lang="en-US" sz="1050" dirty="0">
                <a:latin typeface="Times New Roman" panose="02020603050405020304" pitchFamily="18" charset="0"/>
                <a:cs typeface="Times New Roman" panose="02020603050405020304" pitchFamily="18" charset="0"/>
              </a:rPr>
              <a:t>Chi</a:t>
            </a:r>
            <a:r>
              <a:rPr lang="ru-RU" sz="1050" dirty="0">
                <a:latin typeface="Times New Roman" panose="02020603050405020304" pitchFamily="18" charset="0"/>
                <a:cs typeface="Times New Roman" panose="02020603050405020304" pitchFamily="18" charset="0"/>
              </a:rPr>
              <a:t>ş</a:t>
            </a:r>
            <a:r>
              <a:rPr lang="en-US" sz="1050" dirty="0">
                <a:latin typeface="Times New Roman" panose="02020603050405020304" pitchFamily="18" charset="0"/>
                <a:cs typeface="Times New Roman" panose="02020603050405020304" pitchFamily="18" charset="0"/>
              </a:rPr>
              <a:t>in</a:t>
            </a:r>
            <a:r>
              <a:rPr lang="ru-RU" sz="1050" dirty="0">
                <a:latin typeface="Times New Roman" panose="02020603050405020304" pitchFamily="18" charset="0"/>
                <a:cs typeface="Times New Roman" panose="02020603050405020304" pitchFamily="18" charset="0"/>
              </a:rPr>
              <a:t>ă</a:t>
            </a:r>
            <a:r>
              <a:rPr lang="en-US" sz="1050" dirty="0">
                <a:latin typeface="Times New Roman" panose="02020603050405020304" pitchFamily="18" charset="0"/>
                <a:cs typeface="Times New Roman" panose="02020603050405020304" pitchFamily="18" charset="0"/>
              </a:rPr>
              <a:t>u</a:t>
            </a:r>
            <a:r>
              <a:rPr lang="ru-RU"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UnA</a:t>
            </a:r>
            <a:r>
              <a:rPr lang="ru-RU" sz="1050" dirty="0">
                <a:latin typeface="Times New Roman" panose="02020603050405020304" pitchFamily="18" charset="0"/>
                <a:cs typeface="Times New Roman" panose="02020603050405020304" pitchFamily="18" charset="0"/>
              </a:rPr>
              <a:t>Ș</a:t>
            </a:r>
            <a:r>
              <a:rPr lang="en-US" sz="1050" dirty="0">
                <a:latin typeface="Times New Roman" panose="02020603050405020304" pitchFamily="18" charset="0"/>
                <a:cs typeface="Times New Roman" panose="02020603050405020304" pitchFamily="18" charset="0"/>
              </a:rPr>
              <a:t>M</a:t>
            </a:r>
            <a:r>
              <a:rPr lang="ru-RU"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Tipogr</a:t>
            </a:r>
            <a:r>
              <a:rPr lang="ru-RU"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Biotehdesign</a:t>
            </a:r>
            <a:r>
              <a:rPr lang="ru-RU" sz="1050" dirty="0">
                <a:latin typeface="Times New Roman" panose="02020603050405020304" pitchFamily="18" charset="0"/>
                <a:cs typeface="Times New Roman" panose="02020603050405020304" pitchFamily="18" charset="0"/>
              </a:rPr>
              <a:t>"), 2017, </a:t>
            </a:r>
            <a:r>
              <a:rPr lang="en-US" sz="1050" dirty="0">
                <a:latin typeface="Times New Roman" panose="02020603050405020304" pitchFamily="18" charset="0"/>
                <a:cs typeface="Times New Roman" panose="02020603050405020304" pitchFamily="18" charset="0"/>
              </a:rPr>
              <a:t>p</a:t>
            </a:r>
            <a:r>
              <a:rPr lang="ru-RU" sz="1050" dirty="0">
                <a:latin typeface="Times New Roman" panose="02020603050405020304" pitchFamily="18" charset="0"/>
                <a:cs typeface="Times New Roman" panose="02020603050405020304" pitchFamily="18" charset="0"/>
              </a:rPr>
              <a:t>. 64-69 </a:t>
            </a:r>
            <a:endParaRPr lang="ro-RO" sz="1050" dirty="0" smtClean="0">
              <a:latin typeface="Times New Roman" panose="02020603050405020304" pitchFamily="18" charset="0"/>
              <a:cs typeface="Times New Roman" panose="02020603050405020304" pitchFamily="18" charset="0"/>
            </a:endParaRPr>
          </a:p>
          <a:p>
            <a:pPr marL="266700" lvl="0" indent="-266700" algn="just">
              <a:buFont typeface="+mj-lt"/>
              <a:buAutoNum type="arabicPeriod"/>
            </a:pPr>
            <a:r>
              <a:rPr lang="ro-RO" sz="1050" dirty="0" smtClean="0">
                <a:latin typeface="Times New Roman" panose="02020603050405020304" pitchFamily="18" charset="0"/>
                <a:cs typeface="Times New Roman" panose="02020603050405020304" pitchFamily="18" charset="0"/>
              </a:rPr>
              <a:t>COSTACHI</a:t>
            </a:r>
            <a:r>
              <a:rPr lang="ro-RO" sz="1050" dirty="0">
                <a:latin typeface="Times New Roman" panose="02020603050405020304" pitchFamily="18" charset="0"/>
                <a:cs typeface="Times New Roman" panose="02020603050405020304" pitchFamily="18" charset="0"/>
              </a:rPr>
              <a:t>, Gh. Limitele suveranităţii în contextul garantării drepturilor omului. În: Materialele mesei rotunde cu participare internaţională Mecanisme de protecţie a drepturilor omului, din 6 decembrie 2017. Chişinău: CEP USM, 2018, pp. 11-20. </a:t>
            </a:r>
            <a:endParaRPr lang="ro-RO" sz="1050" dirty="0" smtClean="0">
              <a:latin typeface="Times New Roman" panose="02020603050405020304" pitchFamily="18" charset="0"/>
              <a:cs typeface="Times New Roman" panose="02020603050405020304" pitchFamily="18" charset="0"/>
            </a:endParaRPr>
          </a:p>
          <a:p>
            <a:pPr marL="266700" lvl="0" indent="-266700" algn="just">
              <a:buFont typeface="+mj-lt"/>
              <a:buAutoNum type="arabicPeriod"/>
            </a:pPr>
            <a:r>
              <a:rPr lang="ro-RO" sz="1050" dirty="0" smtClean="0">
                <a:latin typeface="Times New Roman" panose="02020603050405020304" pitchFamily="18" charset="0"/>
                <a:cs typeface="Times New Roman" panose="02020603050405020304" pitchFamily="18" charset="0"/>
              </a:rPr>
              <a:t>COSTACHI</a:t>
            </a:r>
            <a:r>
              <a:rPr lang="ro-RO" sz="1050" dirty="0">
                <a:latin typeface="Times New Roman" panose="02020603050405020304" pitchFamily="18" charset="0"/>
                <a:cs typeface="Times New Roman" panose="02020603050405020304" pitchFamily="18" charset="0"/>
              </a:rPr>
              <a:t>, Gh. Valoarea drepturilor omului în contextul edificării statului de drept în Republica Moldova. În: Materialele Conferinței științifico-practice </a:t>
            </a:r>
            <a:r>
              <a:rPr lang="ro-RO" sz="1050" dirty="0" err="1">
                <a:latin typeface="Times New Roman" panose="02020603050405020304" pitchFamily="18" charset="0"/>
                <a:cs typeface="Times New Roman" panose="02020603050405020304" pitchFamily="18" charset="0"/>
              </a:rPr>
              <a:t>Защита</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прав</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человека</a:t>
            </a:r>
            <a:r>
              <a:rPr lang="ro-RO" sz="1050" dirty="0">
                <a:latin typeface="Times New Roman" panose="02020603050405020304" pitchFamily="18" charset="0"/>
                <a:cs typeface="Times New Roman" panose="02020603050405020304" pitchFamily="18" charset="0"/>
              </a:rPr>
              <a:t>, 26 octombrie 2017, Comrat: 2018, p. 93-108. </a:t>
            </a:r>
          </a:p>
          <a:p>
            <a:pPr marL="266700" lvl="0" indent="-266700" algn="just">
              <a:buFont typeface="+mj-lt"/>
              <a:buAutoNum type="arabicPeriod"/>
            </a:pPr>
            <a:r>
              <a:rPr lang="ro-RO" sz="1050" dirty="0">
                <a:latin typeface="Times New Roman" panose="02020603050405020304" pitchFamily="18" charset="0"/>
                <a:cs typeface="Times New Roman" panose="02020603050405020304" pitchFamily="18" charset="0"/>
              </a:rPr>
              <a:t>COSTACHI, Gh. Tipologia formelor de răspundere a autorităţilor administraţiei publice locale. În: Materialele Conferinței științifico-practice internaționale Teoria și practica administrării publice, 17 mai 2018. Academia de Administrare Publică. Chișinău, 2018, p. </a:t>
            </a:r>
            <a:r>
              <a:rPr lang="ro-RO" sz="1050" dirty="0" smtClean="0">
                <a:latin typeface="Times New Roman" panose="02020603050405020304" pitchFamily="18" charset="0"/>
                <a:cs typeface="Times New Roman" panose="02020603050405020304" pitchFamily="18" charset="0"/>
              </a:rPr>
              <a:t>264-271.</a:t>
            </a:r>
            <a:endParaRPr lang="ro-RO" sz="1050" dirty="0">
              <a:latin typeface="Times New Roman" panose="02020603050405020304" pitchFamily="18" charset="0"/>
              <a:cs typeface="Times New Roman" panose="02020603050405020304" pitchFamily="18" charset="0"/>
            </a:endParaRPr>
          </a:p>
          <a:p>
            <a:pPr marL="266700" lvl="0" indent="-266700" algn="just">
              <a:buFont typeface="+mj-lt"/>
              <a:buAutoNum type="arabicPeriod"/>
            </a:pPr>
            <a:r>
              <a:rPr lang="ro-RO" sz="1050" dirty="0">
                <a:latin typeface="Times New Roman" panose="02020603050405020304" pitchFamily="18" charset="0"/>
                <a:cs typeface="Times New Roman" panose="02020603050405020304" pitchFamily="18" charset="0"/>
              </a:rPr>
              <a:t>COSTACHI, Gh. Dreptul la un proces echitabil. În: Teoria și practica administrării publice, materiale ale conferinţei știinţifice internaţionale din 17 mai 2018. Academia de Administrare Publică. Chișinău, 2018, p. 310-313. </a:t>
            </a:r>
          </a:p>
        </p:txBody>
      </p:sp>
    </p:spTree>
    <p:extLst>
      <p:ext uri="{BB962C8B-B14F-4D97-AF65-F5344CB8AC3E}">
        <p14:creationId xmlns:p14="http://schemas.microsoft.com/office/powerpoint/2010/main" val="29883187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76200"/>
            <a:ext cx="8682168" cy="1219200"/>
          </a:xfrm>
        </p:spPr>
        <p:txBody>
          <a:bodyPr>
            <a:noAutofit/>
          </a:bodyPr>
          <a:lstStyle/>
          <a:p>
            <a:pPr algn="ctr"/>
            <a:r>
              <a:rPr lang="ro-RO" sz="2400" b="1" dirty="0">
                <a:solidFill>
                  <a:schemeClr val="tx1"/>
                </a:solidFill>
                <a:effectLst/>
                <a:latin typeface="Times New Roman" pitchFamily="18" charset="0"/>
                <a:cs typeface="Times New Roman" pitchFamily="18" charset="0"/>
              </a:rPr>
              <a:t>ORGANIGRAMA </a:t>
            </a:r>
            <a:r>
              <a:rPr lang="ro-RO" sz="2400" b="1" dirty="0" smtClean="0">
                <a:solidFill>
                  <a:schemeClr val="tx1"/>
                </a:solidFill>
                <a:effectLst/>
                <a:latin typeface="Times New Roman" pitchFamily="18" charset="0"/>
                <a:cs typeface="Times New Roman" pitchFamily="18" charset="0"/>
              </a:rPr>
              <a:t/>
            </a:r>
            <a:br>
              <a:rPr lang="ro-RO" sz="2400" b="1" dirty="0" smtClean="0">
                <a:solidFill>
                  <a:schemeClr val="tx1"/>
                </a:solidFill>
                <a:effectLst/>
                <a:latin typeface="Times New Roman" pitchFamily="18" charset="0"/>
                <a:cs typeface="Times New Roman" pitchFamily="18" charset="0"/>
              </a:rPr>
            </a:br>
            <a:r>
              <a:rPr lang="ro-RO" sz="2400" b="1" dirty="0" smtClean="0">
                <a:solidFill>
                  <a:schemeClr val="tx1"/>
                </a:solidFill>
                <a:effectLst/>
                <a:latin typeface="Times New Roman" pitchFamily="18" charset="0"/>
                <a:cs typeface="Times New Roman" pitchFamily="18" charset="0"/>
              </a:rPr>
              <a:t>Institutului </a:t>
            </a:r>
            <a:r>
              <a:rPr lang="ro-RO" sz="2400" b="1" dirty="0">
                <a:solidFill>
                  <a:schemeClr val="tx1"/>
                </a:solidFill>
                <a:effectLst/>
                <a:latin typeface="Times New Roman" pitchFamily="18" charset="0"/>
                <a:cs typeface="Times New Roman" pitchFamily="18" charset="0"/>
              </a:rPr>
              <a:t>de Cercetări Juridice </a:t>
            </a:r>
            <a:r>
              <a:rPr lang="ro-RO" sz="2400" b="1" dirty="0" smtClean="0">
                <a:solidFill>
                  <a:schemeClr val="tx1"/>
                </a:solidFill>
                <a:effectLst/>
                <a:latin typeface="Times New Roman" pitchFamily="18" charset="0"/>
                <a:cs typeface="Times New Roman" pitchFamily="18" charset="0"/>
              </a:rPr>
              <a:t>și </a:t>
            </a:r>
            <a:r>
              <a:rPr lang="ro-RO" sz="2400" b="1" dirty="0">
                <a:solidFill>
                  <a:schemeClr val="tx1"/>
                </a:solidFill>
                <a:effectLst/>
                <a:latin typeface="Times New Roman" pitchFamily="18" charset="0"/>
                <a:cs typeface="Times New Roman" pitchFamily="18" charset="0"/>
              </a:rPr>
              <a:t>Politice </a:t>
            </a:r>
            <a:endParaRPr lang="en-US" sz="2400" b="1" dirty="0">
              <a:solidFill>
                <a:schemeClr val="tx1"/>
              </a:solidFill>
              <a:latin typeface="Times New Roman" pitchFamily="18" charset="0"/>
              <a:cs typeface="Times New Roman" pitchFamily="18" charset="0"/>
            </a:endParaRPr>
          </a:p>
        </p:txBody>
      </p:sp>
      <p:sp>
        <p:nvSpPr>
          <p:cNvPr id="10" name="TextBox 9"/>
          <p:cNvSpPr txBox="1"/>
          <p:nvPr/>
        </p:nvSpPr>
        <p:spPr>
          <a:xfrm>
            <a:off x="4367645" y="1524000"/>
            <a:ext cx="1371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smtClean="0"/>
              <a:t>Director</a:t>
            </a:r>
            <a:endParaRPr lang="en-US" b="1" dirty="0"/>
          </a:p>
        </p:txBody>
      </p:sp>
      <p:sp>
        <p:nvSpPr>
          <p:cNvPr id="11" name="TextBox 10"/>
          <p:cNvSpPr txBox="1"/>
          <p:nvPr/>
        </p:nvSpPr>
        <p:spPr>
          <a:xfrm>
            <a:off x="4668979" y="2475132"/>
            <a:ext cx="1371600"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err="1">
                <a:latin typeface="Times New Roman" pitchFamily="18" charset="0"/>
                <a:cs typeface="Times New Roman" pitchFamily="18" charset="0"/>
              </a:rPr>
              <a:t>Vicedirector</a:t>
            </a:r>
            <a:r>
              <a:rPr lang="en-US" sz="1200" b="1" dirty="0">
                <a:latin typeface="Times New Roman" pitchFamily="18" charset="0"/>
                <a:cs typeface="Times New Roman" pitchFamily="18" charset="0"/>
              </a:rPr>
              <a:t>  </a:t>
            </a:r>
            <a:r>
              <a:rPr lang="en-US" sz="1200" b="1" dirty="0" err="1">
                <a:latin typeface="Times New Roman" pitchFamily="18" charset="0"/>
                <a:cs typeface="Times New Roman" pitchFamily="18" charset="0"/>
              </a:rPr>
              <a:t>ştiinţific</a:t>
            </a:r>
            <a:endParaRPr lang="en-US" sz="1200" b="1" dirty="0">
              <a:latin typeface="Times New Roman" pitchFamily="18" charset="0"/>
              <a:cs typeface="Times New Roman" pitchFamily="18" charset="0"/>
            </a:endParaRPr>
          </a:p>
        </p:txBody>
      </p:sp>
      <p:sp>
        <p:nvSpPr>
          <p:cNvPr id="12" name="TextBox 11"/>
          <p:cNvSpPr txBox="1"/>
          <p:nvPr/>
        </p:nvSpPr>
        <p:spPr>
          <a:xfrm>
            <a:off x="3124200" y="3315315"/>
            <a:ext cx="1371600"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err="1" smtClean="0">
                <a:latin typeface="Times New Roman" pitchFamily="18" charset="0"/>
                <a:cs typeface="Times New Roman" pitchFamily="18" charset="0"/>
              </a:rPr>
              <a:t>Secretar</a:t>
            </a:r>
            <a:r>
              <a:rPr lang="en-US" sz="1200" b="1" dirty="0" smtClean="0">
                <a:latin typeface="Times New Roman" pitchFamily="18" charset="0"/>
                <a:cs typeface="Times New Roman" pitchFamily="18" charset="0"/>
              </a:rPr>
              <a:t> </a:t>
            </a:r>
            <a:r>
              <a:rPr lang="ro-RO" sz="1200" b="1" dirty="0">
                <a:latin typeface="Times New Roman" pitchFamily="18" charset="0"/>
                <a:cs typeface="Times New Roman" pitchFamily="18" charset="0"/>
              </a:rPr>
              <a:t>ș</a:t>
            </a:r>
            <a:r>
              <a:rPr lang="ro-RO" sz="1200" b="1" dirty="0" smtClean="0">
                <a:latin typeface="Times New Roman" pitchFamily="18" charset="0"/>
                <a:cs typeface="Times New Roman" pitchFamily="18" charset="0"/>
              </a:rPr>
              <a:t>tiințific</a:t>
            </a:r>
            <a:endParaRPr lang="en-US" sz="1200" b="1" dirty="0">
              <a:latin typeface="Times New Roman" pitchFamily="18" charset="0"/>
              <a:cs typeface="Times New Roman" pitchFamily="18" charset="0"/>
            </a:endParaRPr>
          </a:p>
        </p:txBody>
      </p:sp>
      <p:sp>
        <p:nvSpPr>
          <p:cNvPr id="13" name="TextBox 12"/>
          <p:cNvSpPr txBox="1"/>
          <p:nvPr/>
        </p:nvSpPr>
        <p:spPr>
          <a:xfrm>
            <a:off x="3124200" y="2486845"/>
            <a:ext cx="1371600" cy="2462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1000" b="1" dirty="0">
                <a:latin typeface="Times New Roman" pitchFamily="18" charset="0"/>
                <a:cs typeface="Times New Roman" pitchFamily="18" charset="0"/>
              </a:rPr>
              <a:t>Consiliul ştiinţific</a:t>
            </a:r>
            <a:endParaRPr lang="en-US" sz="1000" dirty="0">
              <a:latin typeface="Times New Roman" pitchFamily="18" charset="0"/>
              <a:cs typeface="Times New Roman" pitchFamily="18" charset="0"/>
            </a:endParaRPr>
          </a:p>
        </p:txBody>
      </p:sp>
      <p:sp>
        <p:nvSpPr>
          <p:cNvPr id="14" name="TextBox 13"/>
          <p:cNvSpPr txBox="1"/>
          <p:nvPr/>
        </p:nvSpPr>
        <p:spPr>
          <a:xfrm>
            <a:off x="1524000" y="1825125"/>
            <a:ext cx="13716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800" u="sng" dirty="0" err="1">
                <a:latin typeface="Times New Roman" pitchFamily="18" charset="0"/>
                <a:cs typeface="Times New Roman" pitchFamily="18" charset="0"/>
              </a:rPr>
              <a:t>Consilii</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Ştiinţifice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Specializate</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541.01-Sociologie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551-Teor.gen. a </a:t>
            </a:r>
            <a:r>
              <a:rPr lang="fr-FR" sz="800" dirty="0" err="1">
                <a:latin typeface="Times New Roman" pitchFamily="18" charset="0"/>
                <a:cs typeface="Times New Roman" pitchFamily="18" charset="0"/>
              </a:rPr>
              <a:t>drept</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552-Dr. Public</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552.08-Dr.internat.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553-Dr. Privat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554-Dr. </a:t>
            </a:r>
            <a:r>
              <a:rPr lang="fr-FR" sz="800" dirty="0" err="1">
                <a:latin typeface="Times New Roman" pitchFamily="18" charset="0"/>
                <a:cs typeface="Times New Roman" pitchFamily="18" charset="0"/>
              </a:rPr>
              <a:t>Penal</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561-Politologie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562-Rel. Internat.</a:t>
            </a:r>
            <a:endParaRPr lang="ro-RO" sz="800" dirty="0">
              <a:latin typeface="Times New Roman" pitchFamily="18" charset="0"/>
              <a:cs typeface="Times New Roman" pitchFamily="18" charset="0"/>
            </a:endParaRPr>
          </a:p>
        </p:txBody>
      </p:sp>
      <p:sp>
        <p:nvSpPr>
          <p:cNvPr id="15" name="TextBox 14"/>
          <p:cNvSpPr txBox="1"/>
          <p:nvPr/>
        </p:nvSpPr>
        <p:spPr>
          <a:xfrm>
            <a:off x="1539026" y="3209904"/>
            <a:ext cx="13716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800" u="sng" dirty="0" err="1">
                <a:latin typeface="Times New Roman" pitchFamily="18" charset="0"/>
                <a:cs typeface="Times New Roman" pitchFamily="18" charset="0"/>
              </a:rPr>
              <a:t>Seminare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Ştiinţifice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Specializate</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541.01-Sociologie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551-Teor.gen. a </a:t>
            </a:r>
            <a:r>
              <a:rPr lang="fr-FR" sz="800" dirty="0" err="1">
                <a:latin typeface="Times New Roman" pitchFamily="18" charset="0"/>
                <a:cs typeface="Times New Roman" pitchFamily="18" charset="0"/>
              </a:rPr>
              <a:t>drept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552-Dr. Public</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552.08-Dr. Internat.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553- Dr. Privat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554-Dr.penal</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561-Politologie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562-Rel. Internat</a:t>
            </a:r>
            <a:endParaRPr lang="en-US" sz="800" dirty="0">
              <a:latin typeface="Times New Roman" pitchFamily="18" charset="0"/>
              <a:cs typeface="Times New Roman" pitchFamily="18" charset="0"/>
            </a:endParaRPr>
          </a:p>
        </p:txBody>
      </p:sp>
      <p:sp>
        <p:nvSpPr>
          <p:cNvPr id="16" name="TextBox 15"/>
          <p:cNvSpPr txBox="1"/>
          <p:nvPr/>
        </p:nvSpPr>
        <p:spPr>
          <a:xfrm>
            <a:off x="6858016" y="2285992"/>
            <a:ext cx="1500198"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1200" dirty="0"/>
              <a:t>Serviciul finanţe şi contabilitate</a:t>
            </a:r>
            <a:endParaRPr lang="en-US" sz="1200" dirty="0"/>
          </a:p>
        </p:txBody>
      </p:sp>
      <p:sp>
        <p:nvSpPr>
          <p:cNvPr id="18" name="TextBox 17"/>
          <p:cNvSpPr txBox="1"/>
          <p:nvPr/>
        </p:nvSpPr>
        <p:spPr>
          <a:xfrm>
            <a:off x="6858016" y="2857496"/>
            <a:ext cx="1500198"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1200" dirty="0"/>
              <a:t>Serviciul </a:t>
            </a:r>
            <a:r>
              <a:rPr lang="en-US" sz="1200" dirty="0" smtClean="0"/>
              <a:t> </a:t>
            </a:r>
            <a:r>
              <a:rPr lang="ro-RO" sz="1200" dirty="0" smtClean="0"/>
              <a:t>personal</a:t>
            </a:r>
            <a:r>
              <a:rPr lang="ro-RO" sz="1200" dirty="0"/>
              <a:t>, cancelaria, protecţia muncii, gospodărie</a:t>
            </a:r>
            <a:endParaRPr lang="en-US" sz="1200" dirty="0"/>
          </a:p>
        </p:txBody>
      </p:sp>
      <p:sp>
        <p:nvSpPr>
          <p:cNvPr id="19" name="TextBox 18"/>
          <p:cNvSpPr txBox="1"/>
          <p:nvPr/>
        </p:nvSpPr>
        <p:spPr>
          <a:xfrm>
            <a:off x="6858016" y="3929066"/>
            <a:ext cx="1500198"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err="1"/>
              <a:t>Muzeul</a:t>
            </a:r>
            <a:r>
              <a:rPr lang="en-US" sz="1200" dirty="0"/>
              <a:t> ASM</a:t>
            </a:r>
          </a:p>
        </p:txBody>
      </p:sp>
      <p:sp>
        <p:nvSpPr>
          <p:cNvPr id="20" name="TextBox 19"/>
          <p:cNvSpPr txBox="1"/>
          <p:nvPr/>
        </p:nvSpPr>
        <p:spPr>
          <a:xfrm>
            <a:off x="4959060" y="4861411"/>
            <a:ext cx="1670340" cy="15081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dirty="0" smtClean="0">
              <a:latin typeface="Times New Roman" pitchFamily="18" charset="0"/>
              <a:cs typeface="Times New Roman" pitchFamily="18" charset="0"/>
            </a:endParaRPr>
          </a:p>
          <a:p>
            <a:pPr algn="ctr"/>
            <a:r>
              <a:rPr lang="ro-RO" sz="1400" b="1" dirty="0" smtClean="0">
                <a:latin typeface="Times New Roman" pitchFamily="18" charset="0"/>
                <a:cs typeface="Times New Roman" pitchFamily="18" charset="0"/>
              </a:rPr>
              <a:t>Centrul </a:t>
            </a:r>
          </a:p>
          <a:p>
            <a:pPr algn="ctr"/>
            <a:r>
              <a:rPr lang="x-none" sz="1400" b="1" dirty="0" smtClean="0">
                <a:latin typeface="Times New Roman" pitchFamily="18" charset="0"/>
                <a:cs typeface="Times New Roman" pitchFamily="18" charset="0"/>
              </a:rPr>
              <a:t>Cercetări S</a:t>
            </a:r>
            <a:r>
              <a:rPr lang="vi-VN" sz="1400" b="1" dirty="0" smtClean="0">
                <a:latin typeface="Times New Roman" pitchFamily="18" charset="0"/>
                <a:cs typeface="Times New Roman" pitchFamily="18" charset="0"/>
              </a:rPr>
              <a:t>ociologi</a:t>
            </a:r>
            <a:r>
              <a:rPr lang="x-none" sz="1400" b="1" dirty="0" smtClean="0">
                <a:latin typeface="Times New Roman" pitchFamily="18" charset="0"/>
                <a:cs typeface="Times New Roman" pitchFamily="18" charset="0"/>
              </a:rPr>
              <a:t>ce </a:t>
            </a:r>
            <a:r>
              <a:rPr lang="vi-VN" sz="1400" b="1" dirty="0" smtClean="0">
                <a:latin typeface="Times New Roman" pitchFamily="18" charset="0"/>
                <a:cs typeface="Times New Roman" pitchFamily="18" charset="0"/>
              </a:rPr>
              <a:t>și </a:t>
            </a:r>
            <a:r>
              <a:rPr lang="vi-VN" sz="1400" b="1" dirty="0">
                <a:latin typeface="Times New Roman" pitchFamily="18" charset="0"/>
                <a:cs typeface="Times New Roman" pitchFamily="18" charset="0"/>
              </a:rPr>
              <a:t>Psihologie </a:t>
            </a:r>
            <a:r>
              <a:rPr lang="vi-VN" sz="1400" b="1" dirty="0" smtClean="0">
                <a:latin typeface="Times New Roman" pitchFamily="18" charset="0"/>
                <a:cs typeface="Times New Roman" pitchFamily="18" charset="0"/>
              </a:rPr>
              <a:t>Social</a:t>
            </a:r>
            <a:r>
              <a:rPr lang="vi-VN" sz="1200" dirty="0" smtClean="0">
                <a:latin typeface="Times New Roman" pitchFamily="18" charset="0"/>
                <a:cs typeface="Times New Roman" pitchFamily="18" charset="0"/>
              </a:rPr>
              <a:t>ă</a:t>
            </a:r>
            <a:endParaRPr lang="en-US" sz="1200" dirty="0" smtClean="0">
              <a:latin typeface="Times New Roman" pitchFamily="18" charset="0"/>
              <a:cs typeface="Times New Roman" pitchFamily="18" charset="0"/>
            </a:endParaRPr>
          </a:p>
          <a:p>
            <a:pPr algn="ctr"/>
            <a:endParaRPr lang="en-US" sz="1200" dirty="0" smtClean="0">
              <a:latin typeface="Times New Roman" pitchFamily="18" charset="0"/>
              <a:cs typeface="Times New Roman" pitchFamily="18" charset="0"/>
            </a:endParaRPr>
          </a:p>
          <a:p>
            <a:pPr algn="ctr"/>
            <a:endParaRPr lang="ro-RO" sz="1200" dirty="0" smtClean="0">
              <a:latin typeface="Times New Roman" pitchFamily="18" charset="0"/>
              <a:cs typeface="Times New Roman" pitchFamily="18" charset="0"/>
            </a:endParaRPr>
          </a:p>
        </p:txBody>
      </p:sp>
      <p:sp>
        <p:nvSpPr>
          <p:cNvPr id="21" name="TextBox 20"/>
          <p:cNvSpPr txBox="1"/>
          <p:nvPr/>
        </p:nvSpPr>
        <p:spPr>
          <a:xfrm>
            <a:off x="2886472" y="4861408"/>
            <a:ext cx="1845468" cy="129266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dirty="0" smtClean="0">
              <a:latin typeface="Times New Roman" pitchFamily="18" charset="0"/>
              <a:cs typeface="Times New Roman" pitchFamily="18" charset="0"/>
            </a:endParaRPr>
          </a:p>
          <a:p>
            <a:pPr algn="ctr"/>
            <a:r>
              <a:rPr lang="ro-RO" sz="1400" b="1" dirty="0" smtClean="0">
                <a:latin typeface="Times New Roman" pitchFamily="18" charset="0"/>
                <a:cs typeface="Times New Roman" pitchFamily="18" charset="0"/>
              </a:rPr>
              <a:t>Centrul</a:t>
            </a:r>
          </a:p>
          <a:p>
            <a:pPr algn="ctr"/>
            <a:r>
              <a:rPr lang="it-IT" sz="1400" b="1" dirty="0" smtClean="0">
                <a:latin typeface="Times New Roman" pitchFamily="18" charset="0"/>
                <a:cs typeface="Times New Roman" pitchFamily="18" charset="0"/>
              </a:rPr>
              <a:t>Cercetări </a:t>
            </a:r>
            <a:r>
              <a:rPr lang="it-IT" sz="1400" b="1" dirty="0">
                <a:latin typeface="Times New Roman" pitchFamily="18" charset="0"/>
                <a:cs typeface="Times New Roman" pitchFamily="18" charset="0"/>
              </a:rPr>
              <a:t>Politice și Relații </a:t>
            </a:r>
            <a:r>
              <a:rPr lang="it-IT" sz="1400" b="1" dirty="0" smtClean="0">
                <a:latin typeface="Times New Roman" pitchFamily="18" charset="0"/>
                <a:cs typeface="Times New Roman" pitchFamily="18" charset="0"/>
              </a:rPr>
              <a:t>Internaționale</a:t>
            </a:r>
          </a:p>
          <a:p>
            <a:pPr algn="ctr"/>
            <a:endParaRPr lang="it-IT" sz="1200" dirty="0" smtClean="0">
              <a:latin typeface="Times New Roman" pitchFamily="18" charset="0"/>
              <a:cs typeface="Times New Roman" pitchFamily="18" charset="0"/>
            </a:endParaRPr>
          </a:p>
          <a:p>
            <a:pPr algn="ctr"/>
            <a:endParaRPr lang="ro-RO" sz="1200" dirty="0" smtClean="0">
              <a:latin typeface="Times New Roman" pitchFamily="18" charset="0"/>
              <a:cs typeface="Times New Roman" pitchFamily="18" charset="0"/>
            </a:endParaRPr>
          </a:p>
        </p:txBody>
      </p:sp>
      <p:sp>
        <p:nvSpPr>
          <p:cNvPr id="22" name="TextBox 21"/>
          <p:cNvSpPr txBox="1"/>
          <p:nvPr/>
        </p:nvSpPr>
        <p:spPr>
          <a:xfrm>
            <a:off x="980594" y="4861408"/>
            <a:ext cx="1656184" cy="10772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dirty="0" smtClean="0">
              <a:latin typeface="Times New Roman" pitchFamily="18" charset="0"/>
              <a:cs typeface="Times New Roman" pitchFamily="18" charset="0"/>
            </a:endParaRPr>
          </a:p>
          <a:p>
            <a:pPr algn="ctr"/>
            <a:r>
              <a:rPr lang="ro-RO" sz="1400" b="1" dirty="0" smtClean="0">
                <a:latin typeface="Times New Roman" pitchFamily="18" charset="0"/>
                <a:cs typeface="Times New Roman" pitchFamily="18" charset="0"/>
              </a:rPr>
              <a:t>Centrul</a:t>
            </a:r>
          </a:p>
          <a:p>
            <a:pPr algn="ctr"/>
            <a:r>
              <a:rPr lang="ru-RU" sz="1400" b="1" dirty="0" smtClean="0">
                <a:latin typeface="Times New Roman" pitchFamily="18" charset="0"/>
                <a:cs typeface="Times New Roman" pitchFamily="18" charset="0"/>
              </a:rPr>
              <a:t> </a:t>
            </a:r>
            <a:r>
              <a:rPr lang="ro-RO" sz="1400" b="1" dirty="0" smtClean="0">
                <a:latin typeface="Times New Roman" pitchFamily="18" charset="0"/>
                <a:cs typeface="Times New Roman" pitchFamily="18" charset="0"/>
              </a:rPr>
              <a:t>Cercetări Juridice</a:t>
            </a:r>
            <a:endParaRPr lang="en-US" sz="1400" b="1" dirty="0" smtClean="0">
              <a:latin typeface="Times New Roman" pitchFamily="18" charset="0"/>
              <a:cs typeface="Times New Roman" pitchFamily="18" charset="0"/>
            </a:endParaRPr>
          </a:p>
          <a:p>
            <a:pPr algn="ctr"/>
            <a:endParaRPr lang="en-US" sz="1200" dirty="0" smtClean="0">
              <a:latin typeface="Times New Roman" pitchFamily="18" charset="0"/>
              <a:cs typeface="Times New Roman" pitchFamily="18" charset="0"/>
            </a:endParaRPr>
          </a:p>
          <a:p>
            <a:pPr algn="ctr"/>
            <a:endParaRPr lang="ro-RO" sz="1200" dirty="0" smtClean="0">
              <a:latin typeface="Times New Roman" pitchFamily="18" charset="0"/>
              <a:cs typeface="Times New Roman" pitchFamily="18" charset="0"/>
            </a:endParaRPr>
          </a:p>
        </p:txBody>
      </p:sp>
      <p:cxnSp>
        <p:nvCxnSpPr>
          <p:cNvPr id="25" name="Straight Connector 24"/>
          <p:cNvCxnSpPr/>
          <p:nvPr/>
        </p:nvCxnSpPr>
        <p:spPr>
          <a:xfrm flipV="1">
            <a:off x="1808686" y="4648200"/>
            <a:ext cx="5849567" cy="6"/>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808686" y="4648206"/>
            <a:ext cx="1" cy="2132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2"/>
          </p:cNvCxnSpPr>
          <p:nvPr/>
        </p:nvCxnSpPr>
        <p:spPr>
          <a:xfrm rot="5400000">
            <a:off x="4499078" y="3792498"/>
            <a:ext cx="1711403"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11" idx="0"/>
          </p:cNvCxnSpPr>
          <p:nvPr/>
        </p:nvCxnSpPr>
        <p:spPr>
          <a:xfrm rot="5400000">
            <a:off x="5063879" y="2184232"/>
            <a:ext cx="581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a:endCxn id="12" idx="3"/>
          </p:cNvCxnSpPr>
          <p:nvPr/>
        </p:nvCxnSpPr>
        <p:spPr>
          <a:xfrm rot="5400000">
            <a:off x="3806480" y="2582652"/>
            <a:ext cx="1560483" cy="181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5454913" y="2883153"/>
            <a:ext cx="2363276" cy="14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19" idx="1"/>
          </p:cNvCxnSpPr>
          <p:nvPr/>
        </p:nvCxnSpPr>
        <p:spPr>
          <a:xfrm flipV="1">
            <a:off x="6643702" y="4067566"/>
            <a:ext cx="214314" cy="4376"/>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a:endCxn id="16" idx="1"/>
          </p:cNvCxnSpPr>
          <p:nvPr/>
        </p:nvCxnSpPr>
        <p:spPr>
          <a:xfrm>
            <a:off x="6643702" y="2500306"/>
            <a:ext cx="214314" cy="16519"/>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a:endCxn id="18" idx="1"/>
          </p:cNvCxnSpPr>
          <p:nvPr/>
        </p:nvCxnSpPr>
        <p:spPr>
          <a:xfrm flipV="1">
            <a:off x="6643702" y="3272995"/>
            <a:ext cx="214314" cy="13129"/>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10" idx="3"/>
          </p:cNvCxnSpPr>
          <p:nvPr/>
        </p:nvCxnSpPr>
        <p:spPr>
          <a:xfrm>
            <a:off x="5739245" y="1708666"/>
            <a:ext cx="8901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10" idx="1"/>
          </p:cNvCxnSpPr>
          <p:nvPr/>
        </p:nvCxnSpPr>
        <p:spPr>
          <a:xfrm flipH="1">
            <a:off x="1408358" y="1708666"/>
            <a:ext cx="29592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408358" y="1708666"/>
            <a:ext cx="0" cy="2218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408358" y="3926751"/>
            <a:ext cx="114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a:endCxn id="14" idx="1"/>
          </p:cNvCxnSpPr>
          <p:nvPr/>
        </p:nvCxnSpPr>
        <p:spPr>
          <a:xfrm flipV="1">
            <a:off x="1408358" y="2486845"/>
            <a:ext cx="115642" cy="17915"/>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a:endCxn id="13" idx="0"/>
          </p:cNvCxnSpPr>
          <p:nvPr/>
        </p:nvCxnSpPr>
        <p:spPr>
          <a:xfrm>
            <a:off x="3810000" y="1708666"/>
            <a:ext cx="0" cy="778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a:stCxn id="13" idx="2"/>
            <a:endCxn id="12" idx="0"/>
          </p:cNvCxnSpPr>
          <p:nvPr/>
        </p:nvCxnSpPr>
        <p:spPr>
          <a:xfrm rot="5400000">
            <a:off x="3518876" y="3024190"/>
            <a:ext cx="582249"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12" idx="3"/>
          </p:cNvCxnSpPr>
          <p:nvPr/>
        </p:nvCxnSpPr>
        <p:spPr>
          <a:xfrm flipV="1">
            <a:off x="4495800" y="3438426"/>
            <a:ext cx="869370" cy="15389"/>
          </a:xfrm>
          <a:prstGeom prst="line">
            <a:avLst/>
          </a:prstGeom>
        </p:spPr>
        <p:style>
          <a:lnRef idx="1">
            <a:schemeClr val="accent1"/>
          </a:lnRef>
          <a:fillRef idx="0">
            <a:schemeClr val="accent1"/>
          </a:fillRef>
          <a:effectRef idx="0">
            <a:schemeClr val="accent1"/>
          </a:effectRef>
          <a:fontRef idx="minor">
            <a:schemeClr val="tx1"/>
          </a:fontRef>
        </p:style>
      </p:cxnSp>
      <p:sp>
        <p:nvSpPr>
          <p:cNvPr id="51" name="TextBox 19"/>
          <p:cNvSpPr txBox="1"/>
          <p:nvPr/>
        </p:nvSpPr>
        <p:spPr>
          <a:xfrm>
            <a:off x="6858000" y="4861411"/>
            <a:ext cx="1674440" cy="129266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dirty="0" smtClean="0">
              <a:latin typeface="Times New Roman" pitchFamily="18" charset="0"/>
              <a:cs typeface="Times New Roman" pitchFamily="18" charset="0"/>
            </a:endParaRPr>
          </a:p>
          <a:p>
            <a:pPr algn="ctr"/>
            <a:r>
              <a:rPr lang="ru-RU" sz="1400" b="1" dirty="0" err="1" smtClean="0">
                <a:latin typeface="Times New Roman" pitchFamily="18" charset="0"/>
                <a:cs typeface="Times New Roman" pitchFamily="18" charset="0"/>
              </a:rPr>
              <a:t>Centrul</a:t>
            </a:r>
            <a:r>
              <a:rPr lang="ru-RU" sz="1400" b="1" dirty="0" smtClean="0">
                <a:latin typeface="Times New Roman" pitchFamily="18" charset="0"/>
                <a:cs typeface="Times New Roman" pitchFamily="18" charset="0"/>
              </a:rPr>
              <a:t> </a:t>
            </a:r>
            <a:endParaRPr lang="ro-RO" sz="1400" b="1" dirty="0">
              <a:latin typeface="Times New Roman" pitchFamily="18" charset="0"/>
              <a:cs typeface="Times New Roman" pitchFamily="18" charset="0"/>
            </a:endParaRPr>
          </a:p>
          <a:p>
            <a:pPr algn="ctr"/>
            <a:r>
              <a:rPr lang="ru-RU" sz="1400" b="1" dirty="0" err="1" smtClean="0">
                <a:latin typeface="Times New Roman" pitchFamily="18" charset="0"/>
                <a:cs typeface="Times New Roman" pitchFamily="18" charset="0"/>
              </a:rPr>
              <a:t>Cercetări</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Strategice</a:t>
            </a:r>
            <a:endParaRPr lang="en-US" sz="1400" b="1" dirty="0" smtClean="0">
              <a:latin typeface="Times New Roman" pitchFamily="18" charset="0"/>
              <a:cs typeface="Times New Roman" pitchFamily="18" charset="0"/>
            </a:endParaRPr>
          </a:p>
          <a:p>
            <a:pPr algn="ctr"/>
            <a:endParaRPr lang="en-US" sz="1200" dirty="0" smtClean="0">
              <a:latin typeface="Times New Roman" pitchFamily="18" charset="0"/>
              <a:cs typeface="Times New Roman" pitchFamily="18" charset="0"/>
            </a:endParaRPr>
          </a:p>
          <a:p>
            <a:pPr algn="ctr"/>
            <a:endParaRPr lang="ro-RO" sz="1200" dirty="0" smtClean="0">
              <a:latin typeface="Times New Roman" pitchFamily="18" charset="0"/>
              <a:cs typeface="Times New Roman" pitchFamily="18" charset="0"/>
            </a:endParaRPr>
          </a:p>
        </p:txBody>
      </p:sp>
      <p:cxnSp>
        <p:nvCxnSpPr>
          <p:cNvPr id="64" name="Straight Connector 32"/>
          <p:cNvCxnSpPr/>
          <p:nvPr/>
        </p:nvCxnSpPr>
        <p:spPr>
          <a:xfrm>
            <a:off x="3824300" y="4648200"/>
            <a:ext cx="0" cy="213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32"/>
          <p:cNvCxnSpPr/>
          <p:nvPr/>
        </p:nvCxnSpPr>
        <p:spPr>
          <a:xfrm>
            <a:off x="5825400" y="4659554"/>
            <a:ext cx="0" cy="213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32"/>
          <p:cNvCxnSpPr/>
          <p:nvPr/>
        </p:nvCxnSpPr>
        <p:spPr>
          <a:xfrm>
            <a:off x="7658253" y="4648206"/>
            <a:ext cx="0" cy="21320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2348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a:latin typeface="Times New Roman" panose="02020603050405020304" pitchFamily="18" charset="0"/>
                <a:cs typeface="Times New Roman" panose="02020603050405020304" pitchFamily="18" charset="0"/>
              </a:rPr>
              <a:t>A</a:t>
            </a:r>
            <a:r>
              <a:rPr lang="ro-RO" b="1" dirty="0" smtClean="0">
                <a:latin typeface="Times New Roman" panose="02020603050405020304" pitchFamily="18" charset="0"/>
                <a:cs typeface="Times New Roman" panose="02020603050405020304" pitchFamily="18" charset="0"/>
              </a:rPr>
              <a:t>rticole </a:t>
            </a:r>
            <a:r>
              <a:rPr lang="ro-RO" b="1" dirty="0">
                <a:latin typeface="Times New Roman" panose="02020603050405020304" pitchFamily="18" charset="0"/>
                <a:cs typeface="Times New Roman" panose="02020603050405020304" pitchFamily="18" charset="0"/>
              </a:rPr>
              <a:t>în culegeri internaționale editate în Republica </a:t>
            </a:r>
            <a:r>
              <a:rPr lang="ro-RO" b="1" dirty="0" smtClean="0">
                <a:latin typeface="Times New Roman" panose="02020603050405020304" pitchFamily="18" charset="0"/>
                <a:cs typeface="Times New Roman" panose="02020603050405020304" pitchFamily="18" charset="0"/>
              </a:rPr>
              <a:t>Moldova</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916832"/>
            <a:ext cx="8784976" cy="4680520"/>
          </a:xfrm>
        </p:spPr>
        <p:txBody>
          <a:bodyPr>
            <a:noAutofit/>
          </a:bodyPr>
          <a:lstStyle/>
          <a:p>
            <a:pPr lvl="0" algn="just"/>
            <a:r>
              <a:rPr lang="ro-RO" sz="1050" dirty="0">
                <a:latin typeface="Times New Roman" panose="02020603050405020304" pitchFamily="18" charset="0"/>
                <a:cs typeface="Times New Roman" panose="02020603050405020304" pitchFamily="18" charset="0"/>
              </a:rPr>
              <a:t>OSOIANU, T. COVALCIUC, I. Ingerința cercetării la fața locului în viața privată. În: Materialele Conferinței științifico-practice internaționale Promovarea valorilor sociale în contextul integrării europene, Chișinău, 04 mai 2018, p. 406-413. </a:t>
            </a:r>
            <a:endParaRPr lang="ro-RO" sz="1050" dirty="0" smtClean="0">
              <a:latin typeface="Times New Roman" panose="02020603050405020304" pitchFamily="18" charset="0"/>
              <a:cs typeface="Times New Roman" panose="02020603050405020304" pitchFamily="18" charset="0"/>
            </a:endParaRPr>
          </a:p>
          <a:p>
            <a:pPr lvl="0" algn="just"/>
            <a:r>
              <a:rPr lang="ro-RO" sz="1050" dirty="0" smtClean="0">
                <a:latin typeface="Times New Roman" panose="02020603050405020304" pitchFamily="18" charset="0"/>
                <a:cs typeface="Times New Roman" panose="02020603050405020304" pitchFamily="18" charset="0"/>
              </a:rPr>
              <a:t>GUȘTIUC </a:t>
            </a:r>
            <a:r>
              <a:rPr lang="ro-RO" sz="1050" dirty="0">
                <a:latin typeface="Times New Roman" panose="02020603050405020304" pitchFamily="18" charset="0"/>
                <a:cs typeface="Times New Roman" panose="02020603050405020304" pitchFamily="18" charset="0"/>
              </a:rPr>
              <a:t>A. Evoluțiile de ultimă oră în reglementarea activității bancare din Republica Moldova. În: Materiale ale mesei rotunde cu participare internațională, consacrată Zilei internaționale a drepturilor omului din 6 decembrie 2017 Mecanisme de protecție a drepturilor omului, Academia de Administrare Publică. Chișinău: CEP USM, 2018. </a:t>
            </a:r>
            <a:r>
              <a:rPr lang="ro-RO" sz="1050" dirty="0" smtClean="0">
                <a:latin typeface="Times New Roman" panose="02020603050405020304" pitchFamily="18" charset="0"/>
                <a:cs typeface="Times New Roman" panose="02020603050405020304" pitchFamily="18" charset="0"/>
              </a:rPr>
              <a:t>p.45-52.</a:t>
            </a:r>
          </a:p>
          <a:p>
            <a:pPr lvl="0" algn="just"/>
            <a:r>
              <a:rPr lang="ro-RO" sz="1050" dirty="0" smtClean="0">
                <a:latin typeface="Times New Roman" panose="02020603050405020304" pitchFamily="18" charset="0"/>
                <a:cs typeface="Times New Roman" panose="02020603050405020304" pitchFamily="18" charset="0"/>
              </a:rPr>
              <a:t>ȚARĂLUNGĂ </a:t>
            </a:r>
            <a:r>
              <a:rPr lang="ro-RO" sz="1050" dirty="0">
                <a:latin typeface="Times New Roman" panose="02020603050405020304" pitchFamily="18" charset="0"/>
                <a:cs typeface="Times New Roman" panose="02020603050405020304" pitchFamily="18" charset="0"/>
              </a:rPr>
              <a:t>V., FAIGHER A. Cooperarea în cadrul Spațiului Shengen: realizări, perspective, implicații pentru Republica Moldova. În: Materialele Conferinței internaționale științifico-practice Promovarea valorilor sociale în contextul integrării europene. Chișinău, 4 mai 2018. p.237-255. </a:t>
            </a:r>
            <a:endParaRPr lang="ro-RO" sz="1050" dirty="0" smtClean="0">
              <a:latin typeface="Times New Roman" panose="02020603050405020304" pitchFamily="18" charset="0"/>
              <a:cs typeface="Times New Roman" panose="02020603050405020304" pitchFamily="18" charset="0"/>
            </a:endParaRPr>
          </a:p>
          <a:p>
            <a:pPr lvl="0" algn="just"/>
            <a:r>
              <a:rPr lang="ro-RO" sz="1050" dirty="0" smtClean="0">
                <a:latin typeface="Times New Roman" panose="02020603050405020304" pitchFamily="18" charset="0"/>
                <a:cs typeface="Times New Roman" panose="02020603050405020304" pitchFamily="18" charset="0"/>
              </a:rPr>
              <a:t>FAIGHER </a:t>
            </a:r>
            <a:r>
              <a:rPr lang="ro-RO" sz="1050" dirty="0">
                <a:latin typeface="Times New Roman" panose="02020603050405020304" pitchFamily="18" charset="0"/>
                <a:cs typeface="Times New Roman" panose="02020603050405020304" pitchFamily="18" charset="0"/>
              </a:rPr>
              <a:t>A., ȚARĂLUNGĂ V. Criminalitatea masculină în Republica Moldova: cauze, tendințe, particularități. În: Materialele Conferinței internaționale științifico-practice Promovarea valorilor sociale în contextul integrării europene. Chișinău, 4 mai 2018. p.237-255. </a:t>
            </a:r>
            <a:endParaRPr lang="ro-RO" sz="1050" dirty="0" smtClean="0">
              <a:latin typeface="Times New Roman" panose="02020603050405020304" pitchFamily="18" charset="0"/>
              <a:cs typeface="Times New Roman" panose="02020603050405020304" pitchFamily="18" charset="0"/>
            </a:endParaRPr>
          </a:p>
          <a:p>
            <a:pPr lvl="0" algn="just"/>
            <a:r>
              <a:rPr lang="ro-RO" sz="1050" dirty="0" smtClean="0">
                <a:latin typeface="Times New Roman" panose="02020603050405020304" pitchFamily="18" charset="0"/>
                <a:cs typeface="Times New Roman" panose="02020603050405020304" pitchFamily="18" charset="0"/>
              </a:rPr>
              <a:t>FAIGHER </a:t>
            </a:r>
            <a:r>
              <a:rPr lang="ro-RO" sz="1050" dirty="0">
                <a:latin typeface="Times New Roman" panose="02020603050405020304" pitchFamily="18" charset="0"/>
                <a:cs typeface="Times New Roman" panose="02020603050405020304" pitchFamily="18" charset="0"/>
              </a:rPr>
              <a:t>A., ȚARĂLUNGĂ V. Unele reflecții privind conceptul de „criminalitate informatică”. În: Materialele Conferinței internaționale științifico-practice. Particularitățile adaptării legislației Republicii Moldova și Ucrainei la legislația Uniunii Europei. Chișinău, 23-24 martie 2018. p. </a:t>
            </a:r>
            <a:r>
              <a:rPr lang="ro-RO" sz="1050" dirty="0" smtClean="0">
                <a:latin typeface="Times New Roman" panose="02020603050405020304" pitchFamily="18" charset="0"/>
                <a:cs typeface="Times New Roman" panose="02020603050405020304" pitchFamily="18" charset="0"/>
              </a:rPr>
              <a:t>259-262. </a:t>
            </a:r>
          </a:p>
          <a:p>
            <a:pPr lvl="0" algn="just"/>
            <a:r>
              <a:rPr lang="ro-RO" sz="1050" dirty="0" smtClean="0">
                <a:latin typeface="Times New Roman" panose="02020603050405020304" pitchFamily="18" charset="0"/>
                <a:cs typeface="Times New Roman" panose="02020603050405020304" pitchFamily="18" charset="0"/>
              </a:rPr>
              <a:t>ALBU N. Conflicte înghețate și securitatea umană: perspective pentru Republica Moldova. În: </a:t>
            </a:r>
            <a:r>
              <a:rPr lang="ro-RO" sz="1050" i="1" dirty="0" smtClean="0">
                <a:latin typeface="Times New Roman" panose="02020603050405020304" pitchFamily="18" charset="0"/>
                <a:cs typeface="Times New Roman" panose="02020603050405020304" pitchFamily="18" charset="0"/>
              </a:rPr>
              <a:t>Mediul strategic de securitate: tendinţe şi provocări: Materialele conferinţei ştiinţifice internaţionale</a:t>
            </a:r>
            <a:r>
              <a:rPr lang="ro-RO" sz="1050" dirty="0" smtClean="0">
                <a:latin typeface="Times New Roman" panose="02020603050405020304" pitchFamily="18" charset="0"/>
                <a:cs typeface="Times New Roman" panose="02020603050405020304" pitchFamily="18" charset="0"/>
              </a:rPr>
              <a:t>, 18 mai 2017 / red. şt.: Ruslana Grosu. Chişinău: Academia Militară a Forţelor Armate „Alexandru cel Bun”, 2018, pp. 66-75. </a:t>
            </a:r>
          </a:p>
          <a:p>
            <a:pPr lvl="0" algn="just"/>
            <a:r>
              <a:rPr lang="ro-RO" sz="1050" dirty="0" smtClean="0">
                <a:latin typeface="Times New Roman" panose="02020603050405020304" pitchFamily="18" charset="0"/>
                <a:cs typeface="Times New Roman" panose="02020603050405020304" pitchFamily="18" charset="0"/>
              </a:rPr>
              <a:t>DUMBRĂVEANU</a:t>
            </a:r>
            <a:r>
              <a:rPr lang="ro-RO" sz="1050" dirty="0">
                <a:latin typeface="Times New Roman" panose="02020603050405020304" pitchFamily="18" charset="0"/>
                <a:cs typeface="Times New Roman" panose="02020603050405020304" pitchFamily="18" charset="0"/>
              </a:rPr>
              <a:t>, A.  Aspectele mobilităţii sociale în mediul rural. Studiu de caz: satul Trebisăuţi r-nul Briceni.</a:t>
            </a:r>
          </a:p>
          <a:p>
            <a:pPr lvl="0" algn="just"/>
            <a:r>
              <a:rPr lang="ro-RO" sz="1050" dirty="0">
                <a:latin typeface="Times New Roman" panose="02020603050405020304" pitchFamily="18" charset="0"/>
                <a:cs typeface="Times New Roman" panose="02020603050405020304" pitchFamily="18" charset="0"/>
              </a:rPr>
              <a:t>DUMBRĂVEANU, A.  Limbajul televizat – împrumut nerambursat din cinematografie. </a:t>
            </a:r>
            <a:r>
              <a:rPr lang="ro-RO" sz="1050" dirty="0" smtClean="0">
                <a:latin typeface="Times New Roman" panose="02020603050405020304" pitchFamily="18" charset="0"/>
                <a:cs typeface="Times New Roman" panose="02020603050405020304" pitchFamily="18" charset="0"/>
              </a:rPr>
              <a:t>In</a:t>
            </a:r>
            <a:r>
              <a:rPr lang="ro-RO" sz="1050" dirty="0">
                <a:latin typeface="Times New Roman" panose="02020603050405020304" pitchFamily="18" charset="0"/>
                <a:cs typeface="Times New Roman" panose="02020603050405020304" pitchFamily="18" charset="0"/>
              </a:rPr>
              <a:t>: ,,Valori ale </a:t>
            </a:r>
            <a:r>
              <a:rPr lang="ro-RO" sz="1050" dirty="0" err="1">
                <a:latin typeface="Times New Roman" panose="02020603050405020304" pitchFamily="18" charset="0"/>
                <a:cs typeface="Times New Roman" panose="02020603050405020304" pitchFamily="18" charset="0"/>
              </a:rPr>
              <a:t>Mass-Media</a:t>
            </a:r>
            <a:r>
              <a:rPr lang="ro-RO" sz="1050" dirty="0">
                <a:latin typeface="Times New Roman" panose="02020603050405020304" pitchFamily="18" charset="0"/>
                <a:cs typeface="Times New Roman" panose="02020603050405020304" pitchFamily="18" charset="0"/>
              </a:rPr>
              <a:t>”. În curs de apariţie.</a:t>
            </a:r>
          </a:p>
          <a:p>
            <a:pPr lvl="0" algn="just"/>
            <a:r>
              <a:rPr lang="en-US" sz="1050" dirty="0" smtClean="0">
                <a:latin typeface="Times New Roman" panose="02020603050405020304" pitchFamily="18" charset="0"/>
                <a:cs typeface="Times New Roman" panose="02020603050405020304" pitchFamily="18" charset="0"/>
              </a:rPr>
              <a:t>FILIPOV</a:t>
            </a:r>
            <a:r>
              <a:rPr lang="en-US" sz="1050" dirty="0">
                <a:latin typeface="Times New Roman" panose="02020603050405020304" pitchFamily="18" charset="0"/>
                <a:cs typeface="Times New Roman" panose="02020603050405020304" pitchFamily="18" charset="0"/>
              </a:rPr>
              <a:t>, I. </a:t>
            </a:r>
            <a:r>
              <a:rPr lang="en-US" sz="1050" dirty="0" err="1">
                <a:latin typeface="Times New Roman" panose="02020603050405020304" pitchFamily="18" charset="0"/>
                <a:cs typeface="Times New Roman" panose="02020603050405020304" pitchFamily="18" charset="0"/>
              </a:rPr>
              <a:t>Rolul</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stagiilor</a:t>
            </a:r>
            <a:r>
              <a:rPr lang="en-US" sz="1050" dirty="0">
                <a:latin typeface="Times New Roman" panose="02020603050405020304" pitchFamily="18" charset="0"/>
                <a:cs typeface="Times New Roman" panose="02020603050405020304" pitchFamily="18" charset="0"/>
              </a:rPr>
              <a:t> de </a:t>
            </a:r>
            <a:r>
              <a:rPr lang="en-US" sz="1050" dirty="0" err="1">
                <a:latin typeface="Times New Roman" panose="02020603050405020304" pitchFamily="18" charset="0"/>
                <a:cs typeface="Times New Roman" panose="02020603050405020304" pitchFamily="18" charset="0"/>
              </a:rPr>
              <a:t>practic</a:t>
            </a:r>
            <a:r>
              <a:rPr lang="ro-RO" sz="1050" dirty="0">
                <a:latin typeface="Times New Roman" panose="02020603050405020304" pitchFamily="18" charset="0"/>
                <a:cs typeface="Times New Roman" panose="02020603050405020304" pitchFamily="18" charset="0"/>
              </a:rPr>
              <a:t>ă</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în</a:t>
            </a:r>
            <a:r>
              <a:rPr lang="ro-RO" sz="1050" dirty="0">
                <a:latin typeface="Times New Roman" panose="02020603050405020304" pitchFamily="18" charset="0"/>
                <a:cs typeface="Times New Roman" panose="02020603050405020304" pitchFamily="18" charset="0"/>
              </a:rPr>
              <a:t> formarea profesională a viitorilor specialiști din administra</a:t>
            </a:r>
            <a:r>
              <a:rPr lang="en-US" sz="1050" dirty="0" err="1">
                <a:latin typeface="Times New Roman" panose="02020603050405020304" pitchFamily="18" charset="0"/>
                <a:cs typeface="Times New Roman" panose="02020603050405020304" pitchFamily="18" charset="0"/>
              </a:rPr>
              <a:t>ția</a:t>
            </a:r>
            <a:r>
              <a:rPr lang="en-US" sz="1050" dirty="0">
                <a:latin typeface="Times New Roman" panose="02020603050405020304" pitchFamily="18" charset="0"/>
                <a:cs typeface="Times New Roman" panose="02020603050405020304" pitchFamily="18" charset="0"/>
              </a:rPr>
              <a:t> public</a:t>
            </a:r>
            <a:r>
              <a:rPr lang="ro-RO" sz="1050" dirty="0">
                <a:latin typeface="Times New Roman" panose="02020603050405020304" pitchFamily="18" charset="0"/>
                <a:cs typeface="Times New Roman" panose="02020603050405020304" pitchFamily="18" charset="0"/>
              </a:rPr>
              <a:t>ă. </a:t>
            </a:r>
            <a:r>
              <a:rPr lang="en-US" sz="1050" dirty="0">
                <a:latin typeface="Times New Roman" panose="02020603050405020304" pitchFamily="18" charset="0"/>
                <a:cs typeface="Times New Roman" panose="02020603050405020304" pitchFamily="18" charset="0"/>
              </a:rPr>
              <a:t>In:</a:t>
            </a:r>
            <a:r>
              <a:rPr lang="ro-RO" sz="1050" dirty="0">
                <a:latin typeface="Times New Roman" panose="02020603050405020304" pitchFamily="18" charset="0"/>
                <a:cs typeface="Times New Roman" panose="02020603050405020304" pitchFamily="18" charset="0"/>
              </a:rPr>
              <a:t> „Rolul</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ştiin</a:t>
            </a:r>
            <a:r>
              <a:rPr lang="ro-RO" sz="1050" dirty="0" err="1">
                <a:latin typeface="Times New Roman" panose="02020603050405020304" pitchFamily="18" charset="0"/>
                <a:cs typeface="Times New Roman" panose="02020603050405020304" pitchFamily="18" charset="0"/>
              </a:rPr>
              <a:t>ței</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în</a:t>
            </a:r>
            <a:r>
              <a:rPr lang="ro-RO" sz="1050" dirty="0">
                <a:latin typeface="Times New Roman" panose="02020603050405020304" pitchFamily="18" charset="0"/>
                <a:cs typeface="Times New Roman" panose="02020603050405020304" pitchFamily="18" charset="0"/>
              </a:rPr>
              <a:t> reformarea sistemului juridic și politico-administrativ”, </a:t>
            </a:r>
            <a:r>
              <a:rPr lang="ro-RO" sz="1050" dirty="0" err="1">
                <a:latin typeface="Times New Roman" panose="02020603050405020304" pitchFamily="18" charset="0"/>
                <a:cs typeface="Times New Roman" panose="02020603050405020304" pitchFamily="18" charset="0"/>
              </a:rPr>
              <a:t>Edi</a:t>
            </a:r>
            <a:r>
              <a:rPr lang="en-US" sz="1050" dirty="0" err="1">
                <a:latin typeface="Times New Roman" panose="02020603050405020304" pitchFamily="18" charset="0"/>
                <a:cs typeface="Times New Roman" panose="02020603050405020304" pitchFamily="18" charset="0"/>
              </a:rPr>
              <a:t>ția</a:t>
            </a:r>
            <a:r>
              <a:rPr lang="en-US" sz="1050" dirty="0">
                <a:latin typeface="Times New Roman" panose="02020603050405020304" pitchFamily="18" charset="0"/>
                <a:cs typeface="Times New Roman" panose="02020603050405020304" pitchFamily="18" charset="0"/>
              </a:rPr>
              <a:t> a III-a, </a:t>
            </a:r>
            <a:r>
              <a:rPr lang="en-US" sz="1050" dirty="0" err="1">
                <a:latin typeface="Times New Roman" panose="02020603050405020304" pitchFamily="18" charset="0"/>
                <a:cs typeface="Times New Roman" panose="02020603050405020304" pitchFamily="18" charset="0"/>
              </a:rPr>
              <a:t>desf</a:t>
            </a:r>
            <a:r>
              <a:rPr lang="ro-RO" sz="1050" dirty="0">
                <a:latin typeface="Times New Roman" panose="02020603050405020304" pitchFamily="18" charset="0"/>
                <a:cs typeface="Times New Roman" panose="02020603050405020304" pitchFamily="18" charset="0"/>
              </a:rPr>
              <a:t>ă</a:t>
            </a:r>
            <a:r>
              <a:rPr lang="en-US" sz="1050" dirty="0" err="1">
                <a:latin typeface="Times New Roman" panose="02020603050405020304" pitchFamily="18" charset="0"/>
                <a:cs typeface="Times New Roman" panose="02020603050405020304" pitchFamily="18" charset="0"/>
              </a:rPr>
              <a:t>şurat</a:t>
            </a:r>
            <a:r>
              <a:rPr lang="ro-RO" sz="1050" dirty="0">
                <a:latin typeface="Times New Roman" panose="02020603050405020304" pitchFamily="18" charset="0"/>
                <a:cs typeface="Times New Roman" panose="02020603050405020304" pitchFamily="18" charset="0"/>
              </a:rPr>
              <a:t>ă</a:t>
            </a:r>
            <a:r>
              <a:rPr lang="en-US" sz="1050" dirty="0">
                <a:latin typeface="Times New Roman" panose="02020603050405020304" pitchFamily="18" charset="0"/>
                <a:cs typeface="Times New Roman" panose="02020603050405020304" pitchFamily="18" charset="0"/>
              </a:rPr>
              <a:t> la14 </a:t>
            </a:r>
            <a:r>
              <a:rPr lang="en-US" sz="1050" dirty="0" err="1" smtClean="0">
                <a:latin typeface="Times New Roman" panose="02020603050405020304" pitchFamily="18" charset="0"/>
                <a:cs typeface="Times New Roman" panose="02020603050405020304" pitchFamily="18" charset="0"/>
              </a:rPr>
              <a:t>decemb</a:t>
            </a:r>
            <a:r>
              <a:rPr lang="en-US" sz="1050" dirty="0" err="1">
                <a:latin typeface="Times New Roman" panose="02020603050405020304" pitchFamily="18" charset="0"/>
                <a:cs typeface="Times New Roman" panose="02020603050405020304" pitchFamily="18" charset="0"/>
              </a:rPr>
              <a:t>rie</a:t>
            </a:r>
            <a:r>
              <a:rPr lang="en-US" sz="1050" dirty="0">
                <a:latin typeface="Times New Roman" panose="02020603050405020304" pitchFamily="18" charset="0"/>
                <a:cs typeface="Times New Roman" panose="02020603050405020304" pitchFamily="18" charset="0"/>
              </a:rPr>
              <a:t>, 2017, </a:t>
            </a:r>
            <a:r>
              <a:rPr lang="en-US" sz="1050" dirty="0" err="1">
                <a:latin typeface="Times New Roman" panose="02020603050405020304" pitchFamily="18" charset="0"/>
                <a:cs typeface="Times New Roman" panose="02020603050405020304" pitchFamily="18" charset="0"/>
              </a:rPr>
              <a:t>USCh</a:t>
            </a:r>
            <a:r>
              <a:rPr lang="en-US" sz="1050" dirty="0">
                <a:latin typeface="Times New Roman" panose="02020603050405020304" pitchFamily="18" charset="0"/>
                <a:cs typeface="Times New Roman" panose="02020603050405020304" pitchFamily="18" charset="0"/>
              </a:rPr>
              <a:t>.   </a:t>
            </a:r>
            <a:endParaRPr lang="ro-RO" sz="1050" dirty="0">
              <a:latin typeface="Times New Roman" panose="02020603050405020304" pitchFamily="18" charset="0"/>
              <a:cs typeface="Times New Roman" panose="02020603050405020304" pitchFamily="18" charset="0"/>
            </a:endParaRPr>
          </a:p>
          <a:p>
            <a:pPr algn="just"/>
            <a:r>
              <a:rPr lang="ro-RO" sz="1050" dirty="0" smtClean="0">
                <a:latin typeface="Times New Roman" panose="02020603050405020304" pitchFamily="18" charset="0"/>
                <a:cs typeface="Times New Roman" panose="02020603050405020304" pitchFamily="18" charset="0"/>
              </a:rPr>
              <a:t>BALAN </a:t>
            </a:r>
            <a:r>
              <a:rPr lang="ro-RO" sz="1050" dirty="0">
                <a:latin typeface="Times New Roman" panose="02020603050405020304" pitchFamily="18" charset="0"/>
                <a:cs typeface="Times New Roman" panose="02020603050405020304" pitchFamily="18" charset="0"/>
              </a:rPr>
              <a:t>E. Conștiința etnică – suport esențial în realizarea democratizării și modernizării societății din Republica Moldova În: </a:t>
            </a:r>
            <a:r>
              <a:rPr lang="ro-RO" sz="1050" i="1" dirty="0">
                <a:latin typeface="Times New Roman" panose="02020603050405020304" pitchFamily="18" charset="0"/>
                <a:cs typeface="Times New Roman" panose="02020603050405020304" pitchFamily="18" charset="0"/>
              </a:rPr>
              <a:t>Strategia supraviețuirii din perspectiva bioeticii, antropologiei, filosofiei și medicine</a:t>
            </a:r>
            <a:r>
              <a:rPr lang="ro-RO" sz="1050" dirty="0">
                <a:latin typeface="Times New Roman" panose="02020603050405020304" pitchFamily="18" charset="0"/>
                <a:cs typeface="Times New Roman" panose="02020603050405020304" pitchFamily="18" charset="0"/>
              </a:rPr>
              <a:t>i. Materialele conferinței a 24-a științifice internaționale: 27-28 aprilie 2018//Culegere de articole științifice. Ediția 24. </a:t>
            </a:r>
            <a:r>
              <a:rPr lang="ro-RO" sz="1050" dirty="0" err="1">
                <a:latin typeface="Times New Roman" panose="02020603050405020304" pitchFamily="18" charset="0"/>
                <a:cs typeface="Times New Roman" panose="02020603050405020304" pitchFamily="18" charset="0"/>
              </a:rPr>
              <a:t>Red.resp.-dr.-hab</a:t>
            </a:r>
            <a:r>
              <a:rPr lang="ro-RO" sz="1050" dirty="0">
                <a:latin typeface="Times New Roman" panose="02020603050405020304" pitchFamily="18" charset="0"/>
                <a:cs typeface="Times New Roman" panose="02020603050405020304" pitchFamily="18" charset="0"/>
              </a:rPr>
              <a:t>. În filosofie, prof. univ. </a:t>
            </a:r>
            <a:r>
              <a:rPr lang="en-US" sz="1050" dirty="0" err="1">
                <a:latin typeface="Times New Roman" panose="02020603050405020304" pitchFamily="18" charset="0"/>
                <a:cs typeface="Times New Roman" panose="02020603050405020304" pitchFamily="18" charset="0"/>
              </a:rPr>
              <a:t>Teodor</a:t>
            </a:r>
            <a:r>
              <a:rPr lang="en-US" sz="1050" dirty="0">
                <a:latin typeface="Times New Roman" panose="02020603050405020304" pitchFamily="18" charset="0"/>
                <a:cs typeface="Times New Roman" panose="02020603050405020304" pitchFamily="18" charset="0"/>
              </a:rPr>
              <a:t> N</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Țî</a:t>
            </a:r>
            <a:r>
              <a:rPr lang="en-US" sz="1050" dirty="0" err="1">
                <a:latin typeface="Times New Roman" panose="02020603050405020304" pitchFamily="18" charset="0"/>
                <a:cs typeface="Times New Roman" panose="02020603050405020304" pitchFamily="18" charset="0"/>
              </a:rPr>
              <a:t>rdea</a:t>
            </a:r>
            <a:r>
              <a:rPr lang="ru-RU" sz="1050" dirty="0">
                <a:latin typeface="Times New Roman" panose="02020603050405020304" pitchFamily="18" charset="0"/>
                <a:cs typeface="Times New Roman" panose="02020603050405020304" pitchFamily="18" charset="0"/>
              </a:rPr>
              <a:t> – </a:t>
            </a:r>
            <a:r>
              <a:rPr lang="en-US" sz="1050" dirty="0">
                <a:latin typeface="Times New Roman" panose="02020603050405020304" pitchFamily="18" charset="0"/>
                <a:cs typeface="Times New Roman" panose="02020603050405020304" pitchFamily="18" charset="0"/>
              </a:rPr>
              <a:t>Chi</a:t>
            </a:r>
            <a:r>
              <a:rPr lang="ru-RU" sz="1050" dirty="0">
                <a:latin typeface="Times New Roman" panose="02020603050405020304" pitchFamily="18" charset="0"/>
                <a:cs typeface="Times New Roman" panose="02020603050405020304" pitchFamily="18" charset="0"/>
              </a:rPr>
              <a:t>ș</a:t>
            </a:r>
            <a:r>
              <a:rPr lang="en-US" sz="1050" dirty="0">
                <a:latin typeface="Times New Roman" panose="02020603050405020304" pitchFamily="18" charset="0"/>
                <a:cs typeface="Times New Roman" panose="02020603050405020304" pitchFamily="18" charset="0"/>
              </a:rPr>
              <a:t>in</a:t>
            </a:r>
            <a:r>
              <a:rPr lang="ru-RU" sz="1050" dirty="0">
                <a:latin typeface="Times New Roman" panose="02020603050405020304" pitchFamily="18" charset="0"/>
                <a:cs typeface="Times New Roman" panose="02020603050405020304" pitchFamily="18" charset="0"/>
              </a:rPr>
              <a:t>ă</a:t>
            </a:r>
            <a:r>
              <a:rPr lang="en-US" sz="1050" dirty="0">
                <a:latin typeface="Times New Roman" panose="02020603050405020304" pitchFamily="18" charset="0"/>
                <a:cs typeface="Times New Roman" panose="02020603050405020304" pitchFamily="18" charset="0"/>
              </a:rPr>
              <a:t>u</a:t>
            </a:r>
            <a:r>
              <a:rPr lang="ru-RU" sz="1050" dirty="0">
                <a:latin typeface="Times New Roman" panose="02020603050405020304" pitchFamily="18" charset="0"/>
                <a:cs typeface="Times New Roman" panose="02020603050405020304" pitchFamily="18" charset="0"/>
              </a:rPr>
              <a:t>, </a:t>
            </a:r>
            <a:r>
              <a:rPr lang="en-US" sz="1050" dirty="0">
                <a:latin typeface="Times New Roman" panose="02020603050405020304" pitchFamily="18" charset="0"/>
                <a:cs typeface="Times New Roman" panose="02020603050405020304" pitchFamily="18" charset="0"/>
              </a:rPr>
              <a:t>CEP</a:t>
            </a:r>
            <a:r>
              <a:rPr lang="ru-RU" sz="1050" dirty="0">
                <a:latin typeface="Times New Roman" panose="02020603050405020304" pitchFamily="18" charset="0"/>
                <a:cs typeface="Times New Roman" panose="02020603050405020304" pitchFamily="18" charset="0"/>
              </a:rPr>
              <a:t> “ </a:t>
            </a:r>
            <a:r>
              <a:rPr lang="en-US" sz="1050" dirty="0" err="1">
                <a:latin typeface="Times New Roman" panose="02020603050405020304" pitchFamily="18" charset="0"/>
                <a:cs typeface="Times New Roman" panose="02020603050405020304" pitchFamily="18" charset="0"/>
              </a:rPr>
              <a:t>Medicin</a:t>
            </a:r>
            <a:r>
              <a:rPr lang="ru-RU" sz="1050" dirty="0">
                <a:latin typeface="Times New Roman" panose="02020603050405020304" pitchFamily="18" charset="0"/>
                <a:cs typeface="Times New Roman" panose="02020603050405020304" pitchFamily="18" charset="0"/>
              </a:rPr>
              <a:t>ă”, 2018. 202 </a:t>
            </a:r>
            <a:r>
              <a:rPr lang="ru-RU" sz="1050" dirty="0" smtClean="0">
                <a:latin typeface="Times New Roman" panose="02020603050405020304" pitchFamily="18" charset="0"/>
                <a:cs typeface="Times New Roman" panose="02020603050405020304" pitchFamily="18" charset="0"/>
              </a:rPr>
              <a:t>p</a:t>
            </a:r>
            <a:r>
              <a:rPr lang="ro-RO" sz="105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0975743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a:latin typeface="Times New Roman" panose="02020603050405020304" pitchFamily="18" charset="0"/>
                <a:cs typeface="Times New Roman" panose="02020603050405020304" pitchFamily="18" charset="0"/>
              </a:rPr>
              <a:t>A</a:t>
            </a:r>
            <a:r>
              <a:rPr lang="ro-RO" b="1" dirty="0" smtClean="0">
                <a:latin typeface="Times New Roman" panose="02020603050405020304" pitchFamily="18" charset="0"/>
                <a:cs typeface="Times New Roman" panose="02020603050405020304" pitchFamily="18" charset="0"/>
              </a:rPr>
              <a:t>rticole </a:t>
            </a:r>
            <a:r>
              <a:rPr lang="ro-RO" b="1" dirty="0">
                <a:latin typeface="Times New Roman" panose="02020603050405020304" pitchFamily="18" charset="0"/>
                <a:cs typeface="Times New Roman" panose="02020603050405020304" pitchFamily="18" charset="0"/>
              </a:rPr>
              <a:t>în culegeri internaționale editate în Republica </a:t>
            </a:r>
            <a:r>
              <a:rPr lang="ro-RO" b="1" dirty="0" smtClean="0">
                <a:latin typeface="Times New Roman" panose="02020603050405020304" pitchFamily="18" charset="0"/>
                <a:cs typeface="Times New Roman" panose="02020603050405020304" pitchFamily="18" charset="0"/>
              </a:rPr>
              <a:t>Moldova</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600200"/>
            <a:ext cx="8784976" cy="4997152"/>
          </a:xfrm>
        </p:spPr>
        <p:txBody>
          <a:bodyPr>
            <a:noAutofit/>
          </a:bodyPr>
          <a:lstStyle/>
          <a:p>
            <a:pPr lvl="0" algn="just"/>
            <a:r>
              <a:rPr lang="fr-FR" sz="1000" dirty="0">
                <a:latin typeface="Times New Roman" panose="02020603050405020304" pitchFamily="18" charset="0"/>
                <a:cs typeface="Times New Roman" panose="02020603050405020304" pitchFamily="18" charset="0"/>
              </a:rPr>
              <a:t>VARZARI, P. </a:t>
            </a:r>
            <a:r>
              <a:rPr lang="fr-FR" sz="1000" dirty="0" err="1">
                <a:latin typeface="Times New Roman" panose="02020603050405020304" pitchFamily="18" charset="0"/>
                <a:cs typeface="Times New Roman" panose="02020603050405020304" pitchFamily="18" charset="0"/>
              </a:rPr>
              <a:t>Paradigma</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democratică</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unele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considerente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conceptuale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și</a:t>
            </a:r>
            <a:r>
              <a:rPr lang="fr-FR" sz="1000" dirty="0">
                <a:latin typeface="Times New Roman" panose="02020603050405020304" pitchFamily="18" charset="0"/>
                <a:cs typeface="Times New Roman" panose="02020603050405020304" pitchFamily="18" charset="0"/>
              </a:rPr>
              <a:t> de </a:t>
            </a:r>
            <a:r>
              <a:rPr lang="fr-FR" sz="1000" dirty="0" err="1">
                <a:latin typeface="Times New Roman" panose="02020603050405020304" pitchFamily="18" charset="0"/>
                <a:cs typeface="Times New Roman" panose="02020603050405020304" pitchFamily="18" charset="0"/>
              </a:rPr>
              <a:t>conținut</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Redimensionarea</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valorilor</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democratice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condiţiile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societăţii</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informaţionale</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Coord</a:t>
            </a:r>
            <a:r>
              <a:rPr lang="fr-FR" sz="1000" dirty="0">
                <a:latin typeface="Times New Roman" panose="02020603050405020304" pitchFamily="18" charset="0"/>
                <a:cs typeface="Times New Roman" panose="02020603050405020304" pitchFamily="18" charset="0"/>
              </a:rPr>
              <a:t>. R. CIOBANU; V. MOCANU. Ch.: S. n., 2018 (</a:t>
            </a:r>
            <a:r>
              <a:rPr lang="fr-FR" sz="1000" dirty="0" err="1">
                <a:latin typeface="Times New Roman" panose="02020603050405020304" pitchFamily="18" charset="0"/>
                <a:cs typeface="Times New Roman" panose="02020603050405020304" pitchFamily="18" charset="0"/>
              </a:rPr>
              <a:t>Tipogr</a:t>
            </a:r>
            <a:r>
              <a:rPr lang="fr-FR"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Artpoligraf</a:t>
            </a:r>
            <a:r>
              <a:rPr lang="fr-FR" sz="1000" dirty="0">
                <a:latin typeface="Times New Roman" panose="02020603050405020304" pitchFamily="18" charset="0"/>
                <a:cs typeface="Times New Roman" panose="02020603050405020304" pitchFamily="18" charset="0"/>
              </a:rPr>
              <a:t>”), pp. 155-170. </a:t>
            </a:r>
            <a:r>
              <a:rPr lang="ru-RU" sz="1000" dirty="0">
                <a:latin typeface="Times New Roman" panose="02020603050405020304" pitchFamily="18" charset="0"/>
                <a:cs typeface="Times New Roman" panose="02020603050405020304" pitchFamily="18" charset="0"/>
              </a:rPr>
              <a:t>ISBN 978-9975-3178-4-9.</a:t>
            </a:r>
            <a:endParaRPr lang="ro-RO" sz="1000" dirty="0">
              <a:latin typeface="Times New Roman" panose="02020603050405020304" pitchFamily="18" charset="0"/>
              <a:cs typeface="Times New Roman" panose="02020603050405020304" pitchFamily="18" charset="0"/>
            </a:endParaRPr>
          </a:p>
          <a:p>
            <a:pPr lvl="0" algn="just"/>
            <a:r>
              <a:rPr lang="en-US" sz="1000" dirty="0">
                <a:latin typeface="Times New Roman" panose="02020603050405020304" pitchFamily="18" charset="0"/>
                <a:cs typeface="Times New Roman" panose="02020603050405020304" pitchFamily="18" charset="0"/>
              </a:rPr>
              <a:t>VARZARI</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P</a:t>
            </a:r>
            <a:r>
              <a:rPr lang="ru-RU"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Puterea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birocratic</a:t>
            </a:r>
            <a:r>
              <a:rPr lang="ru-RU" sz="1000" dirty="0">
                <a:latin typeface="Times New Roman" panose="02020603050405020304" pitchFamily="18" charset="0"/>
                <a:cs typeface="Times New Roman" panose="02020603050405020304" pitchFamily="18" charset="0"/>
              </a:rPr>
              <a:t>ă î</a:t>
            </a:r>
            <a:r>
              <a:rPr lang="en-US" sz="1000" dirty="0">
                <a:latin typeface="Times New Roman" panose="02020603050405020304" pitchFamily="18" charset="0"/>
                <a:cs typeface="Times New Roman" panose="02020603050405020304" pitchFamily="18" charset="0"/>
              </a:rPr>
              <a:t>n </a:t>
            </a:r>
            <a:r>
              <a:rPr lang="en-US" sz="1000" dirty="0" err="1">
                <a:latin typeface="Times New Roman" panose="02020603050405020304" pitchFamily="18" charset="0"/>
                <a:cs typeface="Times New Roman" panose="02020603050405020304" pitchFamily="18" charset="0"/>
              </a:rPr>
              <a:t>contextul</a:t>
            </a:r>
            <a:r>
              <a:rPr lang="en-US" sz="1000" dirty="0">
                <a:latin typeface="Times New Roman" panose="02020603050405020304" pitchFamily="18" charset="0"/>
                <a:cs typeface="Times New Roman" panose="02020603050405020304" pitchFamily="18" charset="0"/>
              </a:rPr>
              <a:t> reform</a:t>
            </a:r>
            <a:r>
              <a:rPr lang="ru-RU" sz="1000" dirty="0">
                <a:latin typeface="Times New Roman" panose="02020603050405020304" pitchFamily="18" charset="0"/>
                <a:cs typeface="Times New Roman" panose="02020603050405020304" pitchFamily="18" charset="0"/>
              </a:rPr>
              <a:t>ă</a:t>
            </a:r>
            <a:r>
              <a:rPr lang="en-US" sz="1000" dirty="0" err="1">
                <a:latin typeface="Times New Roman" panose="02020603050405020304" pitchFamily="18" charset="0"/>
                <a:cs typeface="Times New Roman" panose="02020603050405020304" pitchFamily="18" charset="0"/>
              </a:rPr>
              <a:t>rii</a:t>
            </a:r>
            <a:r>
              <a:rPr lang="ru-RU" sz="1000" dirty="0">
                <a:latin typeface="Times New Roman" panose="02020603050405020304" pitchFamily="18" charset="0"/>
                <a:cs typeface="Times New Roman" panose="02020603050405020304" pitchFamily="18" charset="0"/>
              </a:rPr>
              <a:t> ș</a:t>
            </a:r>
            <a:r>
              <a:rPr lang="en-US" sz="1000" dirty="0" err="1">
                <a:latin typeface="Times New Roman" panose="02020603050405020304" pitchFamily="18" charset="0"/>
                <a:cs typeface="Times New Roman" panose="02020603050405020304" pitchFamily="18" charset="0"/>
              </a:rPr>
              <a:t>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eficientiz</a:t>
            </a:r>
            <a:r>
              <a:rPr lang="ru-RU" sz="1000" dirty="0">
                <a:latin typeface="Times New Roman" panose="02020603050405020304" pitchFamily="18" charset="0"/>
                <a:cs typeface="Times New Roman" panose="02020603050405020304" pitchFamily="18" charset="0"/>
              </a:rPr>
              <a:t>ă</a:t>
            </a:r>
            <a:r>
              <a:rPr lang="en-US" sz="1000" dirty="0" err="1">
                <a:latin typeface="Times New Roman" panose="02020603050405020304" pitchFamily="18" charset="0"/>
                <a:cs typeface="Times New Roman" panose="02020603050405020304" pitchFamily="18" charset="0"/>
              </a:rPr>
              <a:t>rii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administra</a:t>
            </a:r>
            <a:r>
              <a:rPr lang="ru-RU" sz="1000" dirty="0">
                <a:latin typeface="Times New Roman" panose="02020603050405020304" pitchFamily="18" charset="0"/>
                <a:cs typeface="Times New Roman" panose="02020603050405020304" pitchFamily="18" charset="0"/>
              </a:rPr>
              <a:t>ț</a:t>
            </a:r>
            <a:r>
              <a:rPr lang="en-US" sz="1000" dirty="0" err="1">
                <a:latin typeface="Times New Roman" panose="02020603050405020304" pitchFamily="18" charset="0"/>
                <a:cs typeface="Times New Roman" panose="02020603050405020304" pitchFamily="18" charset="0"/>
              </a:rPr>
              <a:t>iei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publice</a:t>
            </a:r>
            <a:r>
              <a:rPr lang="ru-RU" sz="1000" dirty="0">
                <a:latin typeface="Times New Roman" panose="02020603050405020304" pitchFamily="18" charset="0"/>
                <a:cs typeface="Times New Roman" panose="02020603050405020304" pitchFamily="18" charset="0"/>
              </a:rPr>
              <a:t>. Î</a:t>
            </a:r>
            <a:r>
              <a:rPr lang="en-US" sz="1000" dirty="0">
                <a:latin typeface="Times New Roman" panose="02020603050405020304" pitchFamily="18" charset="0"/>
                <a:cs typeface="Times New Roman" panose="02020603050405020304" pitchFamily="18" charset="0"/>
              </a:rPr>
              <a:t>n</a:t>
            </a:r>
            <a:r>
              <a:rPr lang="ru-RU"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Teoria</a:t>
            </a:r>
            <a:r>
              <a:rPr lang="ru-RU" sz="1000" dirty="0">
                <a:latin typeface="Times New Roman" panose="02020603050405020304" pitchFamily="18" charset="0"/>
                <a:cs typeface="Times New Roman" panose="02020603050405020304" pitchFamily="18" charset="0"/>
              </a:rPr>
              <a:t> ş</a:t>
            </a:r>
            <a:r>
              <a:rPr lang="en-US" sz="1000" dirty="0" err="1">
                <a:latin typeface="Times New Roman" panose="02020603050405020304" pitchFamily="18" charset="0"/>
                <a:cs typeface="Times New Roman" panose="02020603050405020304" pitchFamily="18" charset="0"/>
              </a:rPr>
              <a:t>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practica</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administr</a:t>
            </a:r>
            <a:r>
              <a:rPr lang="ru-RU" sz="1000" dirty="0">
                <a:latin typeface="Times New Roman" panose="02020603050405020304" pitchFamily="18" charset="0"/>
                <a:cs typeface="Times New Roman" panose="02020603050405020304" pitchFamily="18" charset="0"/>
              </a:rPr>
              <a:t>ă</a:t>
            </a:r>
            <a:r>
              <a:rPr lang="en-US" sz="1000" dirty="0" err="1">
                <a:latin typeface="Times New Roman" panose="02020603050405020304" pitchFamily="18" charset="0"/>
                <a:cs typeface="Times New Roman" panose="02020603050405020304" pitchFamily="18" charset="0"/>
              </a:rPr>
              <a:t>rii</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publice</a:t>
            </a:r>
            <a:r>
              <a:rPr lang="ru-RU"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Materiale</a:t>
            </a:r>
            <a:r>
              <a:rPr lang="en-US" sz="1000" dirty="0">
                <a:latin typeface="Times New Roman" panose="02020603050405020304" pitchFamily="18" charset="0"/>
                <a:cs typeface="Times New Roman" panose="02020603050405020304" pitchFamily="18" charset="0"/>
              </a:rPr>
              <a:t> ale </a:t>
            </a:r>
            <a:r>
              <a:rPr lang="en-US" sz="1000" dirty="0" err="1">
                <a:latin typeface="Times New Roman" panose="02020603050405020304" pitchFamily="18" charset="0"/>
                <a:cs typeface="Times New Roman" panose="02020603050405020304" pitchFamily="18" charset="0"/>
              </a:rPr>
              <a:t>Conferin</a:t>
            </a:r>
            <a:r>
              <a:rPr lang="ru-RU" sz="1000" dirty="0">
                <a:latin typeface="Times New Roman" panose="02020603050405020304" pitchFamily="18" charset="0"/>
                <a:cs typeface="Times New Roman" panose="02020603050405020304" pitchFamily="18" charset="0"/>
              </a:rPr>
              <a:t>ţ</a:t>
            </a:r>
            <a:r>
              <a:rPr lang="en-US" sz="1000" dirty="0" err="1">
                <a:latin typeface="Times New Roman" panose="02020603050405020304" pitchFamily="18" charset="0"/>
                <a:cs typeface="Times New Roman" panose="02020603050405020304" pitchFamily="18" charset="0"/>
              </a:rPr>
              <a:t>ei</a:t>
            </a:r>
            <a:r>
              <a:rPr lang="ru-RU" sz="1000" dirty="0">
                <a:latin typeface="Times New Roman" panose="02020603050405020304" pitchFamily="18" charset="0"/>
                <a:cs typeface="Times New Roman" panose="02020603050405020304" pitchFamily="18" charset="0"/>
              </a:rPr>
              <a:t> ș</a:t>
            </a:r>
            <a:r>
              <a:rPr lang="en-US" sz="1000" dirty="0" err="1">
                <a:latin typeface="Times New Roman" panose="02020603050405020304" pitchFamily="18" charset="0"/>
                <a:cs typeface="Times New Roman" panose="02020603050405020304" pitchFamily="18" charset="0"/>
              </a:rPr>
              <a:t>tiin</a:t>
            </a:r>
            <a:r>
              <a:rPr lang="ru-RU" sz="1000" dirty="0">
                <a:latin typeface="Times New Roman" panose="02020603050405020304" pitchFamily="18" charset="0"/>
                <a:cs typeface="Times New Roman" panose="02020603050405020304" pitchFamily="18" charset="0"/>
              </a:rPr>
              <a:t>ț</a:t>
            </a:r>
            <a:r>
              <a:rPr lang="en-US" sz="1000" dirty="0" err="1">
                <a:latin typeface="Times New Roman" panose="02020603050405020304" pitchFamily="18" charset="0"/>
                <a:cs typeface="Times New Roman" panose="02020603050405020304" pitchFamily="18" charset="0"/>
              </a:rPr>
              <a:t>ifico</a:t>
            </a:r>
            <a:r>
              <a:rPr lang="ru-RU" sz="1000" dirty="0">
                <a:latin typeface="Times New Roman" panose="02020603050405020304" pitchFamily="18" charset="0"/>
                <a:cs typeface="Times New Roman" panose="02020603050405020304" pitchFamily="18" charset="0"/>
              </a:rPr>
              <a:t>-</a:t>
            </a:r>
            <a:r>
              <a:rPr lang="en-US" sz="1000" dirty="0">
                <a:latin typeface="Times New Roman" panose="02020603050405020304" pitchFamily="18" charset="0"/>
                <a:cs typeface="Times New Roman" panose="02020603050405020304" pitchFamily="18" charset="0"/>
              </a:rPr>
              <a:t>practice cu </a:t>
            </a:r>
            <a:r>
              <a:rPr lang="en-US" sz="1000" dirty="0" err="1">
                <a:latin typeface="Times New Roman" panose="02020603050405020304" pitchFamily="18" charset="0"/>
                <a:cs typeface="Times New Roman" panose="02020603050405020304" pitchFamily="18" charset="0"/>
              </a:rPr>
              <a:t>participare</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interna</a:t>
            </a:r>
            <a:r>
              <a:rPr lang="ru-RU" sz="1000" dirty="0">
                <a:latin typeface="Times New Roman" panose="02020603050405020304" pitchFamily="18" charset="0"/>
                <a:cs typeface="Times New Roman" panose="02020603050405020304" pitchFamily="18" charset="0"/>
              </a:rPr>
              <a:t>ț</a:t>
            </a:r>
            <a:r>
              <a:rPr lang="en-US" sz="1000" dirty="0" err="1">
                <a:latin typeface="Times New Roman" panose="02020603050405020304" pitchFamily="18" charset="0"/>
                <a:cs typeface="Times New Roman" panose="02020603050405020304" pitchFamily="18" charset="0"/>
              </a:rPr>
              <a:t>ional</a:t>
            </a:r>
            <a:r>
              <a:rPr lang="ru-RU" sz="1000" dirty="0">
                <a:latin typeface="Times New Roman" panose="02020603050405020304" pitchFamily="18" charset="0"/>
                <a:cs typeface="Times New Roman" panose="02020603050405020304" pitchFamily="18" charset="0"/>
              </a:rPr>
              <a:t>ă, </a:t>
            </a:r>
            <a:r>
              <a:rPr lang="en-US" sz="1000" dirty="0">
                <a:latin typeface="Times New Roman" panose="02020603050405020304" pitchFamily="18" charset="0"/>
                <a:cs typeface="Times New Roman" panose="02020603050405020304" pitchFamily="18" charset="0"/>
              </a:rPr>
              <a:t>Chi</a:t>
            </a:r>
            <a:r>
              <a:rPr lang="ru-RU" sz="1000" dirty="0">
                <a:latin typeface="Times New Roman" panose="02020603050405020304" pitchFamily="18" charset="0"/>
                <a:cs typeface="Times New Roman" panose="02020603050405020304" pitchFamily="18" charset="0"/>
              </a:rPr>
              <a:t>ș</a:t>
            </a:r>
            <a:r>
              <a:rPr lang="en-US" sz="1000" dirty="0">
                <a:latin typeface="Times New Roman" panose="02020603050405020304" pitchFamily="18" charset="0"/>
                <a:cs typeface="Times New Roman" panose="02020603050405020304" pitchFamily="18" charset="0"/>
              </a:rPr>
              <a:t>in</a:t>
            </a:r>
            <a:r>
              <a:rPr lang="ru-RU" sz="1000" dirty="0">
                <a:latin typeface="Times New Roman" panose="02020603050405020304" pitchFamily="18" charset="0"/>
                <a:cs typeface="Times New Roman" panose="02020603050405020304" pitchFamily="18" charset="0"/>
              </a:rPr>
              <a:t>ă</a:t>
            </a:r>
            <a:r>
              <a:rPr lang="en-US" sz="1000" dirty="0">
                <a:latin typeface="Times New Roman" panose="02020603050405020304" pitchFamily="18" charset="0"/>
                <a:cs typeface="Times New Roman" panose="02020603050405020304" pitchFamily="18" charset="0"/>
              </a:rPr>
              <a:t>u</a:t>
            </a:r>
            <a:r>
              <a:rPr lang="ru-RU" sz="1000" dirty="0">
                <a:latin typeface="Times New Roman" panose="02020603050405020304" pitchFamily="18" charset="0"/>
                <a:cs typeface="Times New Roman" panose="02020603050405020304" pitchFamily="18" charset="0"/>
              </a:rPr>
              <a:t>, 17 </a:t>
            </a:r>
            <a:r>
              <a:rPr lang="en-US" sz="1000" dirty="0" err="1">
                <a:latin typeface="Times New Roman" panose="02020603050405020304" pitchFamily="18" charset="0"/>
                <a:cs typeface="Times New Roman" panose="02020603050405020304" pitchFamily="18" charset="0"/>
              </a:rPr>
              <a:t>mai</a:t>
            </a:r>
            <a:r>
              <a:rPr lang="ru-RU" sz="1000" dirty="0">
                <a:latin typeface="Times New Roman" panose="02020603050405020304" pitchFamily="18" charset="0"/>
                <a:cs typeface="Times New Roman" panose="02020603050405020304" pitchFamily="18" charset="0"/>
              </a:rPr>
              <a:t> 2018). </a:t>
            </a:r>
            <a:r>
              <a:rPr lang="fr-FR" sz="1000" dirty="0">
                <a:latin typeface="Times New Roman" panose="02020603050405020304" pitchFamily="18" charset="0"/>
                <a:cs typeface="Times New Roman" panose="02020603050405020304" pitchFamily="18" charset="0"/>
              </a:rPr>
              <a:t>Col. de </a:t>
            </a:r>
            <a:r>
              <a:rPr lang="fr-FR" sz="1000" dirty="0" err="1">
                <a:latin typeface="Times New Roman" panose="02020603050405020304" pitchFamily="18" charset="0"/>
                <a:cs typeface="Times New Roman" panose="02020603050405020304" pitchFamily="18" charset="0"/>
              </a:rPr>
              <a:t>red</a:t>
            </a:r>
            <a:r>
              <a:rPr lang="fr-FR" sz="1000" dirty="0">
                <a:latin typeface="Times New Roman" panose="02020603050405020304" pitchFamily="18" charset="0"/>
                <a:cs typeface="Times New Roman" panose="02020603050405020304" pitchFamily="18" charset="0"/>
              </a:rPr>
              <a:t>. O. BALAN [et. al.]. Ch.: AAP, 2018 (S.C. „Elan </a:t>
            </a:r>
            <a:r>
              <a:rPr lang="fr-FR" sz="1000" dirty="0" err="1">
                <a:latin typeface="Times New Roman" panose="02020603050405020304" pitchFamily="18" charset="0"/>
                <a:cs typeface="Times New Roman" panose="02020603050405020304" pitchFamily="18" charset="0"/>
              </a:rPr>
              <a:t>Poligraf</a:t>
            </a:r>
            <a:r>
              <a:rPr lang="fr-FR" sz="1000" dirty="0">
                <a:latin typeface="Times New Roman" panose="02020603050405020304" pitchFamily="18" charset="0"/>
                <a:cs typeface="Times New Roman" panose="02020603050405020304" pitchFamily="18" charset="0"/>
              </a:rPr>
              <a:t>” S.R.L.) pp. 180-183. </a:t>
            </a:r>
            <a:r>
              <a:rPr lang="ru-RU" sz="1000" dirty="0">
                <a:latin typeface="Times New Roman" panose="02020603050405020304" pitchFamily="18" charset="0"/>
                <a:cs typeface="Times New Roman" panose="02020603050405020304" pitchFamily="18" charset="0"/>
              </a:rPr>
              <a:t>ISBN 978-9975-3019-7-8.</a:t>
            </a:r>
            <a:endParaRPr lang="ro-RO" sz="1000" dirty="0">
              <a:latin typeface="Times New Roman" panose="02020603050405020304" pitchFamily="18" charset="0"/>
              <a:cs typeface="Times New Roman" panose="02020603050405020304" pitchFamily="18" charset="0"/>
            </a:endParaRPr>
          </a:p>
          <a:p>
            <a:pPr lvl="0" algn="just"/>
            <a:r>
              <a:rPr lang="en-US" sz="1000" dirty="0">
                <a:latin typeface="Times New Roman" panose="02020603050405020304" pitchFamily="18" charset="0"/>
                <a:cs typeface="Times New Roman" panose="02020603050405020304" pitchFamily="18" charset="0"/>
              </a:rPr>
              <a:t>MORARU V</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DELEU E</a:t>
            </a:r>
            <a:r>
              <a:rPr lang="ru-RU"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Rolul</a:t>
            </a:r>
            <a:r>
              <a:rPr lang="en-US" sz="1000" dirty="0">
                <a:latin typeface="Times New Roman" panose="02020603050405020304" pitchFamily="18" charset="0"/>
                <a:cs typeface="Times New Roman" panose="02020603050405020304" pitchFamily="18" charset="0"/>
              </a:rPr>
              <a:t> genera</a:t>
            </a:r>
            <a:r>
              <a:rPr lang="ru-RU" sz="1000" dirty="0">
                <a:latin typeface="Times New Roman" panose="02020603050405020304" pitchFamily="18" charset="0"/>
                <a:cs typeface="Times New Roman" panose="02020603050405020304" pitchFamily="18" charset="0"/>
              </a:rPr>
              <a:t>ţ</a:t>
            </a:r>
            <a:r>
              <a:rPr lang="en-US" sz="1000" dirty="0" err="1">
                <a:latin typeface="Times New Roman" panose="02020603050405020304" pitchFamily="18" charset="0"/>
                <a:cs typeface="Times New Roman" panose="02020603050405020304" pitchFamily="18" charset="0"/>
              </a:rPr>
              <a:t>iilor</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secunde</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migra</a:t>
            </a:r>
            <a:r>
              <a:rPr lang="ru-RU" sz="1000" dirty="0">
                <a:latin typeface="Times New Roman" panose="02020603050405020304" pitchFamily="18" charset="0"/>
                <a:cs typeface="Times New Roman" panose="02020603050405020304" pitchFamily="18" charset="0"/>
              </a:rPr>
              <a:t>ţ</a:t>
            </a:r>
            <a:r>
              <a:rPr lang="en-US" sz="1000" dirty="0" err="1">
                <a:latin typeface="Times New Roman" panose="02020603050405020304" pitchFamily="18" charset="0"/>
                <a:cs typeface="Times New Roman" panose="02020603050405020304" pitchFamily="18" charset="0"/>
              </a:rPr>
              <a:t>ie</a:t>
            </a:r>
            <a:r>
              <a:rPr lang="ru-RU" sz="1000" dirty="0">
                <a:latin typeface="Times New Roman" panose="02020603050405020304" pitchFamily="18" charset="0"/>
                <a:cs typeface="Times New Roman" panose="02020603050405020304" pitchFamily="18" charset="0"/>
              </a:rPr>
              <a:t> î</a:t>
            </a:r>
            <a:r>
              <a:rPr lang="en-US" sz="1000" dirty="0">
                <a:latin typeface="Times New Roman" panose="02020603050405020304" pitchFamily="18" charset="0"/>
                <a:cs typeface="Times New Roman" panose="02020603050405020304" pitchFamily="18" charset="0"/>
              </a:rPr>
              <a:t>n </a:t>
            </a:r>
            <a:r>
              <a:rPr lang="en-US" sz="1000" dirty="0" err="1">
                <a:latin typeface="Times New Roman" panose="02020603050405020304" pitchFamily="18" charset="0"/>
                <a:cs typeface="Times New Roman" panose="02020603050405020304" pitchFamily="18" charset="0"/>
              </a:rPr>
              <a:t>procesul</a:t>
            </a:r>
            <a:r>
              <a:rPr lang="en-US" sz="1000" dirty="0">
                <a:latin typeface="Times New Roman" panose="02020603050405020304" pitchFamily="18" charset="0"/>
                <a:cs typeface="Times New Roman" panose="02020603050405020304" pitchFamily="18" charset="0"/>
              </a:rPr>
              <a:t> de </a:t>
            </a:r>
            <a:r>
              <a:rPr lang="en-US" sz="1000" dirty="0" err="1">
                <a:latin typeface="Times New Roman" panose="02020603050405020304" pitchFamily="18" charset="0"/>
                <a:cs typeface="Times New Roman" panose="02020603050405020304" pitchFamily="18" charset="0"/>
              </a:rPr>
              <a:t>formare</a:t>
            </a:r>
            <a:r>
              <a:rPr lang="en-US" sz="1000" dirty="0">
                <a:latin typeface="Times New Roman" panose="02020603050405020304" pitchFamily="18" charset="0"/>
                <a:cs typeface="Times New Roman" panose="02020603050405020304" pitchFamily="18" charset="0"/>
              </a:rPr>
              <a:t> a </a:t>
            </a:r>
            <a:r>
              <a:rPr lang="en-US" sz="1000" dirty="0" err="1">
                <a:latin typeface="Times New Roman" panose="02020603050405020304" pitchFamily="18" charset="0"/>
                <a:cs typeface="Times New Roman" panose="02020603050405020304" pitchFamily="18" charset="0"/>
              </a:rPr>
              <a:t>diasporei</a:t>
            </a:r>
            <a:r>
              <a:rPr lang="ru-RU"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cazul</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cet</a:t>
            </a:r>
            <a:r>
              <a:rPr lang="ru-RU" sz="1000" dirty="0" err="1">
                <a:latin typeface="Times New Roman" panose="02020603050405020304" pitchFamily="18" charset="0"/>
                <a:cs typeface="Times New Roman" panose="02020603050405020304" pitchFamily="18" charset="0"/>
              </a:rPr>
              <a:t>ăţ</a:t>
            </a:r>
            <a:r>
              <a:rPr lang="en-US" sz="1000" dirty="0" err="1">
                <a:latin typeface="Times New Roman" panose="02020603050405020304" pitchFamily="18" charset="0"/>
                <a:cs typeface="Times New Roman" panose="02020603050405020304" pitchFamily="18" charset="0"/>
              </a:rPr>
              <a:t>enilor</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moldoveni</a:t>
            </a:r>
            <a:r>
              <a:rPr lang="en-US" sz="1000" dirty="0">
                <a:latin typeface="Times New Roman" panose="02020603050405020304" pitchFamily="18" charset="0"/>
                <a:cs typeface="Times New Roman" panose="02020603050405020304" pitchFamily="18" charset="0"/>
              </a:rPr>
              <a:t> din Italia</a:t>
            </a:r>
            <a:r>
              <a:rPr lang="ru-RU" sz="1000" dirty="0">
                <a:latin typeface="Times New Roman" panose="02020603050405020304" pitchFamily="18" charset="0"/>
                <a:cs typeface="Times New Roman" panose="02020603050405020304" pitchFamily="18" charset="0"/>
              </a:rPr>
              <a:t>. </a:t>
            </a:r>
            <a:r>
              <a:rPr lang="fr-FR" sz="1000" dirty="0" err="1">
                <a:latin typeface="Times New Roman" panose="02020603050405020304" pitchFamily="18" charset="0"/>
                <a:cs typeface="Times New Roman" panose="02020603050405020304" pitchFamily="18" charset="0"/>
              </a:rPr>
              <a:t>În</a:t>
            </a:r>
            <a:r>
              <a:rPr lang="fr-FR" sz="1000" dirty="0">
                <a:latin typeface="Times New Roman" panose="02020603050405020304" pitchFamily="18" charset="0"/>
                <a:cs typeface="Times New Roman" panose="02020603050405020304" pitchFamily="18" charset="0"/>
              </a:rPr>
              <a:t>: </a:t>
            </a:r>
            <a:r>
              <a:rPr lang="fr-FR" sz="1000" i="1" dirty="0">
                <a:latin typeface="Times New Roman" panose="02020603050405020304" pitchFamily="18" charset="0"/>
                <a:cs typeface="Times New Roman" panose="02020603050405020304" pitchFamily="18" charset="0"/>
              </a:rPr>
              <a:t>Diaspora </a:t>
            </a:r>
            <a:r>
              <a:rPr lang="fr-FR" sz="1000" i="1" dirty="0" err="1">
                <a:latin typeface="Times New Roman" panose="02020603050405020304" pitchFamily="18" charset="0"/>
                <a:cs typeface="Times New Roman" panose="02020603050405020304" pitchFamily="18" charset="0"/>
              </a:rPr>
              <a:t>în</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lumea</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modernă</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contextul</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regional</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și</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potențialul</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pentru</a:t>
            </a:r>
            <a:r>
              <a:rPr lang="fr-FR" sz="1000" i="1" dirty="0">
                <a:latin typeface="Times New Roman" panose="02020603050405020304" pitchFamily="18" charset="0"/>
                <a:cs typeface="Times New Roman" panose="02020603050405020304" pitchFamily="18" charset="0"/>
              </a:rPr>
              <a:t> o </a:t>
            </a:r>
            <a:r>
              <a:rPr lang="fr-FR" sz="1000" i="1" dirty="0" err="1">
                <a:latin typeface="Times New Roman" panose="02020603050405020304" pitchFamily="18" charset="0"/>
                <a:cs typeface="Times New Roman" panose="02020603050405020304" pitchFamily="18" charset="0"/>
              </a:rPr>
              <a:t>dezvoltare</a:t>
            </a:r>
            <a:r>
              <a:rPr lang="fr-FR" sz="1000" i="1" dirty="0">
                <a:latin typeface="Times New Roman" panose="02020603050405020304" pitchFamily="18" charset="0"/>
                <a:cs typeface="Times New Roman" panose="02020603050405020304" pitchFamily="18" charset="0"/>
              </a:rPr>
              <a:t> </a:t>
            </a:r>
            <a:r>
              <a:rPr lang="fr-FR" sz="1000" i="1" dirty="0" err="1">
                <a:latin typeface="Times New Roman" panose="02020603050405020304" pitchFamily="18" charset="0"/>
                <a:cs typeface="Times New Roman" panose="02020603050405020304" pitchFamily="18" charset="0"/>
              </a:rPr>
              <a:t>durabilă</a:t>
            </a:r>
            <a:r>
              <a:rPr lang="fr-FR" sz="1000" i="1" dirty="0">
                <a:latin typeface="Times New Roman" panose="02020603050405020304" pitchFamily="18" charset="0"/>
                <a:cs typeface="Times New Roman" panose="02020603050405020304" pitchFamily="18" charset="0"/>
              </a:rPr>
              <a:t> a </a:t>
            </a:r>
            <a:r>
              <a:rPr lang="fr-FR" sz="1000" i="1" dirty="0" err="1">
                <a:latin typeface="Times New Roman" panose="02020603050405020304" pitchFamily="18" charset="0"/>
                <a:cs typeface="Times New Roman" panose="02020603050405020304" pitchFamily="18" charset="0"/>
              </a:rPr>
              <a:t>țărilor</a:t>
            </a:r>
            <a:r>
              <a:rPr lang="fr-FR" sz="1000" i="1" dirty="0">
                <a:latin typeface="Times New Roman" panose="02020603050405020304" pitchFamily="18" charset="0"/>
                <a:cs typeface="Times New Roman" panose="02020603050405020304" pitchFamily="18" charset="0"/>
              </a:rPr>
              <a:t> de origine</a:t>
            </a:r>
            <a:r>
              <a:rPr lang="fr-FR"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Chișinău</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Organizația</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Internațională</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pentru</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Migrație</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Misiunea</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în</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Moldova</a:t>
            </a:r>
            <a:r>
              <a:rPr lang="ru-RU" sz="1000" dirty="0">
                <a:latin typeface="Times New Roman" panose="02020603050405020304" pitchFamily="18" charset="0"/>
                <a:cs typeface="Times New Roman" panose="02020603050405020304" pitchFamily="18" charset="0"/>
              </a:rPr>
              <a:t>, 2018, </a:t>
            </a:r>
            <a:r>
              <a:rPr lang="ru-RU" sz="1000" dirty="0" err="1">
                <a:latin typeface="Times New Roman" panose="02020603050405020304" pitchFamily="18" charset="0"/>
                <a:cs typeface="Times New Roman" panose="02020603050405020304" pitchFamily="18" charset="0"/>
              </a:rPr>
              <a:t>pp</a:t>
            </a:r>
            <a:r>
              <a:rPr lang="ru-RU" sz="1000" dirty="0">
                <a:latin typeface="Times New Roman" panose="02020603050405020304" pitchFamily="18" charset="0"/>
                <a:cs typeface="Times New Roman" panose="02020603050405020304" pitchFamily="18" charset="0"/>
              </a:rPr>
              <a:t>. 115-123.</a:t>
            </a:r>
            <a:endParaRPr lang="ro-RO" sz="1000" dirty="0">
              <a:latin typeface="Times New Roman" panose="02020603050405020304" pitchFamily="18" charset="0"/>
              <a:cs typeface="Times New Roman" panose="02020603050405020304" pitchFamily="18" charset="0"/>
            </a:endParaRPr>
          </a:p>
          <a:p>
            <a:pPr lvl="0" algn="just"/>
            <a:r>
              <a:rPr lang="ro-RO" sz="1000" dirty="0" smtClean="0">
                <a:latin typeface="Times New Roman" panose="02020603050405020304" pitchFamily="18" charset="0"/>
                <a:cs typeface="Times New Roman" panose="02020603050405020304" pitchFamily="18" charset="0"/>
              </a:rPr>
              <a:t>СОСНА </a:t>
            </a:r>
            <a:r>
              <a:rPr lang="ro-RO" sz="1000" dirty="0">
                <a:latin typeface="Times New Roman" panose="02020603050405020304" pitchFamily="18" charset="0"/>
                <a:cs typeface="Times New Roman" panose="02020603050405020304" pitchFamily="18" charset="0"/>
              </a:rPr>
              <a:t>Б., ФРУНЗЕ, Ю. </a:t>
            </a:r>
            <a:r>
              <a:rPr lang="ro-RO" sz="1000" dirty="0" err="1">
                <a:latin typeface="Times New Roman" panose="02020603050405020304" pitchFamily="18" charset="0"/>
                <a:cs typeface="Times New Roman" panose="02020603050405020304" pitchFamily="18" charset="0"/>
              </a:rPr>
              <a:t>Юридическая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ответственность</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судебных</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исполнителей</a:t>
            </a:r>
            <a:r>
              <a:rPr lang="ro-RO" sz="1000" dirty="0">
                <a:latin typeface="Times New Roman" panose="02020603050405020304" pitchFamily="18" charset="0"/>
                <a:cs typeface="Times New Roman" panose="02020603050405020304" pitchFamily="18" charset="0"/>
              </a:rPr>
              <a:t>. În: Materialele conferinţei internaţionale Promovarea valorilor sociale în contextul integrării europene, 4 mai 2018, Chişinău, p. 192-201, 0,9 </a:t>
            </a:r>
            <a:r>
              <a:rPr lang="ro-RO" sz="1000" dirty="0" err="1">
                <a:latin typeface="Times New Roman" panose="02020603050405020304" pitchFamily="18" charset="0"/>
                <a:cs typeface="Times New Roman" panose="02020603050405020304" pitchFamily="18" charset="0"/>
              </a:rPr>
              <a:t>п.л</a:t>
            </a:r>
            <a:r>
              <a:rPr lang="ro-RO" sz="1000" dirty="0">
                <a:latin typeface="Times New Roman" panose="02020603050405020304" pitchFamily="18" charset="0"/>
                <a:cs typeface="Times New Roman" panose="02020603050405020304" pitchFamily="18" charset="0"/>
              </a:rPr>
              <a:t>., ISBN 978-9975-3185-7-0</a:t>
            </a:r>
          </a:p>
          <a:p>
            <a:pPr lvl="0" algn="just"/>
            <a:r>
              <a:rPr lang="ro-RO" sz="1000" dirty="0">
                <a:latin typeface="Times New Roman" panose="02020603050405020304" pitchFamily="18" charset="0"/>
                <a:cs typeface="Times New Roman" panose="02020603050405020304" pitchFamily="18" charset="0"/>
              </a:rPr>
              <a:t>КОСТАКИ, Г. </a:t>
            </a:r>
            <a:r>
              <a:rPr lang="ro-RO" sz="1000" dirty="0" err="1">
                <a:latin typeface="Times New Roman" panose="02020603050405020304" pitchFamily="18" charset="0"/>
                <a:cs typeface="Times New Roman" panose="02020603050405020304" pitchFamily="18" charset="0"/>
              </a:rPr>
              <a:t>Безопасность</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человека</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как</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элемент</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политики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безопасности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государства</a:t>
            </a:r>
            <a:r>
              <a:rPr lang="ro-RO" sz="1000" dirty="0">
                <a:latin typeface="Times New Roman" panose="02020603050405020304" pitchFamily="18" charset="0"/>
                <a:cs typeface="Times New Roman" panose="02020603050405020304" pitchFamily="18" charset="0"/>
              </a:rPr>
              <a:t>. În: Materialele Conferinței științifico-practice internaționale Particularităţile adaptării legislaţiei Republicii Moldova şi Ucrainei la legislaţia Uniunii Europene, 23–24 martie 2018. Chişinău, 2018, pp. 106-113. ISBN </a:t>
            </a:r>
            <a:r>
              <a:rPr lang="ro-RO" sz="1000" dirty="0" err="1">
                <a:latin typeface="Times New Roman" panose="02020603050405020304" pitchFamily="18" charset="0"/>
                <a:cs typeface="Times New Roman" panose="02020603050405020304" pitchFamily="18" charset="0"/>
              </a:rPr>
              <a:t>ISBN</a:t>
            </a:r>
            <a:r>
              <a:rPr lang="ro-RO" sz="1000" dirty="0">
                <a:latin typeface="Times New Roman" panose="02020603050405020304" pitchFamily="18" charset="0"/>
                <a:cs typeface="Times New Roman" panose="02020603050405020304" pitchFamily="18" charset="0"/>
              </a:rPr>
              <a:t> 978-9975-3078-3-3</a:t>
            </a:r>
          </a:p>
          <a:p>
            <a:pPr lvl="0" algn="just"/>
            <a:r>
              <a:rPr lang="ro-RO" sz="1000" dirty="0">
                <a:latin typeface="Times New Roman" panose="02020603050405020304" pitchFamily="18" charset="0"/>
                <a:cs typeface="Times New Roman" panose="02020603050405020304" pitchFamily="18" charset="0"/>
              </a:rPr>
              <a:t>СОСНА Б., ВАЛКАН, В. </a:t>
            </a:r>
            <a:r>
              <a:rPr lang="ro-RO" sz="1000" dirty="0" err="1">
                <a:latin typeface="Times New Roman" panose="02020603050405020304" pitchFamily="18" charset="0"/>
                <a:cs typeface="Times New Roman" panose="02020603050405020304" pitchFamily="18" charset="0"/>
              </a:rPr>
              <a:t>Порядок</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рассмотрения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судебными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инстанциями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жалоб</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на</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отказ</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начать</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уголовное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преследование</a:t>
            </a:r>
            <a:r>
              <a:rPr lang="ro-RO" sz="1000" dirty="0">
                <a:latin typeface="Times New Roman" panose="02020603050405020304" pitchFamily="18" charset="0"/>
                <a:cs typeface="Times New Roman" panose="02020603050405020304" pitchFamily="18" charset="0"/>
              </a:rPr>
              <a:t>. În: Materialele conferinţei internaţionale Promovarea valorilor sociale în contextul integrării europene, 4 mai 2018, Chişinău, p. 123-130, 0,9 </a:t>
            </a:r>
            <a:r>
              <a:rPr lang="ro-RO" sz="1000" dirty="0" err="1">
                <a:latin typeface="Times New Roman" panose="02020603050405020304" pitchFamily="18" charset="0"/>
                <a:cs typeface="Times New Roman" panose="02020603050405020304" pitchFamily="18" charset="0"/>
              </a:rPr>
              <a:t>п.л</a:t>
            </a:r>
            <a:r>
              <a:rPr lang="ro-RO" sz="1000" dirty="0">
                <a:latin typeface="Times New Roman" panose="02020603050405020304" pitchFamily="18" charset="0"/>
                <a:cs typeface="Times New Roman" panose="02020603050405020304" pitchFamily="18" charset="0"/>
              </a:rPr>
              <a:t>. ISBN 978-9975-3185-7-0</a:t>
            </a:r>
          </a:p>
          <a:p>
            <a:pPr lvl="0" algn="just"/>
            <a:r>
              <a:rPr lang="ro-RO" sz="1000" dirty="0">
                <a:latin typeface="Times New Roman" panose="02020603050405020304" pitchFamily="18" charset="0"/>
                <a:cs typeface="Times New Roman" panose="02020603050405020304" pitchFamily="18" charset="0"/>
              </a:rPr>
              <a:t>СОСНА Б., ДУКА Т. </a:t>
            </a:r>
            <a:r>
              <a:rPr lang="ro-RO" sz="1000" dirty="0" err="1">
                <a:latin typeface="Times New Roman" panose="02020603050405020304" pitchFamily="18" charset="0"/>
                <a:cs typeface="Times New Roman" panose="02020603050405020304" pitchFamily="18" charset="0"/>
              </a:rPr>
              <a:t>Национальная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стратегия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децентрализации</a:t>
            </a:r>
            <a:r>
              <a:rPr lang="ro-RO" sz="1000" dirty="0">
                <a:latin typeface="Times New Roman" panose="02020603050405020304" pitchFamily="18" charset="0"/>
                <a:cs typeface="Times New Roman" panose="02020603050405020304" pitchFamily="18" charset="0"/>
              </a:rPr>
              <a:t> и </a:t>
            </a:r>
            <a:r>
              <a:rPr lang="ro-RO" sz="1000" dirty="0" err="1">
                <a:latin typeface="Times New Roman" panose="02020603050405020304" pitchFamily="18" charset="0"/>
                <a:cs typeface="Times New Roman" panose="02020603050405020304" pitchFamily="18" charset="0"/>
              </a:rPr>
              <a:t>совершенствование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защиты</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прав</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человека</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равенство</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полов</a:t>
            </a:r>
            <a:r>
              <a:rPr lang="ro-RO" sz="1000" dirty="0">
                <a:latin typeface="Times New Roman" panose="02020603050405020304" pitchFamily="18" charset="0"/>
                <a:cs typeface="Times New Roman" panose="02020603050405020304" pitchFamily="18" charset="0"/>
              </a:rPr>
              <a:t>. În: Materialele  conferinţei ştiinţifice internaţionale  Reformarea administraţiei publice locale – imperativ al modernizării Republicii Moldova din 10 noiembrie 2017, Chişinău, 2018, p. 133-148, 0,7 </a:t>
            </a:r>
            <a:r>
              <a:rPr lang="ro-RO" sz="1000" dirty="0" err="1">
                <a:latin typeface="Times New Roman" panose="02020603050405020304" pitchFamily="18" charset="0"/>
                <a:cs typeface="Times New Roman" panose="02020603050405020304" pitchFamily="18" charset="0"/>
              </a:rPr>
              <a:t>п.л</a:t>
            </a:r>
            <a:r>
              <a:rPr lang="ro-RO" sz="1000" dirty="0">
                <a:latin typeface="Times New Roman" panose="02020603050405020304" pitchFamily="18" charset="0"/>
                <a:cs typeface="Times New Roman" panose="02020603050405020304" pitchFamily="18" charset="0"/>
              </a:rPr>
              <a:t>., ISBN 978-9975-71-997-1</a:t>
            </a:r>
          </a:p>
          <a:p>
            <a:pPr lvl="0" algn="just"/>
            <a:r>
              <a:rPr lang="ro-RO" sz="1000" dirty="0">
                <a:latin typeface="Times New Roman" panose="02020603050405020304" pitchFamily="18" charset="0"/>
                <a:cs typeface="Times New Roman" panose="02020603050405020304" pitchFamily="18" charset="0"/>
              </a:rPr>
              <a:t>СОСНА Б., МИХАЛАШ В. О </a:t>
            </a:r>
            <a:r>
              <a:rPr lang="ro-RO" sz="1000" dirty="0" err="1">
                <a:latin typeface="Times New Roman" panose="02020603050405020304" pitchFamily="18" charset="0"/>
                <a:cs typeface="Times New Roman" panose="02020603050405020304" pitchFamily="18" charset="0"/>
              </a:rPr>
              <a:t>некоторых</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вопросах</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эффективной</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реализации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национальной</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стратегии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децентрализации</a:t>
            </a:r>
            <a:r>
              <a:rPr lang="ro-RO" sz="1000" dirty="0">
                <a:latin typeface="Times New Roman" panose="02020603050405020304" pitchFamily="18" charset="0"/>
                <a:cs typeface="Times New Roman" panose="02020603050405020304" pitchFamily="18" charset="0"/>
              </a:rPr>
              <a:t>. În: Materialele conferinţei ştiinţifice internaţionale Reformarea administraţiei publice locale – imperativ al modernizării Republicii Moldova din 10 noiembrie 2017, Chişinău, 2018, p. 149-163, 0,7 </a:t>
            </a:r>
            <a:r>
              <a:rPr lang="ro-RO" sz="1000" dirty="0" err="1">
                <a:latin typeface="Times New Roman" panose="02020603050405020304" pitchFamily="18" charset="0"/>
                <a:cs typeface="Times New Roman" panose="02020603050405020304" pitchFamily="18" charset="0"/>
              </a:rPr>
              <a:t>п.л</a:t>
            </a:r>
            <a:r>
              <a:rPr lang="ro-RO" sz="1000" dirty="0">
                <a:latin typeface="Times New Roman" panose="02020603050405020304" pitchFamily="18" charset="0"/>
                <a:cs typeface="Times New Roman" panose="02020603050405020304" pitchFamily="18" charset="0"/>
              </a:rPr>
              <a:t>., ISBN 978-9975-71-997-1</a:t>
            </a:r>
          </a:p>
          <a:p>
            <a:pPr lvl="0" algn="just"/>
            <a:r>
              <a:rPr lang="ro-RO" sz="1000" dirty="0">
                <a:latin typeface="Times New Roman" panose="02020603050405020304" pitchFamily="18" charset="0"/>
                <a:cs typeface="Times New Roman" panose="02020603050405020304" pitchFamily="18" charset="0"/>
              </a:rPr>
              <a:t>СОСНА Б., АРСЕНИ И. </a:t>
            </a:r>
            <a:r>
              <a:rPr lang="ro-RO" sz="1000" dirty="0" err="1">
                <a:latin typeface="Times New Roman" panose="02020603050405020304" pitchFamily="18" charset="0"/>
                <a:cs typeface="Times New Roman" panose="02020603050405020304" pitchFamily="18" charset="0"/>
              </a:rPr>
              <a:t>Дистрибъюторский</a:t>
            </a:r>
            <a:r>
              <a:rPr lang="ro-RO" sz="1000" dirty="0">
                <a:latin typeface="Times New Roman" panose="02020603050405020304" pitchFamily="18" charset="0"/>
                <a:cs typeface="Times New Roman" panose="02020603050405020304" pitchFamily="18" charset="0"/>
              </a:rPr>
              <a:t> и </a:t>
            </a:r>
            <a:r>
              <a:rPr lang="ro-RO" sz="1000" dirty="0" err="1">
                <a:latin typeface="Times New Roman" panose="02020603050405020304" pitchFamily="18" charset="0"/>
                <a:cs typeface="Times New Roman" panose="02020603050405020304" pitchFamily="18" charset="0"/>
              </a:rPr>
              <a:t>дилерский</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договора</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правовые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нравственные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отношения</a:t>
            </a:r>
            <a:r>
              <a:rPr lang="ro-RO" sz="1000" dirty="0">
                <a:latin typeface="Times New Roman" panose="02020603050405020304" pitchFamily="18" charset="0"/>
                <a:cs typeface="Times New Roman" panose="02020603050405020304" pitchFamily="18" charset="0"/>
              </a:rPr>
              <a:t> в </a:t>
            </a:r>
            <a:r>
              <a:rPr lang="ro-RO" sz="1000" dirty="0" err="1">
                <a:latin typeface="Times New Roman" panose="02020603050405020304" pitchFamily="18" charset="0"/>
                <a:cs typeface="Times New Roman" panose="02020603050405020304" pitchFamily="18" charset="0"/>
              </a:rPr>
              <a:t>уголовно-процессуальном</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законодательстве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Республики</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Молдова</a:t>
            </a:r>
            <a:r>
              <a:rPr lang="ro-RO" sz="1000" dirty="0">
                <a:latin typeface="Times New Roman" panose="02020603050405020304" pitchFamily="18" charset="0"/>
                <a:cs typeface="Times New Roman" panose="02020603050405020304" pitchFamily="18" charset="0"/>
              </a:rPr>
              <a:t>. B: </a:t>
            </a:r>
            <a:r>
              <a:rPr lang="ro-RO" sz="1000" dirty="0" err="1">
                <a:latin typeface="Times New Roman" panose="02020603050405020304" pitchFamily="18" charset="0"/>
                <a:cs typeface="Times New Roman" panose="02020603050405020304" pitchFamily="18" charset="0"/>
              </a:rPr>
              <a:t>Международная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научно-практическая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конференция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Наука</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образование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культура</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сборник</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статей</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Комрат</a:t>
            </a:r>
            <a:r>
              <a:rPr lang="ro-RO" sz="1000" dirty="0">
                <a:latin typeface="Times New Roman" panose="02020603050405020304" pitchFamily="18" charset="0"/>
                <a:cs typeface="Times New Roman" panose="02020603050405020304" pitchFamily="18" charset="0"/>
              </a:rPr>
              <a:t>, 2018, с. 257-263, 0,5 </a:t>
            </a:r>
            <a:r>
              <a:rPr lang="ro-RO" sz="1000" dirty="0" err="1">
                <a:latin typeface="Times New Roman" panose="02020603050405020304" pitchFamily="18" charset="0"/>
                <a:cs typeface="Times New Roman" panose="02020603050405020304" pitchFamily="18" charset="0"/>
              </a:rPr>
              <a:t>п.л</a:t>
            </a:r>
            <a:r>
              <a:rPr lang="ro-RO" sz="1000" dirty="0">
                <a:latin typeface="Times New Roman" panose="02020603050405020304" pitchFamily="18" charset="0"/>
                <a:cs typeface="Times New Roman" panose="02020603050405020304" pitchFamily="18" charset="0"/>
              </a:rPr>
              <a:t>., ISBN 978-9975-83-057-7</a:t>
            </a:r>
          </a:p>
          <a:p>
            <a:pPr lvl="0" algn="just"/>
            <a:r>
              <a:rPr lang="ro-RO" sz="1000" dirty="0">
                <a:latin typeface="Times New Roman" panose="02020603050405020304" pitchFamily="18" charset="0"/>
                <a:cs typeface="Times New Roman" panose="02020603050405020304" pitchFamily="18" charset="0"/>
              </a:rPr>
              <a:t>СОСНА Б., РЕБЕЖА Н. </a:t>
            </a:r>
            <a:r>
              <a:rPr lang="ro-RO" sz="1000" dirty="0" err="1">
                <a:latin typeface="Times New Roman" panose="02020603050405020304" pitchFamily="18" charset="0"/>
                <a:cs typeface="Times New Roman" panose="02020603050405020304" pitchFamily="18" charset="0"/>
              </a:rPr>
              <a:t>Трудовые</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права</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госслужащих</a:t>
            </a:r>
            <a:r>
              <a:rPr lang="ro-RO" sz="1000" dirty="0">
                <a:latin typeface="Times New Roman" panose="02020603050405020304" pitchFamily="18" charset="0"/>
                <a:cs typeface="Times New Roman" panose="02020603050405020304" pitchFamily="18" charset="0"/>
              </a:rPr>
              <a:t> и </a:t>
            </a:r>
            <a:r>
              <a:rPr lang="ro-RO" sz="1000" dirty="0" err="1">
                <a:latin typeface="Times New Roman" panose="02020603050405020304" pitchFamily="18" charset="0"/>
                <a:cs typeface="Times New Roman" panose="02020603050405020304" pitchFamily="18" charset="0"/>
              </a:rPr>
              <a:t>их</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защита</a:t>
            </a:r>
            <a:r>
              <a:rPr lang="ro-RO" sz="1000" dirty="0">
                <a:latin typeface="Times New Roman" panose="02020603050405020304" pitchFamily="18" charset="0"/>
                <a:cs typeface="Times New Roman" panose="02020603050405020304" pitchFamily="18" charset="0"/>
              </a:rPr>
              <a:t> в </a:t>
            </a:r>
            <a:r>
              <a:rPr lang="ro-RO" sz="1000" dirty="0" err="1">
                <a:latin typeface="Times New Roman" panose="02020603050405020304" pitchFamily="18" charset="0"/>
                <a:cs typeface="Times New Roman" panose="02020603050405020304" pitchFamily="18" charset="0"/>
              </a:rPr>
              <a:t>современных</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условиях</a:t>
            </a:r>
            <a:r>
              <a:rPr lang="ro-RO" sz="1000" dirty="0">
                <a:latin typeface="Times New Roman" panose="02020603050405020304" pitchFamily="18" charset="0"/>
                <a:cs typeface="Times New Roman" panose="02020603050405020304" pitchFamily="18" charset="0"/>
              </a:rPr>
              <a:t>. În: Conferinţa ştiinţifico-practică internaţională Redimensionarea valorilor democratice în condiţiile societăţii informaţionale, 7-8 </a:t>
            </a:r>
            <a:r>
              <a:rPr lang="ro-RO" sz="1000" dirty="0" err="1">
                <a:latin typeface="Times New Roman" panose="02020603050405020304" pitchFamily="18" charset="0"/>
                <a:cs typeface="Times New Roman" panose="02020603050405020304" pitchFamily="18" charset="0"/>
              </a:rPr>
              <a:t>декабря</a:t>
            </a:r>
            <a:r>
              <a:rPr lang="ro-RO" sz="1000" dirty="0">
                <a:latin typeface="Times New Roman" panose="02020603050405020304" pitchFamily="18" charset="0"/>
                <a:cs typeface="Times New Roman" panose="02020603050405020304" pitchFamily="18" charset="0"/>
              </a:rPr>
              <a:t> 2017, </a:t>
            </a:r>
            <a:r>
              <a:rPr lang="ro-RO" sz="1000" dirty="0" err="1">
                <a:latin typeface="Times New Roman" panose="02020603050405020304" pitchFamily="18" charset="0"/>
                <a:cs typeface="Times New Roman" panose="02020603050405020304" pitchFamily="18" charset="0"/>
              </a:rPr>
              <a:t>Кишинэу</a:t>
            </a:r>
            <a:r>
              <a:rPr lang="ro-RO" sz="1000" dirty="0">
                <a:latin typeface="Times New Roman" panose="02020603050405020304" pitchFamily="18" charset="0"/>
                <a:cs typeface="Times New Roman" panose="02020603050405020304" pitchFamily="18" charset="0"/>
              </a:rPr>
              <a:t>, 2018, с. 220-237, 0,5 </a:t>
            </a:r>
            <a:r>
              <a:rPr lang="ro-RO" sz="1000" dirty="0" err="1">
                <a:latin typeface="Times New Roman" panose="02020603050405020304" pitchFamily="18" charset="0"/>
                <a:cs typeface="Times New Roman" panose="02020603050405020304" pitchFamily="18" charset="0"/>
              </a:rPr>
              <a:t>п.л</a:t>
            </a:r>
            <a:r>
              <a:rPr lang="ro-RO" sz="1000" dirty="0">
                <a:latin typeface="Times New Roman" panose="02020603050405020304" pitchFamily="18" charset="0"/>
                <a:cs typeface="Times New Roman" panose="02020603050405020304" pitchFamily="18" charset="0"/>
              </a:rPr>
              <a:t>., ISBN 978-9975-3178-4-9</a:t>
            </a:r>
          </a:p>
          <a:p>
            <a:pPr algn="just"/>
            <a:r>
              <a:rPr lang="ro-RO" sz="1000" dirty="0">
                <a:latin typeface="Times New Roman" panose="02020603050405020304" pitchFamily="18" charset="0"/>
                <a:cs typeface="Times New Roman" panose="02020603050405020304" pitchFamily="18" charset="0"/>
              </a:rPr>
              <a:t>СОСНА Б., РЕБЕЖА Н. </a:t>
            </a:r>
            <a:r>
              <a:rPr lang="ro-RO" sz="1000" dirty="0" err="1">
                <a:latin typeface="Times New Roman" panose="02020603050405020304" pitchFamily="18" charset="0"/>
                <a:cs typeface="Times New Roman" panose="02020603050405020304" pitchFamily="18" charset="0"/>
              </a:rPr>
              <a:t>Административная</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ответственность</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государственных</a:t>
            </a:r>
            <a:r>
              <a:rPr lang="ro-RO" sz="1000" dirty="0">
                <a:latin typeface="Times New Roman" panose="02020603050405020304" pitchFamily="18" charset="0"/>
                <a:cs typeface="Times New Roman" panose="02020603050405020304" pitchFamily="18" charset="0"/>
              </a:rPr>
              <a:t> </a:t>
            </a:r>
            <a:r>
              <a:rPr lang="ro-RO" sz="1000" dirty="0" err="1">
                <a:latin typeface="Times New Roman" panose="02020603050405020304" pitchFamily="18" charset="0"/>
                <a:cs typeface="Times New Roman" panose="02020603050405020304" pitchFamily="18" charset="0"/>
              </a:rPr>
              <a:t>служащих</a:t>
            </a:r>
            <a:r>
              <a:rPr lang="ro-RO" sz="1000" dirty="0">
                <a:latin typeface="Times New Roman" panose="02020603050405020304" pitchFamily="18" charset="0"/>
                <a:cs typeface="Times New Roman" panose="02020603050405020304" pitchFamily="18" charset="0"/>
              </a:rPr>
              <a:t>. În: Materialele Conferinței științifico-practice internaționale Redimensionarea valorilor democratice în condiţiile societăţii informaţionale, 7-8 </a:t>
            </a:r>
            <a:r>
              <a:rPr lang="ro-RO" sz="1000" dirty="0" err="1">
                <a:latin typeface="Times New Roman" panose="02020603050405020304" pitchFamily="18" charset="0"/>
                <a:cs typeface="Times New Roman" panose="02020603050405020304" pitchFamily="18" charset="0"/>
              </a:rPr>
              <a:t>декабря</a:t>
            </a:r>
            <a:r>
              <a:rPr lang="ro-RO" sz="1000" dirty="0">
                <a:latin typeface="Times New Roman" panose="02020603050405020304" pitchFamily="18" charset="0"/>
                <a:cs typeface="Times New Roman" panose="02020603050405020304" pitchFamily="18" charset="0"/>
              </a:rPr>
              <a:t> 2017, </a:t>
            </a:r>
            <a:r>
              <a:rPr lang="ro-RO" sz="1000" dirty="0" err="1">
                <a:latin typeface="Times New Roman" panose="02020603050405020304" pitchFamily="18" charset="0"/>
                <a:cs typeface="Times New Roman" panose="02020603050405020304" pitchFamily="18" charset="0"/>
              </a:rPr>
              <a:t>Кишинэу</a:t>
            </a:r>
            <a:r>
              <a:rPr lang="ro-RO" sz="1000" dirty="0">
                <a:latin typeface="Times New Roman" panose="02020603050405020304" pitchFamily="18" charset="0"/>
                <a:cs typeface="Times New Roman" panose="02020603050405020304" pitchFamily="18" charset="0"/>
              </a:rPr>
              <a:t>, 2018, с. 203-212, 0,5 </a:t>
            </a:r>
            <a:r>
              <a:rPr lang="ro-RO" sz="1000" dirty="0" err="1">
                <a:latin typeface="Times New Roman" panose="02020603050405020304" pitchFamily="18" charset="0"/>
                <a:cs typeface="Times New Roman" panose="02020603050405020304" pitchFamily="18" charset="0"/>
              </a:rPr>
              <a:t>c.a</a:t>
            </a:r>
            <a:r>
              <a:rPr lang="ro-RO" sz="1000" dirty="0">
                <a:latin typeface="Times New Roman" panose="02020603050405020304" pitchFamily="18" charset="0"/>
                <a:cs typeface="Times New Roman" panose="02020603050405020304" pitchFamily="18" charset="0"/>
              </a:rPr>
              <a:t>. ISBN 978-9975-3178-4-9</a:t>
            </a:r>
          </a:p>
        </p:txBody>
      </p:sp>
    </p:spTree>
    <p:extLst>
      <p:ext uri="{BB962C8B-B14F-4D97-AF65-F5344CB8AC3E}">
        <p14:creationId xmlns:p14="http://schemas.microsoft.com/office/powerpoint/2010/main" val="11204044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smtClean="0">
                <a:latin typeface="Times New Roman" panose="02020603050405020304" pitchFamily="18" charset="0"/>
                <a:cs typeface="Times New Roman" panose="02020603050405020304" pitchFamily="18" charset="0"/>
              </a:rPr>
              <a:t>Rapoarte / teze </a:t>
            </a:r>
            <a:r>
              <a:rPr lang="ro-RO" b="1" dirty="0">
                <a:latin typeface="Times New Roman" panose="02020603050405020304" pitchFamily="18" charset="0"/>
                <a:cs typeface="Times New Roman" panose="02020603050405020304" pitchFamily="18" charset="0"/>
              </a:rPr>
              <a:t>ale comunicărilor la congrese, conferinţe</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600200"/>
            <a:ext cx="8784976" cy="4997152"/>
          </a:xfrm>
        </p:spPr>
        <p:txBody>
          <a:bodyPr>
            <a:normAutofit lnSpcReduction="10000"/>
          </a:bodyPr>
          <a:lstStyle/>
          <a:p>
            <a:pPr lvl="0" algn="just"/>
            <a:r>
              <a:rPr lang="ro-RO" sz="1100" dirty="0">
                <a:latin typeface="Times New Roman" panose="02020603050405020304" pitchFamily="18" charset="0"/>
                <a:cs typeface="Times New Roman" panose="02020603050405020304" pitchFamily="18" charset="0"/>
              </a:rPr>
              <a:t>CUȘNIR V. </a:t>
            </a:r>
            <a:r>
              <a:rPr lang="ro-RO" sz="1100" i="1" dirty="0">
                <a:latin typeface="Times New Roman" panose="02020603050405020304" pitchFamily="18" charset="0"/>
                <a:cs typeface="Times New Roman" panose="02020603050405020304" pitchFamily="18" charset="0"/>
              </a:rPr>
              <a:t>Administrația publică în Republica Moldova: repere istorice și oportunități de reformă</a:t>
            </a:r>
            <a:r>
              <a:rPr lang="ro-RO" sz="1100" dirty="0">
                <a:latin typeface="Times New Roman" panose="02020603050405020304" pitchFamily="18" charset="0"/>
                <a:cs typeface="Times New Roman" panose="02020603050405020304" pitchFamily="18" charset="0"/>
              </a:rPr>
              <a:t>. În: Materialele Conferinței științifice internaționale Dimensiuni etice și sociale în Administrația Publică și Drept, 25-29 aprilie 2018, Suceava. </a:t>
            </a:r>
            <a:endParaRPr lang="en-US" sz="1100" dirty="0" smtClean="0">
              <a:latin typeface="Times New Roman" panose="02020603050405020304" pitchFamily="18" charset="0"/>
              <a:cs typeface="Times New Roman" panose="02020603050405020304" pitchFamily="18" charset="0"/>
            </a:endParaRPr>
          </a:p>
          <a:p>
            <a:pPr algn="just"/>
            <a:r>
              <a:rPr lang="ro-RO" sz="1100" dirty="0">
                <a:latin typeface="Times New Roman" panose="02020603050405020304" pitchFamily="18" charset="0"/>
                <a:cs typeface="Times New Roman" panose="02020603050405020304" pitchFamily="18" charset="0"/>
              </a:rPr>
              <a:t>MORARU</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V. </a:t>
            </a:r>
            <a:r>
              <a:rPr lang="ro-RO" sz="1100" i="1" dirty="0">
                <a:latin typeface="Times New Roman" panose="02020603050405020304" pitchFamily="18" charset="0"/>
                <a:cs typeface="Times New Roman" panose="02020603050405020304" pitchFamily="18" charset="0"/>
              </a:rPr>
              <a:t>Iniţiativa antreprenorială - componentă a procesului de integrare a imigranţilor moldoveni în Italia </a:t>
            </a:r>
            <a:r>
              <a:rPr lang="ro-RO" sz="1100" dirty="0">
                <a:latin typeface="Times New Roman" panose="02020603050405020304" pitchFamily="18" charset="0"/>
                <a:cs typeface="Times New Roman" panose="02020603050405020304" pitchFamily="18" charset="0"/>
              </a:rPr>
              <a:t>/ The </a:t>
            </a:r>
            <a:r>
              <a:rPr lang="ro-RO" sz="1100" dirty="0" err="1">
                <a:latin typeface="Times New Roman" panose="02020603050405020304" pitchFamily="18" charset="0"/>
                <a:cs typeface="Times New Roman" panose="02020603050405020304" pitchFamily="18" charset="0"/>
              </a:rPr>
              <a:t>Entrepreneurial</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Initiative</a:t>
            </a:r>
            <a:r>
              <a:rPr lang="ro-RO" sz="1100" dirty="0">
                <a:latin typeface="Times New Roman" panose="02020603050405020304" pitchFamily="18" charset="0"/>
                <a:cs typeface="Times New Roman" panose="02020603050405020304" pitchFamily="18" charset="0"/>
              </a:rPr>
              <a:t> - a Component of </a:t>
            </a:r>
            <a:r>
              <a:rPr lang="ro-RO" sz="1100" dirty="0" err="1">
                <a:latin typeface="Times New Roman" panose="02020603050405020304" pitchFamily="18" charset="0"/>
                <a:cs typeface="Times New Roman" panose="02020603050405020304" pitchFamily="18" charset="0"/>
              </a:rPr>
              <a:t>the</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Integration</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Process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of</a:t>
            </a:r>
            <a:r>
              <a:rPr lang="ro-RO" sz="1100" dirty="0">
                <a:latin typeface="Times New Roman" panose="02020603050405020304" pitchFamily="18" charset="0"/>
                <a:cs typeface="Times New Roman" panose="02020603050405020304" pitchFamily="18" charset="0"/>
              </a:rPr>
              <a:t> Moldovan </a:t>
            </a:r>
            <a:r>
              <a:rPr lang="ro-RO" sz="1100" dirty="0" err="1">
                <a:latin typeface="Times New Roman" panose="02020603050405020304" pitchFamily="18" charset="0"/>
                <a:cs typeface="Times New Roman" panose="02020603050405020304" pitchFamily="18" charset="0"/>
              </a:rPr>
              <a:t>Immigrants</a:t>
            </a:r>
            <a:r>
              <a:rPr lang="ro-RO" sz="1100" dirty="0">
                <a:latin typeface="Times New Roman" panose="02020603050405020304" pitchFamily="18" charset="0"/>
                <a:cs typeface="Times New Roman" panose="02020603050405020304" pitchFamily="18" charset="0"/>
              </a:rPr>
              <a:t> in </a:t>
            </a:r>
            <a:r>
              <a:rPr lang="ro-RO" sz="1100" dirty="0" err="1">
                <a:latin typeface="Times New Roman" panose="02020603050405020304" pitchFamily="18" charset="0"/>
                <a:cs typeface="Times New Roman" panose="02020603050405020304" pitchFamily="18" charset="0"/>
              </a:rPr>
              <a:t>Italy</a:t>
            </a:r>
            <a:r>
              <a:rPr lang="ro-RO" sz="1100" dirty="0">
                <a:latin typeface="Times New Roman" panose="02020603050405020304" pitchFamily="18" charset="0"/>
                <a:cs typeface="Times New Roman" panose="02020603050405020304" pitchFamily="18" charset="0"/>
              </a:rPr>
              <a:t>. În: Volum de rezumate. Conferinţa ştiinţifică a Academiei Oamenilor de Ştiinţă din România. Bucureşti, 30 martie 2018. București: AOȘR, 2018, </a:t>
            </a:r>
            <a:r>
              <a:rPr lang="ro-RO" sz="1100" dirty="0" smtClean="0">
                <a:latin typeface="Times New Roman" panose="02020603050405020304" pitchFamily="18" charset="0"/>
                <a:cs typeface="Times New Roman" panose="02020603050405020304" pitchFamily="18" charset="0"/>
              </a:rPr>
              <a:t>p. </a:t>
            </a:r>
            <a:r>
              <a:rPr lang="ro-RO" sz="1100" dirty="0">
                <a:latin typeface="Times New Roman" panose="02020603050405020304" pitchFamily="18" charset="0"/>
                <a:cs typeface="Times New Roman" panose="02020603050405020304" pitchFamily="18" charset="0"/>
              </a:rPr>
              <a:t>41-42.  </a:t>
            </a:r>
          </a:p>
          <a:p>
            <a:pPr algn="just"/>
            <a:r>
              <a:rPr lang="ro-RO" sz="1100" dirty="0">
                <a:latin typeface="Times New Roman" panose="02020603050405020304" pitchFamily="18" charset="0"/>
                <a:cs typeface="Times New Roman" panose="02020603050405020304" pitchFamily="18" charset="0"/>
              </a:rPr>
              <a:t>SPĂTARU, T. </a:t>
            </a:r>
            <a:r>
              <a:rPr lang="fr-FR" sz="1100" i="1" dirty="0" err="1">
                <a:latin typeface="Times New Roman" panose="02020603050405020304" pitchFamily="18" charset="0"/>
                <a:cs typeface="Times New Roman" panose="02020603050405020304" pitchFamily="18" charset="0"/>
              </a:rPr>
              <a:t>Inegalitatea</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clasei</a:t>
            </a:r>
            <a:r>
              <a:rPr lang="fr-FR" sz="1100" i="1" dirty="0">
                <a:latin typeface="Times New Roman" panose="02020603050405020304" pitchFamily="18" charset="0"/>
                <a:cs typeface="Times New Roman" panose="02020603050405020304" pitchFamily="18" charset="0"/>
              </a:rPr>
              <a:t> de </a:t>
            </a:r>
            <a:r>
              <a:rPr lang="fr-FR" sz="1100" i="1" dirty="0" err="1">
                <a:latin typeface="Times New Roman" panose="02020603050405020304" pitchFamily="18" charset="0"/>
                <a:cs typeface="Times New Roman" panose="02020603050405020304" pitchFamily="18" charset="0"/>
              </a:rPr>
              <a:t>mijloc</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evidențe</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transnaționale</a:t>
            </a:r>
            <a:r>
              <a:rPr lang="fr-FR" sz="1100" dirty="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Congresul Internațional al Universității „</a:t>
            </a:r>
            <a:r>
              <a:rPr lang="ro-RO" sz="1100" dirty="0" err="1">
                <a:latin typeface="Times New Roman" panose="02020603050405020304" pitchFamily="18" charset="0"/>
                <a:cs typeface="Times New Roman" panose="02020603050405020304" pitchFamily="18" charset="0"/>
              </a:rPr>
              <a:t>Apollonia</a:t>
            </a:r>
            <a:r>
              <a:rPr lang="ro-RO" sz="1100" dirty="0">
                <a:latin typeface="Times New Roman" panose="02020603050405020304" pitchFamily="18" charset="0"/>
                <a:cs typeface="Times New Roman" panose="02020603050405020304" pitchFamily="18" charset="0"/>
              </a:rPr>
              <a:t>” din Iași, Pregătim viitorul promovând excelența, Ediția a XXVIII-a , 1-4 martie 2018, Iași, Romania.</a:t>
            </a:r>
          </a:p>
          <a:p>
            <a:pPr algn="just"/>
            <a:r>
              <a:rPr lang="ro-RO" sz="1100" dirty="0">
                <a:latin typeface="Times New Roman" panose="02020603050405020304" pitchFamily="18" charset="0"/>
                <a:cs typeface="Times New Roman" panose="02020603050405020304" pitchFamily="18" charset="0"/>
              </a:rPr>
              <a:t>CHIRTOACĂ, N. </a:t>
            </a:r>
            <a:r>
              <a:rPr lang="ro-RO" sz="1100" i="1" dirty="0">
                <a:latin typeface="Times New Roman" panose="02020603050405020304" pitchFamily="18" charset="0"/>
                <a:cs typeface="Times New Roman" panose="02020603050405020304" pitchFamily="18" charset="0"/>
              </a:rPr>
              <a:t>Criminalitatea transfrontalieră şi tendinţe de manifestare</a:t>
            </a:r>
            <a:r>
              <a:rPr lang="ro-RO" sz="1100" dirty="0">
                <a:latin typeface="Times New Roman" panose="02020603050405020304" pitchFamily="18" charset="0"/>
                <a:cs typeface="Times New Roman" panose="02020603050405020304" pitchFamily="18" charset="0"/>
              </a:rPr>
              <a:t>. În: Materialele Conferinţei naţionale cu participare internaţională: </a:t>
            </a:r>
            <a:r>
              <a:rPr lang="ro-RO" sz="1100" dirty="0" err="1">
                <a:latin typeface="Times New Roman" panose="02020603050405020304" pitchFamily="18" charset="0"/>
                <a:cs typeface="Times New Roman" panose="02020603050405020304" pitchFamily="18" charset="0"/>
              </a:rPr>
              <a:t>Devianţă</a:t>
            </a:r>
            <a:r>
              <a:rPr lang="ro-RO" sz="1100" dirty="0">
                <a:latin typeface="Times New Roman" panose="02020603050405020304" pitchFamily="18" charset="0"/>
                <a:cs typeface="Times New Roman" panose="02020603050405020304" pitchFamily="18" charset="0"/>
              </a:rPr>
              <a:t> şi criminalitate. Evoluţie, tendinţe, perspective. DECRET, ediţia a III – a, Bacău</a:t>
            </a:r>
            <a:r>
              <a:rPr lang="en-US" sz="1100" dirty="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lvl="0" algn="just"/>
            <a:r>
              <a:rPr lang="ro-RO" sz="1100" dirty="0">
                <a:latin typeface="Times New Roman" panose="02020603050405020304" pitchFamily="18" charset="0"/>
                <a:cs typeface="Times New Roman" panose="02020603050405020304" pitchFamily="18" charset="0"/>
              </a:rPr>
              <a:t>STERPU,V. Conflictele înghețate din vecinătatea  estică a uniunii europene: Noi riscuri și amenințări (o analiză transversală) În: </a:t>
            </a:r>
            <a:r>
              <a:rPr lang="ro-RO" sz="1100" i="1" dirty="0">
                <a:latin typeface="Times New Roman" panose="02020603050405020304" pitchFamily="18" charset="0"/>
                <a:cs typeface="Times New Roman" panose="02020603050405020304" pitchFamily="18" charset="0"/>
              </a:rPr>
              <a:t>Pregătim viitorul promovând excelența: Congresul internațional al Universității </a:t>
            </a:r>
            <a:r>
              <a:rPr lang="ro-RO" sz="1100" i="1" dirty="0" err="1">
                <a:latin typeface="Times New Roman" panose="02020603050405020304" pitchFamily="18" charset="0"/>
                <a:cs typeface="Times New Roman" panose="02020603050405020304" pitchFamily="18" charset="0"/>
              </a:rPr>
              <a:t>Apollonia</a:t>
            </a:r>
            <a:r>
              <a:rPr lang="ro-RO" sz="1100" dirty="0">
                <a:latin typeface="Times New Roman" panose="02020603050405020304" pitchFamily="18" charset="0"/>
                <a:cs typeface="Times New Roman" panose="02020603050405020304" pitchFamily="18" charset="0"/>
              </a:rPr>
              <a:t>. Secțiunea științe social-umane. Ediția a XXVIII-a, Iași, 2018</a:t>
            </a:r>
            <a:r>
              <a:rPr lang="en-US" sz="1100" dirty="0">
                <a:latin typeface="Times New Roman" panose="02020603050405020304" pitchFamily="18" charset="0"/>
                <a:cs typeface="Times New Roman" panose="02020603050405020304" pitchFamily="18" charset="0"/>
              </a:rPr>
              <a:t>.</a:t>
            </a:r>
          </a:p>
          <a:p>
            <a:pPr algn="just"/>
            <a:r>
              <a:rPr lang="ro-RO" sz="1100" dirty="0" smtClean="0">
                <a:latin typeface="Times New Roman" panose="02020603050405020304" pitchFamily="18" charset="0"/>
                <a:cs typeface="Times New Roman" panose="02020603050405020304" pitchFamily="18" charset="0"/>
              </a:rPr>
              <a:t>CUCOS</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D. </a:t>
            </a:r>
            <a:r>
              <a:rPr lang="ro-RO" sz="1100" i="1" dirty="0" err="1">
                <a:latin typeface="Times New Roman" panose="02020603050405020304" pitchFamily="18" charset="0"/>
                <a:cs typeface="Times New Roman" panose="02020603050405020304" pitchFamily="18" charset="0"/>
              </a:rPr>
              <a:t>Lessons</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From</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the</a:t>
            </a:r>
            <a:r>
              <a:rPr lang="ro-RO" sz="1100" i="1" dirty="0">
                <a:latin typeface="Times New Roman" panose="02020603050405020304" pitchFamily="18" charset="0"/>
                <a:cs typeface="Times New Roman" panose="02020603050405020304" pitchFamily="18" charset="0"/>
              </a:rPr>
              <a:t> Diaspora: </a:t>
            </a:r>
            <a:r>
              <a:rPr lang="ro-RO" sz="1100" i="1" dirty="0" err="1">
                <a:latin typeface="Times New Roman" panose="02020603050405020304" pitchFamily="18" charset="0"/>
                <a:cs typeface="Times New Roman" panose="02020603050405020304" pitchFamily="18" charset="0"/>
              </a:rPr>
              <a:t>Transnational</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Knowledge</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Through</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Diaspora</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Networks</a:t>
            </a:r>
            <a:r>
              <a:rPr lang="ro-RO" sz="1100" dirty="0">
                <a:latin typeface="Times New Roman" panose="02020603050405020304" pitchFamily="18" charset="0"/>
                <a:cs typeface="Times New Roman" panose="02020603050405020304" pitchFamily="18" charset="0"/>
              </a:rPr>
              <a:t> În: Materialele conferinței științifice internaționale, Chișinău, 21 decembrie 2017, p. 428-432.</a:t>
            </a:r>
          </a:p>
          <a:p>
            <a:pPr lvl="0" algn="just"/>
            <a:r>
              <a:rPr lang="ro-RO" sz="1100" dirty="0" smtClean="0">
                <a:latin typeface="Times New Roman" panose="02020603050405020304" pitchFamily="18" charset="0"/>
                <a:cs typeface="Times New Roman" panose="02020603050405020304" pitchFamily="18" charset="0"/>
              </a:rPr>
              <a:t>КИПЕР</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Н.</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a:t>
            </a:r>
            <a:r>
              <a:rPr lang="ro-RO" sz="1100" dirty="0" smtClean="0">
                <a:latin typeface="Times New Roman" panose="02020603050405020304" pitchFamily="18" charset="0"/>
                <a:cs typeface="Times New Roman" panose="02020603050405020304" pitchFamily="18" charset="0"/>
              </a:rPr>
              <a:t>БИВОЛ</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А. </a:t>
            </a:r>
            <a:r>
              <a:rPr lang="ro-RO" sz="1100" dirty="0" err="1">
                <a:latin typeface="Times New Roman" panose="02020603050405020304" pitchFamily="18" charset="0"/>
                <a:cs typeface="Times New Roman" panose="02020603050405020304" pitchFamily="18" charset="0"/>
              </a:rPr>
              <a:t>Развитие</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эмоционального</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интеллекта</a:t>
            </a:r>
            <a:r>
              <a:rPr lang="ro-RO" sz="1100" dirty="0">
                <a:latin typeface="Times New Roman" panose="02020603050405020304" pitchFamily="18" charset="0"/>
                <a:cs typeface="Times New Roman" panose="02020603050405020304" pitchFamily="18" charset="0"/>
              </a:rPr>
              <a:t>. B: </a:t>
            </a:r>
            <a:r>
              <a:rPr lang="ro-RO" sz="1100" dirty="0" err="1">
                <a:latin typeface="Times New Roman" panose="02020603050405020304" pitchFamily="18" charset="0"/>
                <a:cs typeface="Times New Roman" panose="02020603050405020304" pitchFamily="18" charset="0"/>
              </a:rPr>
              <a:t>Інтеграційний</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розвиток</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особистості</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та</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суспільства</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психологічний</a:t>
            </a:r>
            <a:r>
              <a:rPr lang="ro-RO" sz="1100" dirty="0">
                <a:latin typeface="Times New Roman" panose="02020603050405020304" pitchFamily="18" charset="0"/>
                <a:cs typeface="Times New Roman" panose="02020603050405020304" pitchFamily="18" charset="0"/>
              </a:rPr>
              <a:t> і </a:t>
            </a:r>
            <a:r>
              <a:rPr lang="ro-RO" sz="1100" dirty="0" err="1">
                <a:latin typeface="Times New Roman" panose="02020603050405020304" pitchFamily="18" charset="0"/>
                <a:cs typeface="Times New Roman" panose="02020603050405020304" pitchFamily="18" charset="0"/>
              </a:rPr>
              <a:t>соціологічний</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виміри</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матеріали</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міжнарод</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наук.-практ</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конф</a:t>
            </a:r>
            <a:r>
              <a:rPr lang="ro-RO" sz="1100" dirty="0">
                <a:latin typeface="Times New Roman" panose="02020603050405020304" pitchFamily="18" charset="0"/>
                <a:cs typeface="Times New Roman" panose="02020603050405020304" pitchFamily="18" charset="0"/>
              </a:rPr>
              <a:t>.(м. </a:t>
            </a:r>
            <a:r>
              <a:rPr lang="ro-RO" sz="1100" dirty="0" err="1">
                <a:latin typeface="Times New Roman" panose="02020603050405020304" pitchFamily="18" charset="0"/>
                <a:cs typeface="Times New Roman" panose="02020603050405020304" pitchFamily="18" charset="0"/>
              </a:rPr>
              <a:t>Одеса</a:t>
            </a:r>
            <a:r>
              <a:rPr lang="ro-RO" sz="1100" dirty="0">
                <a:latin typeface="Times New Roman" panose="02020603050405020304" pitchFamily="18" charset="0"/>
                <a:cs typeface="Times New Roman" panose="02020603050405020304" pitchFamily="18" charset="0"/>
              </a:rPr>
              <a:t>, 31 </a:t>
            </a:r>
            <a:r>
              <a:rPr lang="ro-RO" sz="1100" dirty="0" err="1">
                <a:latin typeface="Times New Roman" panose="02020603050405020304" pitchFamily="18" charset="0"/>
                <a:cs typeface="Times New Roman" panose="02020603050405020304" pitchFamily="18" charset="0"/>
              </a:rPr>
              <a:t>травня</a:t>
            </a:r>
            <a:r>
              <a:rPr lang="ro-RO" sz="1100" dirty="0">
                <a:latin typeface="Times New Roman" panose="02020603050405020304" pitchFamily="18" charset="0"/>
                <a:cs typeface="Times New Roman" panose="02020603050405020304" pitchFamily="18" charset="0"/>
              </a:rPr>
              <a:t> – 1 </a:t>
            </a:r>
            <a:r>
              <a:rPr lang="ro-RO" sz="1100" dirty="0" err="1">
                <a:latin typeface="Times New Roman" panose="02020603050405020304" pitchFamily="18" charset="0"/>
                <a:cs typeface="Times New Roman" panose="02020603050405020304" pitchFamily="18" charset="0"/>
              </a:rPr>
              <a:t>червня</a:t>
            </a:r>
            <a:r>
              <a:rPr lang="ro-RO" sz="1100" dirty="0">
                <a:latin typeface="Times New Roman" panose="02020603050405020304" pitchFamily="18" charset="0"/>
                <a:cs typeface="Times New Roman" panose="02020603050405020304" pitchFamily="18" charset="0"/>
              </a:rPr>
              <a:t> 2018 </a:t>
            </a:r>
            <a:r>
              <a:rPr lang="ro-RO" sz="1100" dirty="0" err="1">
                <a:latin typeface="Times New Roman" panose="02020603050405020304" pitchFamily="18" charset="0"/>
                <a:cs typeface="Times New Roman" panose="02020603050405020304" pitchFamily="18" charset="0"/>
              </a:rPr>
              <a:t>року</a:t>
            </a:r>
            <a:r>
              <a:rPr lang="ro-RO" sz="1100" dirty="0">
                <a:latin typeface="Times New Roman" panose="02020603050405020304" pitchFamily="18" charset="0"/>
                <a:cs typeface="Times New Roman" panose="02020603050405020304" pitchFamily="18" charset="0"/>
              </a:rPr>
              <a:t>). – </a:t>
            </a:r>
            <a:r>
              <a:rPr lang="ro-RO" sz="1100" dirty="0" err="1">
                <a:latin typeface="Times New Roman" panose="02020603050405020304" pitchFamily="18" charset="0"/>
                <a:cs typeface="Times New Roman" panose="02020603050405020304" pitchFamily="18" charset="0"/>
              </a:rPr>
              <a:t>Одеса</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Національний</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університет</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Одеська</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юридична</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академія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Фенікс</a:t>
            </a:r>
            <a:r>
              <a:rPr lang="ro-RO" sz="1100" dirty="0">
                <a:latin typeface="Times New Roman" panose="02020603050405020304" pitchFamily="18" charset="0"/>
                <a:cs typeface="Times New Roman" panose="02020603050405020304" pitchFamily="18" charset="0"/>
              </a:rPr>
              <a:t>, 2018. c. 25-31.</a:t>
            </a:r>
          </a:p>
          <a:p>
            <a:pPr lvl="0" algn="just"/>
            <a:r>
              <a:rPr lang="ro-RO" sz="1100" dirty="0" smtClean="0">
                <a:latin typeface="Times New Roman" panose="02020603050405020304" pitchFamily="18" charset="0"/>
                <a:cs typeface="Times New Roman" panose="02020603050405020304" pitchFamily="18" charset="0"/>
              </a:rPr>
              <a:t>BLAJCO</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V.  </a:t>
            </a:r>
            <a:r>
              <a:rPr lang="ro-RO" sz="1100" dirty="0" err="1">
                <a:latin typeface="Times New Roman" panose="02020603050405020304" pitchFamily="18" charset="0"/>
                <a:cs typeface="Times New Roman" panose="02020603050405020304" pitchFamily="18" charset="0"/>
              </a:rPr>
              <a:t>Миграция</a:t>
            </a:r>
            <a:r>
              <a:rPr lang="ro-RO" sz="1100" dirty="0">
                <a:latin typeface="Times New Roman" panose="02020603050405020304" pitchFamily="18" charset="0"/>
                <a:cs typeface="Times New Roman" panose="02020603050405020304" pitchFamily="18" charset="0"/>
              </a:rPr>
              <a:t> и </a:t>
            </a:r>
            <a:r>
              <a:rPr lang="ro-RO" sz="1100" dirty="0" err="1">
                <a:latin typeface="Times New Roman" panose="02020603050405020304" pitchFamily="18" charset="0"/>
                <a:cs typeface="Times New Roman" panose="02020603050405020304" pitchFamily="18" charset="0"/>
              </a:rPr>
              <a:t>мультикультурализм-</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противостояние</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сил</a:t>
            </a:r>
            <a:r>
              <a:rPr lang="ro-RO" sz="1100" dirty="0">
                <a:latin typeface="Times New Roman" panose="02020603050405020304" pitchFamily="18" charset="0"/>
                <a:cs typeface="Times New Roman" panose="02020603050405020304" pitchFamily="18" charset="0"/>
              </a:rPr>
              <a:t>? În: </a:t>
            </a:r>
            <a:r>
              <a:rPr lang="ro-RO" sz="1100" i="1" dirty="0" err="1">
                <a:latin typeface="Times New Roman" panose="02020603050405020304" pitchFamily="18" charset="0"/>
                <a:cs typeface="Times New Roman" panose="02020603050405020304" pitchFamily="18" charset="0"/>
              </a:rPr>
              <a:t>Культура</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личность</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общество</a:t>
            </a:r>
            <a:r>
              <a:rPr lang="ro-RO" sz="1100" i="1" dirty="0">
                <a:latin typeface="Times New Roman" panose="02020603050405020304" pitchFamily="18" charset="0"/>
                <a:cs typeface="Times New Roman" panose="02020603050405020304" pitchFamily="18" charset="0"/>
              </a:rPr>
              <a:t> в </a:t>
            </a:r>
            <a:r>
              <a:rPr lang="ro-RO" sz="1100" i="1" dirty="0" err="1">
                <a:latin typeface="Times New Roman" panose="02020603050405020304" pitchFamily="18" charset="0"/>
                <a:cs typeface="Times New Roman" panose="02020603050405020304" pitchFamily="18" charset="0"/>
              </a:rPr>
              <a:t>современном</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мире</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методология</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опыт</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эмпирического</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исследования</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памяти</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профессора</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Л.Н.Когана</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Международная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научно-практическая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конференция</a:t>
            </a:r>
            <a:r>
              <a:rPr lang="ro-RO" sz="1100" dirty="0">
                <a:latin typeface="Times New Roman" panose="02020603050405020304" pitchFamily="18" charset="0"/>
                <a:cs typeface="Times New Roman" panose="02020603050405020304" pitchFamily="18" charset="0"/>
              </a:rPr>
              <a:t> – </a:t>
            </a:r>
            <a:r>
              <a:rPr lang="ro-RO" sz="1100" dirty="0" err="1">
                <a:latin typeface="Times New Roman" panose="02020603050405020304" pitchFamily="18" charset="0"/>
                <a:cs typeface="Times New Roman" panose="02020603050405020304" pitchFamily="18" charset="0"/>
              </a:rPr>
              <a:t>Россия</a:t>
            </a:r>
            <a:r>
              <a:rPr lang="ro-RO" sz="1100" dirty="0">
                <a:latin typeface="Times New Roman" panose="02020603050405020304" pitchFamily="18" charset="0"/>
                <a:cs typeface="Times New Roman" panose="02020603050405020304" pitchFamily="18" charset="0"/>
              </a:rPr>
              <a:t>, г. </a:t>
            </a:r>
            <a:r>
              <a:rPr lang="ro-RO" sz="1100" dirty="0" err="1">
                <a:latin typeface="Times New Roman" panose="02020603050405020304" pitchFamily="18" charset="0"/>
                <a:cs typeface="Times New Roman" panose="02020603050405020304" pitchFamily="18" charset="0"/>
              </a:rPr>
              <a:t>Екатеринбург</a:t>
            </a:r>
            <a:r>
              <a:rPr lang="ro-RO" sz="1100" dirty="0" smtClean="0">
                <a:latin typeface="Times New Roman" panose="02020603050405020304" pitchFamily="18" charset="0"/>
                <a:cs typeface="Times New Roman" panose="02020603050405020304" pitchFamily="18" charset="0"/>
              </a:rPr>
              <a:t>,</a:t>
            </a:r>
            <a:r>
              <a:rPr lang="en-US" sz="1100" dirty="0" smtClean="0">
                <a:latin typeface="Times New Roman" panose="02020603050405020304" pitchFamily="18" charset="0"/>
                <a:cs typeface="Times New Roman" panose="02020603050405020304" pitchFamily="18" charset="0"/>
              </a:rPr>
              <a:t> </a:t>
            </a:r>
            <a:r>
              <a:rPr lang="ro-RO" sz="1100" dirty="0" smtClean="0">
                <a:latin typeface="Times New Roman" panose="02020603050405020304" pitchFamily="18" charset="0"/>
                <a:cs typeface="Times New Roman" panose="02020603050405020304" pitchFamily="18" charset="0"/>
              </a:rPr>
              <a:t>22-23 </a:t>
            </a:r>
            <a:r>
              <a:rPr lang="ro-RO" sz="1100" dirty="0" err="1">
                <a:latin typeface="Times New Roman" panose="02020603050405020304" pitchFamily="18" charset="0"/>
                <a:cs typeface="Times New Roman" panose="02020603050405020304" pitchFamily="18" charset="0"/>
              </a:rPr>
              <a:t>марта</a:t>
            </a:r>
            <a:r>
              <a:rPr lang="ro-RO" sz="1100" dirty="0">
                <a:latin typeface="Times New Roman" panose="02020603050405020304" pitchFamily="18" charset="0"/>
                <a:cs typeface="Times New Roman" panose="02020603050405020304" pitchFamily="18" charset="0"/>
              </a:rPr>
              <a:t>,  2018 г. (</a:t>
            </a:r>
            <a:r>
              <a:rPr lang="ro-RO" sz="1100" dirty="0" err="1">
                <a:latin typeface="Times New Roman" panose="02020603050405020304" pitchFamily="18" charset="0"/>
                <a:cs typeface="Times New Roman" panose="02020603050405020304" pitchFamily="18" charset="0"/>
              </a:rPr>
              <a:t>принято</a:t>
            </a:r>
            <a:r>
              <a:rPr lang="ro-RO" sz="1100" dirty="0">
                <a:latin typeface="Times New Roman" panose="02020603050405020304" pitchFamily="18" charset="0"/>
                <a:cs typeface="Times New Roman" panose="02020603050405020304" pitchFamily="18" charset="0"/>
              </a:rPr>
              <a:t> к </a:t>
            </a:r>
            <a:r>
              <a:rPr lang="ro-RO" sz="1100" dirty="0" err="1">
                <a:latin typeface="Times New Roman" panose="02020603050405020304" pitchFamily="18" charset="0"/>
                <a:cs typeface="Times New Roman" panose="02020603050405020304" pitchFamily="18" charset="0"/>
              </a:rPr>
              <a:t>публикации</a:t>
            </a:r>
            <a:r>
              <a:rPr lang="ro-RO" sz="1100" dirty="0">
                <a:latin typeface="Times New Roman" panose="02020603050405020304" pitchFamily="18" charset="0"/>
                <a:cs typeface="Times New Roman" panose="02020603050405020304" pitchFamily="18" charset="0"/>
              </a:rPr>
              <a:t>).</a:t>
            </a:r>
          </a:p>
          <a:p>
            <a:pPr algn="just"/>
            <a:r>
              <a:rPr lang="ro-RO" sz="1100" dirty="0" smtClean="0">
                <a:latin typeface="Times New Roman" panose="02020603050405020304" pitchFamily="18" charset="0"/>
                <a:cs typeface="Times New Roman" panose="02020603050405020304" pitchFamily="18" charset="0"/>
              </a:rPr>
              <a:t>BLAJCO</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V. </a:t>
            </a:r>
            <a:r>
              <a:rPr lang="ro-RO" sz="1100" dirty="0" err="1">
                <a:latin typeface="Times New Roman" panose="02020603050405020304" pitchFamily="18" charset="0"/>
                <a:cs typeface="Times New Roman" panose="02020603050405020304" pitchFamily="18" charset="0"/>
              </a:rPr>
              <a:t>Молодежь</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Молдовы</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проблемы</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этнической</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самоидентификации</a:t>
            </a:r>
            <a:r>
              <a:rPr lang="ro-RO" sz="1100" dirty="0">
                <a:latin typeface="Times New Roman" panose="02020603050405020304" pitchFamily="18" charset="0"/>
                <a:cs typeface="Times New Roman" panose="02020603050405020304" pitchFamily="18" charset="0"/>
              </a:rPr>
              <a:t>. În: </a:t>
            </a:r>
            <a:r>
              <a:rPr lang="ro-RO" sz="1100" i="1" dirty="0" err="1">
                <a:latin typeface="Times New Roman" panose="02020603050405020304" pitchFamily="18" charset="0"/>
                <a:cs typeface="Times New Roman" panose="02020603050405020304" pitchFamily="18" charset="0"/>
              </a:rPr>
              <a:t>Общество</a:t>
            </a:r>
            <a:r>
              <a:rPr lang="ro-RO" sz="1100" i="1" dirty="0">
                <a:latin typeface="Times New Roman" panose="02020603050405020304" pitchFamily="18" charset="0"/>
                <a:cs typeface="Times New Roman" panose="02020603050405020304" pitchFamily="18" charset="0"/>
              </a:rPr>
              <a:t> и </a:t>
            </a:r>
            <a:r>
              <a:rPr lang="ro-RO" sz="1100" i="1" dirty="0" err="1">
                <a:latin typeface="Times New Roman" panose="02020603050405020304" pitchFamily="18" charset="0"/>
                <a:cs typeface="Times New Roman" panose="02020603050405020304" pitchFamily="18" charset="0"/>
              </a:rPr>
              <a:t>личность</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гуманизация</a:t>
            </a:r>
            <a:r>
              <a:rPr lang="ro-RO" sz="1100" i="1" dirty="0">
                <a:latin typeface="Times New Roman" panose="02020603050405020304" pitchFamily="18" charset="0"/>
                <a:cs typeface="Times New Roman" panose="02020603050405020304" pitchFamily="18" charset="0"/>
              </a:rPr>
              <a:t> в </a:t>
            </a:r>
            <a:r>
              <a:rPr lang="ro-RO" sz="1100" i="1" dirty="0" err="1">
                <a:latin typeface="Times New Roman" panose="02020603050405020304" pitchFamily="18" charset="0"/>
                <a:cs typeface="Times New Roman" panose="02020603050405020304" pitchFamily="18" charset="0"/>
              </a:rPr>
              <a:t>условиях</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информационной</a:t>
            </a:r>
            <a:r>
              <a:rPr lang="ro-RO" sz="1100" i="1" dirty="0">
                <a:latin typeface="Times New Roman" panose="02020603050405020304" pitchFamily="18" charset="0"/>
                <a:cs typeface="Times New Roman" panose="02020603050405020304" pitchFamily="18" charset="0"/>
              </a:rPr>
              <a:t> и </a:t>
            </a:r>
            <a:r>
              <a:rPr lang="ro-RO" sz="1100" i="1" dirty="0" err="1">
                <a:latin typeface="Times New Roman" panose="02020603050405020304" pitchFamily="18" charset="0"/>
                <a:cs typeface="Times New Roman" panose="02020603050405020304" pitchFamily="18" charset="0"/>
              </a:rPr>
              <a:t>коммуникационной</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культуры</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Международная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научно-практическая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конференция</a:t>
            </a:r>
            <a:r>
              <a:rPr lang="ro-RO" sz="1100" dirty="0">
                <a:latin typeface="Times New Roman" panose="02020603050405020304" pitchFamily="18" charset="0"/>
                <a:cs typeface="Times New Roman" panose="02020603050405020304" pitchFamily="18" charset="0"/>
              </a:rPr>
              <a:t> </a:t>
            </a:r>
            <a:r>
              <a:rPr lang="ro-RO" sz="1100" dirty="0" smtClean="0">
                <a:latin typeface="Times New Roman" panose="02020603050405020304" pitchFamily="18" charset="0"/>
                <a:cs typeface="Times New Roman" panose="02020603050405020304" pitchFamily="18" charset="0"/>
              </a:rPr>
              <a:t>–</a:t>
            </a:r>
            <a:r>
              <a:rPr lang="en-US" sz="1100" dirty="0" smtClean="0">
                <a:latin typeface="Times New Roman" panose="02020603050405020304" pitchFamily="18" charset="0"/>
                <a:cs typeface="Times New Roman" panose="02020603050405020304" pitchFamily="18" charset="0"/>
              </a:rPr>
              <a:t> </a:t>
            </a:r>
            <a:r>
              <a:rPr lang="ro-RO" sz="1100" dirty="0" err="1" smtClean="0">
                <a:latin typeface="Times New Roman" panose="02020603050405020304" pitchFamily="18" charset="0"/>
                <a:cs typeface="Times New Roman" panose="02020603050405020304" pitchFamily="18" charset="0"/>
              </a:rPr>
              <a:t>Россия</a:t>
            </a:r>
            <a:r>
              <a:rPr lang="ro-RO" sz="1100" dirty="0">
                <a:latin typeface="Times New Roman" panose="02020603050405020304" pitchFamily="18" charset="0"/>
                <a:cs typeface="Times New Roman" panose="02020603050405020304" pitchFamily="18" charset="0"/>
              </a:rPr>
              <a:t>, г. </a:t>
            </a:r>
            <a:r>
              <a:rPr lang="ro-RO" sz="1100" dirty="0" err="1">
                <a:latin typeface="Times New Roman" panose="02020603050405020304" pitchFamily="18" charset="0"/>
                <a:cs typeface="Times New Roman" panose="02020603050405020304" pitchFamily="18" charset="0"/>
              </a:rPr>
              <a:t>Ставрополь</a:t>
            </a:r>
            <a:r>
              <a:rPr lang="ro-RO" sz="1100" dirty="0">
                <a:latin typeface="Times New Roman" panose="02020603050405020304" pitchFamily="18" charset="0"/>
                <a:cs typeface="Times New Roman" panose="02020603050405020304" pitchFamily="18" charset="0"/>
              </a:rPr>
              <a:t>,18 </a:t>
            </a:r>
            <a:r>
              <a:rPr lang="ro-RO" sz="1100" dirty="0" err="1">
                <a:latin typeface="Times New Roman" panose="02020603050405020304" pitchFamily="18" charset="0"/>
                <a:cs typeface="Times New Roman" panose="02020603050405020304" pitchFamily="18" charset="0"/>
              </a:rPr>
              <a:t>мая</a:t>
            </a:r>
            <a:r>
              <a:rPr lang="ro-RO" sz="1100" dirty="0">
                <a:latin typeface="Times New Roman" panose="02020603050405020304" pitchFamily="18" charset="0"/>
                <a:cs typeface="Times New Roman" panose="02020603050405020304" pitchFamily="18" charset="0"/>
              </a:rPr>
              <a:t>,  2018 г. (</a:t>
            </a:r>
            <a:r>
              <a:rPr lang="ro-RO" sz="1100" dirty="0" err="1">
                <a:latin typeface="Times New Roman" panose="02020603050405020304" pitchFamily="18" charset="0"/>
                <a:cs typeface="Times New Roman" panose="02020603050405020304" pitchFamily="18" charset="0"/>
              </a:rPr>
              <a:t>принято</a:t>
            </a:r>
            <a:r>
              <a:rPr lang="ro-RO" sz="1100" dirty="0">
                <a:latin typeface="Times New Roman" panose="02020603050405020304" pitchFamily="18" charset="0"/>
                <a:cs typeface="Times New Roman" panose="02020603050405020304" pitchFamily="18" charset="0"/>
              </a:rPr>
              <a:t> к </a:t>
            </a:r>
            <a:r>
              <a:rPr lang="ro-RO" sz="1100" dirty="0" err="1">
                <a:latin typeface="Times New Roman" panose="02020603050405020304" pitchFamily="18" charset="0"/>
                <a:cs typeface="Times New Roman" panose="02020603050405020304" pitchFamily="18" charset="0"/>
              </a:rPr>
              <a:t>публикации</a:t>
            </a:r>
            <a:r>
              <a:rPr lang="ro-RO" sz="1100" dirty="0">
                <a:latin typeface="Times New Roman" panose="02020603050405020304" pitchFamily="18" charset="0"/>
                <a:cs typeface="Times New Roman" panose="02020603050405020304" pitchFamily="18" charset="0"/>
              </a:rPr>
              <a:t>).</a:t>
            </a:r>
          </a:p>
          <a:p>
            <a:pPr lvl="0" algn="just"/>
            <a:r>
              <a:rPr lang="ro-RO" sz="1100" dirty="0" smtClean="0">
                <a:latin typeface="Times New Roman" panose="02020603050405020304" pitchFamily="18" charset="0"/>
                <a:cs typeface="Times New Roman" panose="02020603050405020304" pitchFamily="18" charset="0"/>
              </a:rPr>
              <a:t>CUȘNIR</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V</a:t>
            </a:r>
            <a:r>
              <a:rPr lang="ro-RO" sz="1100" dirty="0" smtClean="0">
                <a:latin typeface="Times New Roman" panose="02020603050405020304" pitchFamily="18" charset="0"/>
                <a:cs typeface="Times New Roman" panose="02020603050405020304" pitchFamily="18" charset="0"/>
              </a:rPr>
              <a:t>.</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DRĂGAN</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A. </a:t>
            </a:r>
            <a:r>
              <a:rPr lang="ro-RO" sz="1100" i="1" dirty="0">
                <a:latin typeface="Times New Roman" panose="02020603050405020304" pitchFamily="18" charset="0"/>
                <a:cs typeface="Times New Roman" panose="02020603050405020304" pitchFamily="18" charset="0"/>
              </a:rPr>
              <a:t>Frauda informatică: incriminare și prevenție. </a:t>
            </a:r>
            <a:r>
              <a:rPr lang="ro-RO" sz="1100" dirty="0">
                <a:latin typeface="Times New Roman" panose="02020603050405020304" pitchFamily="18" charset="0"/>
                <a:cs typeface="Times New Roman" panose="02020603050405020304" pitchFamily="18" charset="0"/>
              </a:rPr>
              <a:t>În: Materialele Conferinței științifico-practice internaționale Redimensionarea valorilor democratice în condiţiile societăţii informaţionale, 7-8 decembrie 2017, Chișinău, 2017. </a:t>
            </a:r>
            <a:endParaRPr lang="ro-RO" sz="1100" dirty="0" smtClean="0">
              <a:latin typeface="Times New Roman" panose="02020603050405020304" pitchFamily="18" charset="0"/>
              <a:cs typeface="Times New Roman" panose="02020603050405020304" pitchFamily="18" charset="0"/>
            </a:endParaRPr>
          </a:p>
          <a:p>
            <a:pPr lvl="0" algn="just"/>
            <a:r>
              <a:rPr lang="ro-RO" sz="1100" dirty="0" smtClean="0">
                <a:latin typeface="Times New Roman" panose="02020603050405020304" pitchFamily="18" charset="0"/>
                <a:cs typeface="Times New Roman" panose="02020603050405020304" pitchFamily="18" charset="0"/>
              </a:rPr>
              <a:t>PRISAC</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A. </a:t>
            </a:r>
            <a:r>
              <a:rPr lang="ro-RO" sz="1100" i="1" dirty="0">
                <a:latin typeface="Times New Roman" panose="02020603050405020304" pitchFamily="18" charset="0"/>
                <a:cs typeface="Times New Roman" panose="02020603050405020304" pitchFamily="18" charset="0"/>
              </a:rPr>
              <a:t>Excepția de neconstituționalitate în lumina Codului de procedură civilă al Republicii Moldova</a:t>
            </a:r>
            <a:r>
              <a:rPr lang="ro-RO" sz="1100" dirty="0">
                <a:latin typeface="Times New Roman" panose="02020603050405020304" pitchFamily="18" charset="0"/>
                <a:cs typeface="Times New Roman" panose="02020603050405020304" pitchFamily="18" charset="0"/>
              </a:rPr>
              <a:t>. În: Materialele Conferinței Științifice </a:t>
            </a:r>
            <a:r>
              <a:rPr lang="ro-RO" sz="1100" dirty="0" err="1">
                <a:latin typeface="Times New Roman" panose="02020603050405020304" pitchFamily="18" charset="0"/>
                <a:cs typeface="Times New Roman" panose="02020603050405020304" pitchFamily="18" charset="0"/>
              </a:rPr>
              <a:t>Interuniversitare</a:t>
            </a:r>
            <a:r>
              <a:rPr lang="ro-RO" sz="1100" dirty="0">
                <a:latin typeface="Times New Roman" panose="02020603050405020304" pitchFamily="18" charset="0"/>
                <a:cs typeface="Times New Roman" panose="02020603050405020304" pitchFamily="18" charset="0"/>
              </a:rPr>
              <a:t> a Tinerilor Cercetători ,Evoluția constituționalismului în Republica Moldova. Chișinău, USEM, 27 aprilie 2018.</a:t>
            </a:r>
          </a:p>
          <a:p>
            <a:pPr lvl="0" algn="just"/>
            <a:r>
              <a:rPr lang="ro-RO" sz="1100" dirty="0" smtClean="0">
                <a:latin typeface="Times New Roman" panose="02020603050405020304" pitchFamily="18" charset="0"/>
                <a:cs typeface="Times New Roman" panose="02020603050405020304" pitchFamily="18" charset="0"/>
              </a:rPr>
              <a:t>PRISAC</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A. </a:t>
            </a:r>
            <a:r>
              <a:rPr lang="ro-RO" sz="1100" i="1" dirty="0">
                <a:latin typeface="Times New Roman" panose="02020603050405020304" pitchFamily="18" charset="0"/>
                <a:cs typeface="Times New Roman" panose="02020603050405020304" pitchFamily="18" charset="0"/>
              </a:rPr>
              <a:t>Dezvoltarea cadrului juridic privind procedura de încuviințare a adopției în Republica Moldova</a:t>
            </a:r>
            <a:r>
              <a:rPr lang="ro-RO" sz="1100" dirty="0">
                <a:latin typeface="Times New Roman" panose="02020603050405020304" pitchFamily="18" charset="0"/>
                <a:cs typeface="Times New Roman" panose="02020603050405020304" pitchFamily="18" charset="0"/>
              </a:rPr>
              <a:t>. În: Materialele Conferinței științifice naționale studențești, Tendințe în perfecționarea reglementărilor juridice de drept privat”. Chișinău, USEM, 2018</a:t>
            </a:r>
            <a:r>
              <a:rPr lang="ro-RO"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47389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smtClean="0">
                <a:latin typeface="Times New Roman" panose="02020603050405020304" pitchFamily="18" charset="0"/>
                <a:cs typeface="Times New Roman" panose="02020603050405020304" pitchFamily="18" charset="0"/>
              </a:rPr>
              <a:t>Rapoarte / teze </a:t>
            </a:r>
            <a:r>
              <a:rPr lang="ro-RO" b="1" dirty="0">
                <a:latin typeface="Times New Roman" panose="02020603050405020304" pitchFamily="18" charset="0"/>
                <a:cs typeface="Times New Roman" panose="02020603050405020304" pitchFamily="18" charset="0"/>
              </a:rPr>
              <a:t>ale comunicărilor la congrese, conferinţe</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600200"/>
            <a:ext cx="8784976" cy="4997152"/>
          </a:xfrm>
        </p:spPr>
        <p:txBody>
          <a:bodyPr>
            <a:normAutofit lnSpcReduction="10000"/>
          </a:bodyPr>
          <a:lstStyle/>
          <a:p>
            <a:pPr lvl="0" algn="just"/>
            <a:r>
              <a:rPr lang="ro-RO" sz="1100" dirty="0">
                <a:latin typeface="Times New Roman" panose="02020603050405020304" pitchFamily="18" charset="0"/>
                <a:cs typeface="Times New Roman" panose="02020603050405020304" pitchFamily="18" charset="0"/>
              </a:rPr>
              <a:t>DUMBRĂVEANU, A. </a:t>
            </a:r>
            <a:r>
              <a:rPr lang="ro-RO" sz="1100" i="1" dirty="0">
                <a:latin typeface="Times New Roman" panose="02020603050405020304" pitchFamily="18" charset="0"/>
                <a:cs typeface="Times New Roman" panose="02020603050405020304" pitchFamily="18" charset="0"/>
              </a:rPr>
              <a:t>Limbajul televizat – expresie a mijloacelor tehnice de comunicare</a:t>
            </a:r>
            <a:r>
              <a:rPr lang="ro-RO" sz="1100" dirty="0">
                <a:latin typeface="Times New Roman" panose="02020603050405020304" pitchFamily="18" charset="0"/>
                <a:cs typeface="Times New Roman" panose="02020603050405020304" pitchFamily="18" charset="0"/>
              </a:rPr>
              <a:t>. „Telecomunicaţii, Electronică şi Informatică”, conferinţă internaţională (6; 2018; Chişinău). Culegerea lucrărilor Conferinţei Internaţionale ”Telecomunicaţii, Electronică şi Informatică” = ’’</a:t>
            </a:r>
            <a:r>
              <a:rPr lang="ro-RO" sz="1100" dirty="0" err="1">
                <a:latin typeface="Times New Roman" panose="02020603050405020304" pitchFamily="18" charset="0"/>
                <a:cs typeface="Times New Roman" panose="02020603050405020304" pitchFamily="18" charset="0"/>
              </a:rPr>
              <a:t>Telecomunications</a:t>
            </a:r>
            <a:r>
              <a:rPr lang="ro-RO" sz="1100" dirty="0">
                <a:latin typeface="Times New Roman" panose="02020603050405020304" pitchFamily="18" charset="0"/>
                <a:cs typeface="Times New Roman" panose="02020603050405020304" pitchFamily="18" charset="0"/>
              </a:rPr>
              <a:t>, Electronics </a:t>
            </a:r>
            <a:r>
              <a:rPr lang="ro-RO" sz="1100" dirty="0" err="1">
                <a:latin typeface="Times New Roman" panose="02020603050405020304" pitchFamily="18" charset="0"/>
                <a:cs typeface="Times New Roman" panose="02020603050405020304" pitchFamily="18" charset="0"/>
              </a:rPr>
              <a:t>and</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Informatics</a:t>
            </a:r>
            <a:r>
              <a:rPr lang="ro-RO" sz="1100" dirty="0">
                <a:latin typeface="Times New Roman" panose="02020603050405020304" pitchFamily="18" charset="0"/>
                <a:cs typeface="Times New Roman" panose="02020603050405020304" pitchFamily="18" charset="0"/>
              </a:rPr>
              <a:t>” = ’’</a:t>
            </a:r>
            <a:r>
              <a:rPr lang="ro-RO" sz="1100" dirty="0" err="1">
                <a:latin typeface="Times New Roman" panose="02020603050405020304" pitchFamily="18" charset="0"/>
                <a:cs typeface="Times New Roman" panose="02020603050405020304" pitchFamily="18" charset="0"/>
              </a:rPr>
              <a:t>Телекоммуникации</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электроника</a:t>
            </a:r>
            <a:r>
              <a:rPr lang="ro-RO" sz="1100" dirty="0">
                <a:latin typeface="Times New Roman" panose="02020603050405020304" pitchFamily="18" charset="0"/>
                <a:cs typeface="Times New Roman" panose="02020603050405020304" pitchFamily="18" charset="0"/>
              </a:rPr>
              <a:t> и </a:t>
            </a:r>
            <a:r>
              <a:rPr lang="ro-RO" sz="1100" dirty="0" err="1">
                <a:latin typeface="Times New Roman" panose="02020603050405020304" pitchFamily="18" charset="0"/>
                <a:cs typeface="Times New Roman" panose="02020603050405020304" pitchFamily="18" charset="0"/>
              </a:rPr>
              <a:t>информатика</a:t>
            </a:r>
            <a:r>
              <a:rPr lang="ro-RO" sz="1100" dirty="0">
                <a:latin typeface="Times New Roman" panose="02020603050405020304" pitchFamily="18" charset="0"/>
                <a:cs typeface="Times New Roman" panose="02020603050405020304" pitchFamily="18" charset="0"/>
              </a:rPr>
              <a:t>” . </a:t>
            </a:r>
            <a:r>
              <a:rPr lang="fr-FR" sz="1100" dirty="0" err="1">
                <a:latin typeface="Times New Roman" panose="02020603050405020304" pitchFamily="18" charset="0"/>
                <a:cs typeface="Times New Roman" panose="02020603050405020304" pitchFamily="18" charset="0"/>
              </a:rPr>
              <a:t>Ediţia</a:t>
            </a:r>
            <a:r>
              <a:rPr lang="fr-FR" sz="1100" dirty="0">
                <a:latin typeface="Times New Roman" panose="02020603050405020304" pitchFamily="18" charset="0"/>
                <a:cs typeface="Times New Roman" panose="02020603050405020304" pitchFamily="18" charset="0"/>
              </a:rPr>
              <a:t> a 6-a, </a:t>
            </a:r>
            <a:r>
              <a:rPr lang="fr-FR" sz="1100" dirty="0" err="1">
                <a:latin typeface="Times New Roman" panose="02020603050405020304" pitchFamily="18" charset="0"/>
                <a:cs typeface="Times New Roman" panose="02020603050405020304" pitchFamily="18" charset="0"/>
              </a:rPr>
              <a:t>Chişinău</a:t>
            </a:r>
            <a:r>
              <a:rPr lang="fr-FR" sz="1100" dirty="0">
                <a:latin typeface="Times New Roman" panose="02020603050405020304" pitchFamily="18" charset="0"/>
                <a:cs typeface="Times New Roman" panose="02020603050405020304" pitchFamily="18" charset="0"/>
              </a:rPr>
              <a:t>, Moldova, mai 24-27 Mai, 2018 / </a:t>
            </a:r>
            <a:r>
              <a:rPr lang="fr-FR" sz="1100" dirty="0" err="1">
                <a:latin typeface="Times New Roman" panose="02020603050405020304" pitchFamily="18" charset="0"/>
                <a:cs typeface="Times New Roman" panose="02020603050405020304" pitchFamily="18" charset="0"/>
              </a:rPr>
              <a:t>ed</a:t>
            </a:r>
            <a:r>
              <a:rPr lang="fr-FR" sz="1100" dirty="0">
                <a:latin typeface="Times New Roman" panose="02020603050405020304" pitchFamily="18" charset="0"/>
                <a:cs typeface="Times New Roman" panose="02020603050405020304" pitchFamily="18" charset="0"/>
              </a:rPr>
              <a:t>.: S. Andronic [et al.] – </a:t>
            </a:r>
            <a:r>
              <a:rPr lang="fr-FR" sz="1100" dirty="0" err="1" smtClean="0">
                <a:latin typeface="Times New Roman" panose="02020603050405020304" pitchFamily="18" charset="0"/>
                <a:cs typeface="Times New Roman" panose="02020603050405020304" pitchFamily="18" charset="0"/>
              </a:rPr>
              <a:t>Chişinău</a:t>
            </a:r>
            <a:r>
              <a:rPr lang="fr-FR" sz="1100" dirty="0" smtClean="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Tehnica</a:t>
            </a:r>
            <a:r>
              <a:rPr lang="fr-FR" sz="1100" dirty="0">
                <a:latin typeface="Times New Roman" panose="02020603050405020304" pitchFamily="18" charset="0"/>
                <a:cs typeface="Times New Roman" panose="02020603050405020304" pitchFamily="18" charset="0"/>
              </a:rPr>
              <a:t> – UTM, 2018. </a:t>
            </a:r>
            <a:endParaRPr lang="ro-RO" sz="1100" dirty="0">
              <a:latin typeface="Times New Roman" panose="02020603050405020304" pitchFamily="18" charset="0"/>
              <a:cs typeface="Times New Roman" panose="02020603050405020304" pitchFamily="18" charset="0"/>
            </a:endParaRPr>
          </a:p>
          <a:p>
            <a:pPr lvl="0" algn="just"/>
            <a:r>
              <a:rPr lang="ro-RO" sz="1100" dirty="0">
                <a:latin typeface="Times New Roman" panose="02020603050405020304" pitchFamily="18" charset="0"/>
                <a:cs typeface="Times New Roman" panose="02020603050405020304" pitchFamily="18" charset="0"/>
              </a:rPr>
              <a:t>DUMBRĂVEANU, A. </a:t>
            </a:r>
            <a:r>
              <a:rPr lang="en-US" sz="1100" i="1" dirty="0">
                <a:latin typeface="Times New Roman" panose="02020603050405020304" pitchFamily="18" charset="0"/>
                <a:cs typeface="Times New Roman" panose="02020603050405020304" pitchFamily="18" charset="0"/>
              </a:rPr>
              <a:t>Mass Media vs </a:t>
            </a:r>
            <a:r>
              <a:rPr lang="en-US" sz="1100" i="1" dirty="0" err="1">
                <a:latin typeface="Times New Roman" panose="02020603050405020304" pitchFamily="18" charset="0"/>
                <a:cs typeface="Times New Roman" panose="02020603050405020304" pitchFamily="18" charset="0"/>
              </a:rPr>
              <a:t>Activismul</a:t>
            </a:r>
            <a:r>
              <a:rPr lang="en-US" sz="1100" i="1" dirty="0">
                <a:latin typeface="Times New Roman" panose="02020603050405020304" pitchFamily="18" charset="0"/>
                <a:cs typeface="Times New Roman" panose="02020603050405020304" pitchFamily="18" charset="0"/>
              </a:rPr>
              <a:t> electoral </a:t>
            </a:r>
            <a:r>
              <a:rPr lang="en-US" sz="1100" i="1" dirty="0" err="1">
                <a:latin typeface="Times New Roman" panose="02020603050405020304" pitchFamily="18" charset="0"/>
                <a:cs typeface="Times New Roman" panose="02020603050405020304" pitchFamily="18" charset="0"/>
              </a:rPr>
              <a:t>în</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Republica</a:t>
            </a:r>
            <a:r>
              <a:rPr lang="en-US" sz="1100" i="1" dirty="0">
                <a:latin typeface="Times New Roman" panose="02020603050405020304" pitchFamily="18" charset="0"/>
                <a:cs typeface="Times New Roman" panose="02020603050405020304" pitchFamily="18" charset="0"/>
              </a:rPr>
              <a:t> Moldova</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Materialele</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conferinţei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ştiinţifice</a:t>
            </a:r>
            <a:r>
              <a:rPr lang="en-US" sz="1100" dirty="0">
                <a:latin typeface="Times New Roman" panose="02020603050405020304" pitchFamily="18" charset="0"/>
                <a:cs typeface="Times New Roman" panose="02020603050405020304" pitchFamily="18" charset="0"/>
              </a:rPr>
              <a:t> practice </a:t>
            </a:r>
            <a:r>
              <a:rPr lang="en-US" sz="1100" dirty="0" smtClean="0">
                <a:latin typeface="Times New Roman" panose="02020603050405020304" pitchFamily="18" charset="0"/>
                <a:cs typeface="Times New Roman" panose="02020603050405020304" pitchFamily="18" charset="0"/>
              </a:rPr>
              <a:t>,,</a:t>
            </a:r>
            <a:r>
              <a:rPr lang="en-US" sz="1100" dirty="0" err="1" smtClean="0">
                <a:latin typeface="Times New Roman" panose="02020603050405020304" pitchFamily="18" charset="0"/>
                <a:cs typeface="Times New Roman" panose="02020603050405020304" pitchFamily="18" charset="0"/>
              </a:rPr>
              <a:t>Procesul</a:t>
            </a:r>
            <a:r>
              <a:rPr lang="en-US" sz="1100" dirty="0" smtClean="0">
                <a:latin typeface="Times New Roman" panose="02020603050405020304" pitchFamily="18" charset="0"/>
                <a:cs typeface="Times New Roman" panose="02020603050405020304" pitchFamily="18" charset="0"/>
              </a:rPr>
              <a:t> </a:t>
            </a:r>
            <a:r>
              <a:rPr lang="en-US" sz="1100" dirty="0">
                <a:latin typeface="Times New Roman" panose="02020603050405020304" pitchFamily="18" charset="0"/>
                <a:cs typeface="Times New Roman" panose="02020603050405020304" pitchFamily="18" charset="0"/>
              </a:rPr>
              <a:t>electoral </a:t>
            </a:r>
            <a:r>
              <a:rPr lang="en-US" sz="1100" dirty="0" err="1">
                <a:latin typeface="Times New Roman" panose="02020603050405020304" pitchFamily="18" charset="0"/>
                <a:cs typeface="Times New Roman" panose="02020603050405020304" pitchFamily="18" charset="0"/>
              </a:rPr>
              <a:t>în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condiţiile</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globalizării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În</a:t>
            </a:r>
            <a:r>
              <a:rPr lang="en-US" sz="1100" dirty="0">
                <a:latin typeface="Times New Roman" panose="02020603050405020304" pitchFamily="18" charset="0"/>
                <a:cs typeface="Times New Roman" panose="02020603050405020304" pitchFamily="18" charset="0"/>
              </a:rPr>
              <a:t> curs de </a:t>
            </a:r>
            <a:r>
              <a:rPr lang="en-US" sz="1100" dirty="0" err="1">
                <a:latin typeface="Times New Roman" panose="02020603050405020304" pitchFamily="18" charset="0"/>
                <a:cs typeface="Times New Roman" panose="02020603050405020304" pitchFamily="18" charset="0"/>
              </a:rPr>
              <a:t>apariţie</a:t>
            </a:r>
            <a:r>
              <a:rPr lang="en-US" sz="1100" dirty="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lvl="0" algn="just"/>
            <a:r>
              <a:rPr lang="ro-RO" sz="1100" dirty="0">
                <a:latin typeface="Times New Roman" panose="02020603050405020304" pitchFamily="18" charset="0"/>
                <a:cs typeface="Times New Roman" panose="02020603050405020304" pitchFamily="18" charset="0"/>
              </a:rPr>
              <a:t>CIOBANU, El</a:t>
            </a:r>
            <a:r>
              <a:rPr lang="ro-RO" sz="1100" dirty="0" smtClean="0">
                <a:latin typeface="Times New Roman" panose="02020603050405020304" pitchFamily="18" charset="0"/>
                <a:cs typeface="Times New Roman" panose="02020603050405020304" pitchFamily="18" charset="0"/>
              </a:rPr>
              <a:t>.</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JACOTA-DRAGAN, O</a:t>
            </a:r>
            <a:r>
              <a:rPr lang="ro-RO" sz="1100" i="1" dirty="0">
                <a:latin typeface="Times New Roman" panose="02020603050405020304" pitchFamily="18" charset="0"/>
                <a:cs typeface="Times New Roman" panose="02020603050405020304" pitchFamily="18" charset="0"/>
              </a:rPr>
              <a:t>. </a:t>
            </a:r>
            <a:r>
              <a:rPr lang="it-IT" sz="1100" i="1" dirty="0" err="1">
                <a:latin typeface="Times New Roman" panose="02020603050405020304" pitchFamily="18" charset="0"/>
                <a:cs typeface="Times New Roman" panose="02020603050405020304" pitchFamily="18" charset="0"/>
              </a:rPr>
              <a:t>Aspecte</a:t>
            </a:r>
            <a:r>
              <a:rPr lang="it-IT" sz="1100" i="1" dirty="0">
                <a:latin typeface="Times New Roman" panose="02020603050405020304" pitchFamily="18" charset="0"/>
                <a:cs typeface="Times New Roman" panose="02020603050405020304" pitchFamily="18" charset="0"/>
              </a:rPr>
              <a:t> filosofico-</a:t>
            </a:r>
            <a:r>
              <a:rPr lang="it-IT" sz="1100" i="1" dirty="0" err="1">
                <a:latin typeface="Times New Roman" panose="02020603050405020304" pitchFamily="18" charset="0"/>
                <a:cs typeface="Times New Roman" panose="02020603050405020304" pitchFamily="18" charset="0"/>
              </a:rPr>
              <a:t>psihologice</a:t>
            </a:r>
            <a:r>
              <a:rPr lang="it-IT" sz="1100" i="1" dirty="0">
                <a:latin typeface="Times New Roman" panose="02020603050405020304" pitchFamily="18" charset="0"/>
                <a:cs typeface="Times New Roman" panose="02020603050405020304" pitchFamily="18" charset="0"/>
              </a:rPr>
              <a:t> </a:t>
            </a:r>
            <a:r>
              <a:rPr lang="it-IT" sz="1100" i="1" dirty="0" err="1">
                <a:latin typeface="Times New Roman" panose="02020603050405020304" pitchFamily="18" charset="0"/>
                <a:cs typeface="Times New Roman" panose="02020603050405020304" pitchFamily="18" charset="0"/>
              </a:rPr>
              <a:t>ale</a:t>
            </a:r>
            <a:r>
              <a:rPr lang="it-IT" sz="1100" i="1" dirty="0">
                <a:latin typeface="Times New Roman" panose="02020603050405020304" pitchFamily="18" charset="0"/>
                <a:cs typeface="Times New Roman" panose="02020603050405020304" pitchFamily="18" charset="0"/>
              </a:rPr>
              <a:t> </a:t>
            </a:r>
            <a:r>
              <a:rPr lang="it-IT" sz="1100" i="1" dirty="0" err="1">
                <a:latin typeface="Times New Roman" panose="02020603050405020304" pitchFamily="18" charset="0"/>
                <a:cs typeface="Times New Roman" panose="02020603050405020304" pitchFamily="18" charset="0"/>
              </a:rPr>
              <a:t>personalismului</a:t>
            </a:r>
            <a:r>
              <a:rPr lang="it-IT" sz="1100" i="1" dirty="0">
                <a:latin typeface="Times New Roman" panose="02020603050405020304" pitchFamily="18" charset="0"/>
                <a:cs typeface="Times New Roman" panose="02020603050405020304" pitchFamily="18" charset="0"/>
              </a:rPr>
              <a:t> </a:t>
            </a:r>
            <a:r>
              <a:rPr lang="it-IT" sz="1100" i="1" dirty="0" err="1">
                <a:latin typeface="Times New Roman" panose="02020603050405020304" pitchFamily="18" charset="0"/>
                <a:cs typeface="Times New Roman" panose="02020603050405020304" pitchFamily="18" charset="0"/>
              </a:rPr>
              <a:t>energetic</a:t>
            </a:r>
            <a:r>
              <a:rPr lang="it-IT" sz="1100" dirty="0">
                <a:latin typeface="Times New Roman" panose="02020603050405020304" pitchFamily="18" charset="0"/>
                <a:cs typeface="Times New Roman" panose="02020603050405020304" pitchFamily="18" charset="0"/>
              </a:rPr>
              <a:t>. </a:t>
            </a:r>
            <a:r>
              <a:rPr lang="it-IT" sz="1100" dirty="0" err="1">
                <a:latin typeface="Times New Roman" panose="02020603050405020304" pitchFamily="18" charset="0"/>
                <a:cs typeface="Times New Roman" panose="02020603050405020304" pitchFamily="18" charset="0"/>
              </a:rPr>
              <a:t>În</a:t>
            </a:r>
            <a:r>
              <a:rPr lang="it-IT" sz="1100" dirty="0">
                <a:latin typeface="Times New Roman" panose="02020603050405020304" pitchFamily="18" charset="0"/>
                <a:cs typeface="Times New Roman" panose="02020603050405020304" pitchFamily="18" charset="0"/>
              </a:rPr>
              <a:t>: </a:t>
            </a:r>
            <a:r>
              <a:rPr lang="it-IT" sz="1100" dirty="0" err="1">
                <a:latin typeface="Times New Roman" panose="02020603050405020304" pitchFamily="18" charset="0"/>
                <a:cs typeface="Times New Roman" panose="02020603050405020304" pitchFamily="18" charset="0"/>
              </a:rPr>
              <a:t>Materialele</a:t>
            </a:r>
            <a:r>
              <a:rPr lang="it-IT" sz="1100" dirty="0">
                <a:latin typeface="Times New Roman" panose="02020603050405020304" pitchFamily="18" charset="0"/>
                <a:cs typeface="Times New Roman" panose="02020603050405020304" pitchFamily="18" charset="0"/>
              </a:rPr>
              <a:t> </a:t>
            </a:r>
            <a:r>
              <a:rPr lang="it-IT" sz="1100" dirty="0" err="1">
                <a:latin typeface="Times New Roman" panose="02020603050405020304" pitchFamily="18" charset="0"/>
                <a:cs typeface="Times New Roman" panose="02020603050405020304" pitchFamily="18" charset="0"/>
              </a:rPr>
              <a:t>Conferinței</a:t>
            </a:r>
            <a:r>
              <a:rPr lang="it-IT" sz="1100" b="1" dirty="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 regionale a doctoranzilor „Promovarea valorilor sociale în contextul integrării europene”. </a:t>
            </a:r>
            <a:r>
              <a:rPr lang="en-US" sz="1100" dirty="0">
                <a:latin typeface="Times New Roman" panose="02020603050405020304" pitchFamily="18" charset="0"/>
                <a:cs typeface="Times New Roman" panose="02020603050405020304" pitchFamily="18" charset="0"/>
              </a:rPr>
              <a:t>4 </a:t>
            </a:r>
            <a:r>
              <a:rPr lang="en-US" sz="1100" dirty="0" err="1">
                <a:latin typeface="Times New Roman" panose="02020603050405020304" pitchFamily="18" charset="0"/>
                <a:cs typeface="Times New Roman" panose="02020603050405020304" pitchFamily="18" charset="0"/>
              </a:rPr>
              <a:t>mai</a:t>
            </a:r>
            <a:r>
              <a:rPr lang="en-US" sz="1100" dirty="0">
                <a:latin typeface="Times New Roman" panose="02020603050405020304" pitchFamily="18" charset="0"/>
                <a:cs typeface="Times New Roman" panose="02020603050405020304" pitchFamily="18" charset="0"/>
              </a:rPr>
              <a:t> 2018. </a:t>
            </a:r>
            <a:r>
              <a:rPr lang="en-US" sz="1100" dirty="0" err="1">
                <a:latin typeface="Times New Roman" panose="02020603050405020304" pitchFamily="18" charset="0"/>
                <a:cs typeface="Times New Roman" panose="02020603050405020304" pitchFamily="18" charset="0"/>
              </a:rPr>
              <a:t>În</a:t>
            </a:r>
            <a:r>
              <a:rPr lang="en-US" sz="1100" dirty="0">
                <a:latin typeface="Times New Roman" panose="02020603050405020304" pitchFamily="18" charset="0"/>
                <a:cs typeface="Times New Roman" panose="02020603050405020304" pitchFamily="18" charset="0"/>
              </a:rPr>
              <a:t> curs de </a:t>
            </a:r>
            <a:r>
              <a:rPr lang="en-US" sz="1100" dirty="0" err="1">
                <a:latin typeface="Times New Roman" panose="02020603050405020304" pitchFamily="18" charset="0"/>
                <a:cs typeface="Times New Roman" panose="02020603050405020304" pitchFamily="18" charset="0"/>
              </a:rPr>
              <a:t>apariţie</a:t>
            </a:r>
            <a:r>
              <a:rPr lang="en-US" sz="1100" dirty="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lvl="0" algn="just"/>
            <a:r>
              <a:rPr lang="ro-RO" sz="1100" dirty="0" smtClean="0">
                <a:latin typeface="Times New Roman" panose="02020603050405020304" pitchFamily="18" charset="0"/>
                <a:cs typeface="Times New Roman" panose="02020603050405020304" pitchFamily="18" charset="0"/>
              </a:rPr>
              <a:t>CIOBANU</a:t>
            </a:r>
            <a:r>
              <a:rPr lang="en-US" sz="1100" dirty="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E.  </a:t>
            </a:r>
            <a:r>
              <a:rPr lang="ro-RO" sz="1100" i="1" dirty="0">
                <a:latin typeface="Times New Roman" panose="02020603050405020304" pitchFamily="18" charset="0"/>
                <a:cs typeface="Times New Roman" panose="02020603050405020304" pitchFamily="18" charset="0"/>
              </a:rPr>
              <a:t>Chestionare de investigare a intereselor electorale ale adolescenților și validarea lor</a:t>
            </a:r>
            <a:r>
              <a:rPr lang="ro-RO" sz="1100" b="1"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În: Materialele Conferinţei ştiinţifice internaţionale: „Mediul social contemporan între reprezentare, interpretare şi schimbare’’, 2018. </a:t>
            </a:r>
            <a:r>
              <a:rPr lang="en-US" sz="1100" dirty="0" err="1">
                <a:latin typeface="Times New Roman" panose="02020603050405020304" pitchFamily="18" charset="0"/>
                <a:cs typeface="Times New Roman" panose="02020603050405020304" pitchFamily="18" charset="0"/>
              </a:rPr>
              <a:t>În</a:t>
            </a:r>
            <a:r>
              <a:rPr lang="en-US" sz="1100" dirty="0">
                <a:latin typeface="Times New Roman" panose="02020603050405020304" pitchFamily="18" charset="0"/>
                <a:cs typeface="Times New Roman" panose="02020603050405020304" pitchFamily="18" charset="0"/>
              </a:rPr>
              <a:t> curs de </a:t>
            </a:r>
            <a:r>
              <a:rPr lang="en-US" sz="1100" dirty="0" err="1">
                <a:latin typeface="Times New Roman" panose="02020603050405020304" pitchFamily="18" charset="0"/>
                <a:cs typeface="Times New Roman" panose="02020603050405020304" pitchFamily="18" charset="0"/>
              </a:rPr>
              <a:t>apariţie</a:t>
            </a:r>
            <a:r>
              <a:rPr lang="en-US" sz="1100" dirty="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lvl="0" algn="just"/>
            <a:r>
              <a:rPr lang="ro-RO" sz="1100" dirty="0" smtClean="0">
                <a:latin typeface="Times New Roman" panose="02020603050405020304" pitchFamily="18" charset="0"/>
                <a:cs typeface="Times New Roman" panose="02020603050405020304" pitchFamily="18" charset="0"/>
              </a:rPr>
              <a:t>UNGUREANU</a:t>
            </a:r>
            <a:r>
              <a:rPr lang="ro-RO" sz="1100" dirty="0">
                <a:latin typeface="Times New Roman" panose="02020603050405020304" pitchFamily="18" charset="0"/>
                <a:cs typeface="Times New Roman" panose="02020603050405020304" pitchFamily="18" charset="0"/>
              </a:rPr>
              <a:t>, V. </a:t>
            </a:r>
            <a:r>
              <a:rPr lang="ro-RO" sz="1100" i="1" dirty="0">
                <a:latin typeface="Times New Roman" panose="02020603050405020304" pitchFamily="18" charset="0"/>
                <a:cs typeface="Times New Roman" panose="02020603050405020304" pitchFamily="18" charset="0"/>
              </a:rPr>
              <a:t>Dimensiunea teoretică a conceptului războiul hibrid</a:t>
            </a:r>
            <a:r>
              <a:rPr lang="ro-RO" sz="1100" dirty="0">
                <a:latin typeface="Times New Roman" panose="02020603050405020304" pitchFamily="18" charset="0"/>
                <a:cs typeface="Times New Roman" panose="02020603050405020304" pitchFamily="18" charset="0"/>
              </a:rPr>
              <a:t>. Materialele conferinței științifice internaționale „Mediul strategic de securitate: tendințe și provocări”, 18 mai 2017, 308-320</a:t>
            </a:r>
            <a:r>
              <a:rPr lang="ro-RO"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lvl="0" algn="just"/>
            <a:r>
              <a:rPr lang="ro-RO" sz="1100" dirty="0">
                <a:latin typeface="Times New Roman" panose="02020603050405020304" pitchFamily="18" charset="0"/>
                <a:cs typeface="Times New Roman" panose="02020603050405020304" pitchFamily="18" charset="0"/>
              </a:rPr>
              <a:t>GROSU, R. </a:t>
            </a:r>
            <a:r>
              <a:rPr lang="ro-RO" sz="1100" i="1" dirty="0">
                <a:latin typeface="Times New Roman" panose="02020603050405020304" pitchFamily="18" charset="0"/>
                <a:cs typeface="Times New Roman" panose="02020603050405020304" pitchFamily="18" charset="0"/>
              </a:rPr>
              <a:t>Asigurarea securităţii statelor ex-neutre în perioada post-neutralitate: între oportunităţi şi constrânger</a:t>
            </a:r>
            <a:r>
              <a:rPr lang="ro-RO" sz="1100" dirty="0">
                <a:latin typeface="Times New Roman" panose="02020603050405020304" pitchFamily="18" charset="0"/>
                <a:cs typeface="Times New Roman" panose="02020603050405020304" pitchFamily="18" charset="0"/>
              </a:rPr>
              <a:t>i. În: </a:t>
            </a:r>
            <a:r>
              <a:rPr lang="ro-RO" sz="1100" dirty="0" err="1">
                <a:latin typeface="Times New Roman" panose="02020603050405020304" pitchFamily="18" charset="0"/>
                <a:cs typeface="Times New Roman" panose="02020603050405020304" pitchFamily="18" charset="0"/>
              </a:rPr>
              <a:t>Mater</a:t>
            </a:r>
            <a:r>
              <a:rPr lang="ro-RO" sz="1100" dirty="0">
                <a:latin typeface="Times New Roman" panose="02020603050405020304" pitchFamily="18" charset="0"/>
                <a:cs typeface="Times New Roman" panose="02020603050405020304" pitchFamily="18" charset="0"/>
              </a:rPr>
              <a:t>. conf. şt. </a:t>
            </a:r>
            <a:r>
              <a:rPr lang="ro-RO" sz="1100" dirty="0" err="1">
                <a:latin typeface="Times New Roman" panose="02020603050405020304" pitchFamily="18" charset="0"/>
                <a:cs typeface="Times New Roman" panose="02020603050405020304" pitchFamily="18" charset="0"/>
              </a:rPr>
              <a:t>int-le</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Security</a:t>
            </a:r>
            <a:r>
              <a:rPr lang="ro-RO" sz="1100" dirty="0">
                <a:latin typeface="Times New Roman" panose="02020603050405020304" pitchFamily="18" charset="0"/>
                <a:cs typeface="Times New Roman" panose="02020603050405020304" pitchFamily="18" charset="0"/>
              </a:rPr>
              <a:t> strategic </a:t>
            </a:r>
            <a:r>
              <a:rPr lang="ro-RO" sz="1100" dirty="0" err="1">
                <a:latin typeface="Times New Roman" panose="02020603050405020304" pitchFamily="18" charset="0"/>
                <a:cs typeface="Times New Roman" panose="02020603050405020304" pitchFamily="18" charset="0"/>
              </a:rPr>
              <a:t>environment</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trends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and</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challenges</a:t>
            </a:r>
            <a:r>
              <a:rPr lang="ro-RO" sz="1100" dirty="0">
                <a:latin typeface="Times New Roman" panose="02020603050405020304" pitchFamily="18" charset="0"/>
                <a:cs typeface="Times New Roman" panose="02020603050405020304" pitchFamily="18" charset="0"/>
              </a:rPr>
              <a:t>. 17-19 mai 2017. Chișinău: Academia Militară a Forţelor Armate „Alexandru cel Bun”, 2018, 147-156. </a:t>
            </a:r>
          </a:p>
          <a:p>
            <a:pPr lvl="0" algn="just"/>
            <a:r>
              <a:rPr lang="ro-RO" sz="1100" dirty="0" smtClean="0">
                <a:latin typeface="Times New Roman" panose="02020603050405020304" pitchFamily="18" charset="0"/>
                <a:cs typeface="Times New Roman" panose="02020603050405020304" pitchFamily="18" charset="0"/>
              </a:rPr>
              <a:t>ROȘCA</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A. </a:t>
            </a:r>
            <a:r>
              <a:rPr lang="ro-RO" sz="1100" i="1" dirty="0">
                <a:latin typeface="Times New Roman" panose="02020603050405020304" pitchFamily="18" charset="0"/>
                <a:cs typeface="Times New Roman" panose="02020603050405020304" pitchFamily="18" charset="0"/>
              </a:rPr>
              <a:t>Teatrul politic contemporan: context, metode şi mediu de propagare</a:t>
            </a:r>
            <a:r>
              <a:rPr lang="ro-RO" sz="1100" dirty="0">
                <a:latin typeface="Times New Roman" panose="02020603050405020304" pitchFamily="18" charset="0"/>
                <a:cs typeface="Times New Roman" panose="02020603050405020304" pitchFamily="18" charset="0"/>
              </a:rPr>
              <a:t>. În: Culegerea ştiinţifică de teze a conferinţei ştiinţifice internaţionale „Învăţământul artistic –dimensiuni culturale”, AMTAP, 20 aprilie 2018, </a:t>
            </a:r>
            <a:r>
              <a:rPr lang="ro-RO" sz="1100" dirty="0" smtClean="0">
                <a:latin typeface="Times New Roman" panose="02020603050405020304" pitchFamily="18" charset="0"/>
                <a:cs typeface="Times New Roman" panose="02020603050405020304" pitchFamily="18" charset="0"/>
              </a:rPr>
              <a:t>p.46</a:t>
            </a:r>
            <a:r>
              <a:rPr lang="en-US" sz="1100" dirty="0" smtClean="0">
                <a:latin typeface="Times New Roman" panose="02020603050405020304" pitchFamily="18" charset="0"/>
                <a:cs typeface="Times New Roman" panose="02020603050405020304" pitchFamily="18" charset="0"/>
              </a:rPr>
              <a:t>.</a:t>
            </a:r>
          </a:p>
          <a:p>
            <a:pPr lvl="0" algn="just"/>
            <a:r>
              <a:rPr lang="ro-RO" sz="1100" dirty="0">
                <a:latin typeface="Times New Roman" panose="02020603050405020304" pitchFamily="18" charset="0"/>
                <a:cs typeface="Times New Roman" panose="02020603050405020304" pitchFamily="18" charset="0"/>
              </a:rPr>
              <a:t>GUȘTIUC, L. </a:t>
            </a:r>
            <a:r>
              <a:rPr lang="ro-RO" sz="1100" i="1" dirty="0">
                <a:latin typeface="Times New Roman" panose="02020603050405020304" pitchFamily="18" charset="0"/>
                <a:cs typeface="Times New Roman" panose="02020603050405020304" pitchFamily="18" charset="0"/>
              </a:rPr>
              <a:t>Fraudarea intereselor financiare ale Uniunii Europene în cadrul proiectelor finanțate de către Uniunea Europeană în Republica Moldova: repere evolutive de ordin legal</a:t>
            </a:r>
            <a:r>
              <a:rPr lang="ro-RO" sz="1100" dirty="0">
                <a:latin typeface="Times New Roman" panose="02020603050405020304" pitchFamily="18" charset="0"/>
                <a:cs typeface="Times New Roman" panose="02020603050405020304" pitchFamily="18" charset="0"/>
              </a:rPr>
              <a:t>. În: Materiale ale mesei rotunde cu participare internațională, consacrată Zilei internaționale a drepturilor omului din 6 decembrie 2017 „Mecanisme de protecție a drepturilor omului”, Academia de Administrare Publică. Chișinău: CEP USM, 2018. p.218-225. </a:t>
            </a:r>
          </a:p>
          <a:p>
            <a:pPr lvl="0" algn="just"/>
            <a:r>
              <a:rPr lang="ro-RO" sz="1100" dirty="0">
                <a:latin typeface="Times New Roman" panose="02020603050405020304" pitchFamily="18" charset="0"/>
                <a:cs typeface="Times New Roman" panose="02020603050405020304" pitchFamily="18" charset="0"/>
              </a:rPr>
              <a:t>MÎNDRU</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V.; CARAMAN</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Iu. </a:t>
            </a:r>
            <a:r>
              <a:rPr lang="ro-RO" sz="1100" i="1" dirty="0">
                <a:latin typeface="Times New Roman" panose="02020603050405020304" pitchFamily="18" charset="0"/>
                <a:cs typeface="Times New Roman" panose="02020603050405020304" pitchFamily="18" charset="0"/>
              </a:rPr>
              <a:t>Vectorul european al Republicii  Moldova: evoluții ale opiniei publice.</a:t>
            </a:r>
            <a:r>
              <a:rPr lang="ro-RO" sz="1100" dirty="0">
                <a:latin typeface="Times New Roman" panose="02020603050405020304" pitchFamily="18" charset="0"/>
                <a:cs typeface="Times New Roman" panose="02020603050405020304" pitchFamily="18" charset="0"/>
              </a:rPr>
              <a:t> În:  Învățământul artistic – dimensiuni culturale, conferința științifică internațională 20  aprilie, Chișinău, 2018.</a:t>
            </a:r>
          </a:p>
          <a:p>
            <a:pPr lvl="0" algn="just"/>
            <a:r>
              <a:rPr lang="ro-RO" sz="1100" dirty="0">
                <a:latin typeface="Times New Roman" panose="02020603050405020304" pitchFamily="18" charset="0"/>
                <a:cs typeface="Times New Roman" panose="02020603050405020304" pitchFamily="18" charset="0"/>
              </a:rPr>
              <a:t>MÎNDRU</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V.</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CARAMAN</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Iu. </a:t>
            </a:r>
            <a:r>
              <a:rPr lang="ro-RO" sz="1100" i="1" dirty="0">
                <a:latin typeface="Times New Roman" panose="02020603050405020304" pitchFamily="18" charset="0"/>
                <a:cs typeface="Times New Roman" panose="02020603050405020304" pitchFamily="18" charset="0"/>
              </a:rPr>
              <a:t>Cultura – toleranță și solidaritate în condițiile globalizării </a:t>
            </a:r>
            <a:r>
              <a:rPr lang="ro-RO" sz="1100" dirty="0">
                <a:latin typeface="Times New Roman" panose="02020603050405020304" pitchFamily="18" charset="0"/>
                <a:cs typeface="Times New Roman" panose="02020603050405020304" pitchFamily="18" charset="0"/>
              </a:rPr>
              <a:t>În: Învățământul artistic – dimensiuni culturale, conferința științifică internațională, 20  aprilie, Chișinău, 2018.</a:t>
            </a:r>
          </a:p>
          <a:p>
            <a:pPr lvl="0" algn="just"/>
            <a:r>
              <a:rPr lang="ro-RO" sz="1100" dirty="0">
                <a:latin typeface="Times New Roman" panose="02020603050405020304" pitchFamily="18" charset="0"/>
                <a:cs typeface="Times New Roman" panose="02020603050405020304" pitchFamily="18" charset="0"/>
              </a:rPr>
              <a:t>SPĂTARU, T. </a:t>
            </a:r>
            <a:r>
              <a:rPr lang="ro-RO" sz="1100" i="1" dirty="0">
                <a:latin typeface="Times New Roman" panose="02020603050405020304" pitchFamily="18" charset="0"/>
                <a:cs typeface="Times New Roman" panose="02020603050405020304" pitchFamily="18" charset="0"/>
              </a:rPr>
              <a:t>Responsabilitatea socială a mass media în societatea informațională</a:t>
            </a:r>
            <a:r>
              <a:rPr lang="ro-RO" sz="1100" dirty="0">
                <a:latin typeface="Times New Roman" panose="02020603050405020304" pitchFamily="18" charset="0"/>
                <a:cs typeface="Times New Roman" panose="02020603050405020304" pitchFamily="18" charset="0"/>
              </a:rPr>
              <a:t>. Conferință Științifică Internațională „Preocupări contemporane ale științelor socio-umane”. ULIM</a:t>
            </a:r>
            <a:r>
              <a:rPr lang="ro-RO" sz="1100" dirty="0" smtClean="0">
                <a:latin typeface="Times New Roman" panose="02020603050405020304" pitchFamily="18" charset="0"/>
                <a:cs typeface="Times New Roman" panose="02020603050405020304" pitchFamily="18" charset="0"/>
              </a:rPr>
              <a:t>.</a:t>
            </a:r>
            <a:endParaRPr lang="en-US" sz="1100" dirty="0" smtClean="0">
              <a:latin typeface="Times New Roman" panose="02020603050405020304" pitchFamily="18" charset="0"/>
              <a:cs typeface="Times New Roman" panose="02020603050405020304" pitchFamily="18" charset="0"/>
            </a:endParaRPr>
          </a:p>
          <a:p>
            <a:pPr lvl="0" algn="just"/>
            <a:r>
              <a:rPr lang="ro-RO" sz="1100" dirty="0" smtClean="0">
                <a:latin typeface="Times New Roman" panose="02020603050405020304" pitchFamily="18" charset="0"/>
                <a:cs typeface="Times New Roman" panose="02020603050405020304" pitchFamily="18" charset="0"/>
              </a:rPr>
              <a:t>PRISAC</a:t>
            </a:r>
            <a:r>
              <a:rPr lang="en-US" sz="1100" dirty="0" smtClean="0">
                <a:latin typeface="Times New Roman" panose="02020603050405020304" pitchFamily="18" charset="0"/>
                <a:cs typeface="Times New Roman" panose="02020603050405020304" pitchFamily="18" charset="0"/>
              </a:rPr>
              <a:t>,</a:t>
            </a:r>
            <a:r>
              <a:rPr lang="ro-RO" sz="1100" dirty="0" smtClean="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A. </a:t>
            </a:r>
            <a:r>
              <a:rPr lang="ro-RO" sz="1100" i="1" dirty="0">
                <a:latin typeface="Times New Roman" panose="02020603050405020304" pitchFamily="18" charset="0"/>
                <a:cs typeface="Times New Roman" panose="02020603050405020304" pitchFamily="18" charset="0"/>
              </a:rPr>
              <a:t>Sarcinile de pregătire a pricinii civile pentru dezbaterile judiciare</a:t>
            </a:r>
            <a:r>
              <a:rPr lang="ro-RO" sz="1100" dirty="0">
                <a:latin typeface="Times New Roman" panose="02020603050405020304" pitchFamily="18" charset="0"/>
                <a:cs typeface="Times New Roman" panose="02020603050405020304" pitchFamily="18" charset="0"/>
              </a:rPr>
              <a:t>. În: Materialele Conferinței științifice internaționale ,,Perspectivele și Problemele Integrării în Spațiul European al Cercetării și Educație. Universitatea de Stat din Cahul B</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P</a:t>
            </a:r>
            <a:r>
              <a:rPr lang="en-US" sz="1100" dirty="0">
                <a:latin typeface="Times New Roman" panose="02020603050405020304" pitchFamily="18" charset="0"/>
                <a:cs typeface="Times New Roman" panose="02020603050405020304" pitchFamily="18" charset="0"/>
              </a:rPr>
              <a:t>.</a:t>
            </a:r>
            <a:r>
              <a:rPr lang="ro-RO" sz="1100" dirty="0">
                <a:latin typeface="Times New Roman" panose="02020603050405020304" pitchFamily="18" charset="0"/>
                <a:cs typeface="Times New Roman" panose="02020603050405020304" pitchFamily="18" charset="0"/>
              </a:rPr>
              <a:t> Hașdeu. Cahul, 7 iunie </a:t>
            </a:r>
            <a:r>
              <a:rPr lang="ro-RO" sz="1100" dirty="0" smtClean="0">
                <a:latin typeface="Times New Roman" panose="02020603050405020304" pitchFamily="18" charset="0"/>
                <a:cs typeface="Times New Roman" panose="02020603050405020304" pitchFamily="18" charset="0"/>
              </a:rPr>
              <a:t>2018</a:t>
            </a:r>
            <a:r>
              <a:rPr lang="en-US"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lvl="0" algn="just"/>
            <a:endParaRPr lang="ro-RO"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72969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196752"/>
          </a:xfrm>
        </p:spPr>
        <p:txBody>
          <a:bodyPr>
            <a:normAutofit fontScale="90000"/>
          </a:bodyPr>
          <a:lstStyle/>
          <a:p>
            <a:r>
              <a:rPr lang="ro-RO" b="1" dirty="0">
                <a:latin typeface="Times New Roman" panose="02020603050405020304" pitchFamily="18" charset="0"/>
                <a:cs typeface="Times New Roman" panose="02020603050405020304" pitchFamily="18" charset="0"/>
              </a:rPr>
              <a:t>Participări la manifestări </a:t>
            </a:r>
            <a:r>
              <a:rPr lang="ro-RO" b="1" dirty="0" smtClean="0">
                <a:latin typeface="Times New Roman" panose="02020603050405020304" pitchFamily="18" charset="0"/>
                <a:cs typeface="Times New Roman" panose="02020603050405020304" pitchFamily="18" charset="0"/>
              </a:rPr>
              <a:t>ştiinţifice</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340768"/>
            <a:ext cx="8856984" cy="5517232"/>
          </a:xfrm>
        </p:spPr>
        <p:txBody>
          <a:bodyPr>
            <a:noAutofit/>
          </a:bodyPr>
          <a:lstStyle/>
          <a:p>
            <a:pPr lvl="0" algn="just"/>
            <a:r>
              <a:rPr lang="fr-FR" sz="1100" dirty="0">
                <a:latin typeface="Times New Roman" panose="02020603050405020304" pitchFamily="18" charset="0"/>
                <a:cs typeface="Times New Roman" panose="02020603050405020304" pitchFamily="18" charset="0"/>
              </a:rPr>
              <a:t>SPRINCEAN S. </a:t>
            </a:r>
            <a:r>
              <a:rPr lang="fr-FR" sz="1100" dirty="0" err="1">
                <a:latin typeface="Times New Roman" panose="02020603050405020304" pitchFamily="18" charset="0"/>
                <a:cs typeface="Times New Roman" panose="02020603050405020304" pitchFamily="18" charset="0"/>
              </a:rPr>
              <a:t>Participare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cu</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raport</a:t>
            </a:r>
            <a:r>
              <a:rPr lang="fr-FR" sz="1100" dirty="0">
                <a:latin typeface="Times New Roman" panose="02020603050405020304" pitchFamily="18" charset="0"/>
                <a:cs typeface="Times New Roman" panose="02020603050405020304" pitchFamily="18" charset="0"/>
              </a:rPr>
              <a:t> la </a:t>
            </a:r>
            <a:r>
              <a:rPr lang="fr-FR" sz="1100" dirty="0" err="1">
                <a:latin typeface="Times New Roman" panose="02020603050405020304" pitchFamily="18" charset="0"/>
                <a:cs typeface="Times New Roman" panose="02020603050405020304" pitchFamily="18" charset="0"/>
              </a:rPr>
              <a:t>Conferința</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Internațională</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Didactica</a:t>
            </a:r>
            <a:r>
              <a:rPr lang="fr-FR" sz="1100" dirty="0">
                <a:latin typeface="Times New Roman" panose="02020603050405020304" pitchFamily="18" charset="0"/>
                <a:cs typeface="Times New Roman" panose="02020603050405020304" pitchFamily="18" charset="0"/>
              </a:rPr>
              <a:t> - </a:t>
            </a:r>
            <a:r>
              <a:rPr lang="fr-FR" sz="1100" dirty="0" err="1">
                <a:latin typeface="Times New Roman" panose="02020603050405020304" pitchFamily="18" charset="0"/>
                <a:cs typeface="Times New Roman" panose="02020603050405020304" pitchFamily="18" charset="0"/>
              </a:rPr>
              <a:t>Tradiție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Actualitate</a:t>
            </a:r>
            <a:r>
              <a:rPr lang="fr-FR" sz="1100" dirty="0">
                <a:latin typeface="Times New Roman" panose="02020603050405020304" pitchFamily="18" charset="0"/>
                <a:cs typeface="Times New Roman" panose="02020603050405020304" pitchFamily="18" charset="0"/>
              </a:rPr>
              <a:t>, Perspective”. </a:t>
            </a:r>
            <a:r>
              <a:rPr lang="fr-FR" sz="1100" dirty="0" err="1">
                <a:latin typeface="Times New Roman" panose="02020603050405020304" pitchFamily="18" charset="0"/>
                <a:cs typeface="Times New Roman" panose="02020603050405020304" pitchFamily="18" charset="0"/>
              </a:rPr>
              <a:t>Ediția</a:t>
            </a:r>
            <a:r>
              <a:rPr lang="fr-FR" sz="1100" dirty="0">
                <a:latin typeface="Times New Roman" panose="02020603050405020304" pitchFamily="18" charset="0"/>
                <a:cs typeface="Times New Roman" panose="02020603050405020304" pitchFamily="18" charset="0"/>
              </a:rPr>
              <a:t> a </a:t>
            </a:r>
            <a:r>
              <a:rPr lang="fr-FR" sz="1100" dirty="0" err="1">
                <a:latin typeface="Times New Roman" panose="02020603050405020304" pitchFamily="18" charset="0"/>
                <a:cs typeface="Times New Roman" panose="02020603050405020304" pitchFamily="18" charset="0"/>
              </a:rPr>
              <a:t>IV-a</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Universitatea</a:t>
            </a:r>
            <a:r>
              <a:rPr lang="fr-FR" sz="1100" dirty="0">
                <a:latin typeface="Times New Roman" panose="02020603050405020304" pitchFamily="18" charset="0"/>
                <a:cs typeface="Times New Roman" panose="02020603050405020304" pitchFamily="18" charset="0"/>
              </a:rPr>
              <a:t> "1 </a:t>
            </a:r>
            <a:r>
              <a:rPr lang="fr-FR" sz="1100" dirty="0" err="1">
                <a:latin typeface="Times New Roman" panose="02020603050405020304" pitchFamily="18" charset="0"/>
                <a:cs typeface="Times New Roman" panose="02020603050405020304" pitchFamily="18" charset="0"/>
              </a:rPr>
              <a:t>Decembrie</a:t>
            </a:r>
            <a:r>
              <a:rPr lang="fr-FR" sz="1100" dirty="0">
                <a:latin typeface="Times New Roman" panose="02020603050405020304" pitchFamily="18" charset="0"/>
                <a:cs typeface="Times New Roman" panose="02020603050405020304" pitchFamily="18" charset="0"/>
              </a:rPr>
              <a:t> 1918" </a:t>
            </a:r>
            <a:r>
              <a:rPr lang="fr-FR" sz="1100" dirty="0" err="1">
                <a:latin typeface="Times New Roman" panose="02020603050405020304" pitchFamily="18" charset="0"/>
                <a:cs typeface="Times New Roman" panose="02020603050405020304" pitchFamily="18" charset="0"/>
              </a:rPr>
              <a:t>din</a:t>
            </a:r>
            <a:r>
              <a:rPr lang="fr-FR" sz="1100" dirty="0">
                <a:latin typeface="Times New Roman" panose="02020603050405020304" pitchFamily="18" charset="0"/>
                <a:cs typeface="Times New Roman" panose="02020603050405020304" pitchFamily="18" charset="0"/>
              </a:rPr>
              <a:t> Alba Iulia. 18-19 Mai 2018. </a:t>
            </a:r>
            <a:endParaRPr lang="ro-RO" sz="1100" dirty="0" smtClean="0">
              <a:latin typeface="Times New Roman" panose="02020603050405020304" pitchFamily="18" charset="0"/>
              <a:cs typeface="Times New Roman" panose="02020603050405020304" pitchFamily="18" charset="0"/>
            </a:endParaRPr>
          </a:p>
          <a:p>
            <a:pPr lvl="0" algn="just"/>
            <a:r>
              <a:rPr lang="ro-RO" sz="1100" dirty="0" smtClean="0">
                <a:latin typeface="Times New Roman" panose="02020603050405020304" pitchFamily="18" charset="0"/>
                <a:cs typeface="Times New Roman" panose="02020603050405020304" pitchFamily="18" charset="0"/>
              </a:rPr>
              <a:t>DUMBRĂVEANU</a:t>
            </a:r>
            <a:r>
              <a:rPr lang="ro-RO" sz="1100" dirty="0">
                <a:latin typeface="Times New Roman" panose="02020603050405020304" pitchFamily="18" charset="0"/>
                <a:cs typeface="Times New Roman" panose="02020603050405020304" pitchFamily="18" charset="0"/>
              </a:rPr>
              <a:t>, A. Canalele de televiziune din R. Moldova – ofensivă pentru post adevăr. Congresul</a:t>
            </a:r>
            <a:r>
              <a:rPr lang="ro-RO" sz="1100" b="1" dirty="0">
                <a:latin typeface="Times New Roman" panose="02020603050405020304" pitchFamily="18" charset="0"/>
                <a:cs typeface="Times New Roman" panose="02020603050405020304" pitchFamily="18" charset="0"/>
              </a:rPr>
              <a:t> </a:t>
            </a:r>
            <a:r>
              <a:rPr lang="ro-RO" sz="1100" dirty="0">
                <a:latin typeface="Times New Roman" panose="02020603050405020304" pitchFamily="18" charset="0"/>
                <a:cs typeface="Times New Roman" panose="02020603050405020304" pitchFamily="18" charset="0"/>
              </a:rPr>
              <a:t> Internaţional  “</a:t>
            </a:r>
            <a:r>
              <a:rPr lang="ro-RO" sz="1100" i="1" dirty="0">
                <a:latin typeface="Times New Roman" panose="02020603050405020304" pitchFamily="18" charset="0"/>
                <a:cs typeface="Times New Roman" panose="02020603050405020304" pitchFamily="18" charset="0"/>
              </a:rPr>
              <a:t>Pregătim Viitorul Promovând Excelenţa</a:t>
            </a:r>
            <a:r>
              <a:rPr lang="ro-RO" sz="1100" dirty="0">
                <a:latin typeface="Times New Roman" panose="02020603050405020304" pitchFamily="18" charset="0"/>
                <a:cs typeface="Times New Roman" panose="02020603050405020304" pitchFamily="18" charset="0"/>
              </a:rPr>
              <a:t>”, 1-4 martie 2018, Iaşi. </a:t>
            </a:r>
          </a:p>
          <a:p>
            <a:pPr lvl="0" algn="just"/>
            <a:r>
              <a:rPr lang="ro-RO" sz="1100" dirty="0">
                <a:latin typeface="Times New Roman" panose="02020603050405020304" pitchFamily="18" charset="0"/>
                <a:cs typeface="Times New Roman" panose="02020603050405020304" pitchFamily="18" charset="0"/>
              </a:rPr>
              <a:t>BRAGA L. Conferința științifică internațională: «ХХ1 </a:t>
            </a:r>
            <a:r>
              <a:rPr lang="ro-RO" sz="1100" dirty="0" err="1">
                <a:latin typeface="Times New Roman" panose="02020603050405020304" pitchFamily="18" charset="0"/>
                <a:cs typeface="Times New Roman" panose="02020603050405020304" pitchFamily="18" charset="0"/>
              </a:rPr>
              <a:t>Международная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конференция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Культура</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личность</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общество</a:t>
            </a:r>
            <a:r>
              <a:rPr lang="ro-RO" sz="1100" dirty="0">
                <a:latin typeface="Times New Roman" panose="02020603050405020304" pitchFamily="18" charset="0"/>
                <a:cs typeface="Times New Roman" panose="02020603050405020304" pitchFamily="18" charset="0"/>
              </a:rPr>
              <a:t> в </a:t>
            </a:r>
            <a:r>
              <a:rPr lang="ro-RO" sz="1100" dirty="0" err="1">
                <a:latin typeface="Times New Roman" panose="02020603050405020304" pitchFamily="18" charset="0"/>
                <a:cs typeface="Times New Roman" panose="02020603050405020304" pitchFamily="18" charset="0"/>
              </a:rPr>
              <a:t>современных</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условиях</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методология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опыт</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импирического</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исследования</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памяти</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Л.Н.Когана</a:t>
            </a:r>
            <a:r>
              <a:rPr lang="ro-RO" sz="1100" dirty="0">
                <a:latin typeface="Times New Roman" panose="02020603050405020304" pitchFamily="18" charset="0"/>
                <a:cs typeface="Times New Roman" panose="02020603050405020304" pitchFamily="18" charset="0"/>
              </a:rPr>
              <a:t>. Ekaterinburg (Federația Rusă), 22-23 martie 2018. (prin corespondență).</a:t>
            </a:r>
          </a:p>
          <a:p>
            <a:pPr lvl="0" algn="just"/>
            <a:r>
              <a:rPr lang="ro-RO" sz="1100" dirty="0">
                <a:latin typeface="Times New Roman" panose="02020603050405020304" pitchFamily="18" charset="0"/>
                <a:cs typeface="Times New Roman" panose="02020603050405020304" pitchFamily="18" charset="0"/>
              </a:rPr>
              <a:t>BRAGA L. Conferința științifică internațională: «</a:t>
            </a:r>
            <a:r>
              <a:rPr lang="ro-RO" sz="1100" dirty="0" err="1">
                <a:latin typeface="Times New Roman" panose="02020603050405020304" pitchFamily="18" charset="0"/>
                <a:cs typeface="Times New Roman" panose="02020603050405020304" pitchFamily="18" charset="0"/>
              </a:rPr>
              <a:t>Электоральный</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цикл</a:t>
            </a:r>
            <a:r>
              <a:rPr lang="ro-RO" sz="1100" dirty="0">
                <a:latin typeface="Times New Roman" panose="02020603050405020304" pitchFamily="18" charset="0"/>
                <a:cs typeface="Times New Roman" panose="02020603050405020304" pitchFamily="18" charset="0"/>
              </a:rPr>
              <a:t> в </a:t>
            </a:r>
            <a:r>
              <a:rPr lang="ro-RO" sz="1100" dirty="0" err="1">
                <a:latin typeface="Times New Roman" panose="02020603050405020304" pitchFamily="18" charset="0"/>
                <a:cs typeface="Times New Roman" panose="02020603050405020304" pitchFamily="18" charset="0"/>
              </a:rPr>
              <a:t>современной</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России</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итоги</a:t>
            </a:r>
            <a:r>
              <a:rPr lang="ro-RO" sz="1100" dirty="0">
                <a:latin typeface="Times New Roman" panose="02020603050405020304" pitchFamily="18" charset="0"/>
                <a:cs typeface="Times New Roman" panose="02020603050405020304" pitchFamily="18" charset="0"/>
              </a:rPr>
              <a:t> и </a:t>
            </a:r>
            <a:r>
              <a:rPr lang="ro-RO" sz="1100" dirty="0" err="1">
                <a:latin typeface="Times New Roman" panose="02020603050405020304" pitchFamily="18" charset="0"/>
                <a:cs typeface="Times New Roman" panose="02020603050405020304" pitchFamily="18" charset="0"/>
              </a:rPr>
              <a:t>перспективы</a:t>
            </a:r>
            <a:r>
              <a:rPr lang="ro-RO" sz="1100" dirty="0">
                <a:latin typeface="Times New Roman" panose="02020603050405020304" pitchFamily="18" charset="0"/>
                <a:cs typeface="Times New Roman" panose="02020603050405020304" pitchFamily="18" charset="0"/>
              </a:rPr>
              <a:t>». Saratov (Federația Rusă), 28 mai 2018.</a:t>
            </a:r>
          </a:p>
          <a:p>
            <a:pPr lvl="0" algn="just"/>
            <a:r>
              <a:rPr lang="en-US" sz="1100" dirty="0">
                <a:latin typeface="Times New Roman" panose="02020603050405020304" pitchFamily="18" charset="0"/>
                <a:cs typeface="Times New Roman" panose="02020603050405020304" pitchFamily="18" charset="0"/>
              </a:rPr>
              <a:t>GORBATIUC M. </a:t>
            </a:r>
            <a:r>
              <a:rPr lang="ro-RO" sz="1100" dirty="0" err="1">
                <a:latin typeface="Times New Roman" panose="02020603050405020304" pitchFamily="18" charset="0"/>
                <a:cs typeface="Times New Roman" panose="02020603050405020304" pitchFamily="18" charset="0"/>
              </a:rPr>
              <a:t>Insternational</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scientific</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conference</a:t>
            </a:r>
            <a:r>
              <a:rPr lang="ro-RO" sz="1100"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Asymmetric</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conflicts</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and</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hybrid</a:t>
            </a:r>
            <a:r>
              <a:rPr lang="ro-RO" sz="1100" i="1" dirty="0">
                <a:latin typeface="Times New Roman" panose="02020603050405020304" pitchFamily="18" charset="0"/>
                <a:cs typeface="Times New Roman" panose="02020603050405020304" pitchFamily="18" charset="0"/>
              </a:rPr>
              <a:t> </a:t>
            </a:r>
            <a:r>
              <a:rPr lang="ro-RO" sz="1100" i="1" dirty="0" err="1">
                <a:latin typeface="Times New Roman" panose="02020603050405020304" pitchFamily="18" charset="0"/>
                <a:cs typeface="Times New Roman" panose="02020603050405020304" pitchFamily="18" charset="0"/>
              </a:rPr>
              <a:t>wars</a:t>
            </a:r>
            <a:r>
              <a:rPr lang="ro-RO" sz="1100" i="1" dirty="0">
                <a:latin typeface="Times New Roman" panose="02020603050405020304" pitchFamily="18" charset="0"/>
                <a:cs typeface="Times New Roman" panose="02020603050405020304" pitchFamily="18" charset="0"/>
              </a:rPr>
              <a:t> in </a:t>
            </a:r>
            <a:r>
              <a:rPr lang="ro-RO" sz="1100" i="1" dirty="0" err="1">
                <a:latin typeface="Times New Roman" panose="02020603050405020304" pitchFamily="18" charset="0"/>
                <a:cs typeface="Times New Roman" panose="02020603050405020304" pitchFamily="18" charset="0"/>
              </a:rPr>
              <a:t>the</a:t>
            </a:r>
            <a:r>
              <a:rPr lang="ro-RO" sz="1100" i="1" dirty="0">
                <a:latin typeface="Times New Roman" panose="02020603050405020304" pitchFamily="18" charset="0"/>
                <a:cs typeface="Times New Roman" panose="02020603050405020304" pitchFamily="18" charset="0"/>
              </a:rPr>
              <a:t> 21st </a:t>
            </a:r>
            <a:r>
              <a:rPr lang="ro-RO" sz="1100" i="1" dirty="0" err="1">
                <a:latin typeface="Times New Roman" panose="02020603050405020304" pitchFamily="18" charset="0"/>
                <a:cs typeface="Times New Roman" panose="02020603050405020304" pitchFamily="18" charset="0"/>
              </a:rPr>
              <a:t>Century</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Poland</a:t>
            </a:r>
            <a:r>
              <a:rPr lang="ro-RO" sz="1100" dirty="0">
                <a:latin typeface="Times New Roman" panose="02020603050405020304" pitchFamily="18" charset="0"/>
                <a:cs typeface="Times New Roman" panose="02020603050405020304" pitchFamily="18" charset="0"/>
              </a:rPr>
              <a:t>, 22-25 mai 2018.</a:t>
            </a:r>
          </a:p>
          <a:p>
            <a:pPr lvl="0" algn="just"/>
            <a:r>
              <a:rPr lang="ro-RO" sz="1100" dirty="0">
                <a:latin typeface="Times New Roman" panose="02020603050405020304" pitchFamily="18" charset="0"/>
                <a:cs typeface="Times New Roman" panose="02020603050405020304" pitchFamily="18" charset="0"/>
              </a:rPr>
              <a:t>CIUMAC S. Conferința științifică internațională </a:t>
            </a:r>
            <a:r>
              <a:rPr lang="ro-RO" sz="1100" i="1" dirty="0">
                <a:latin typeface="Times New Roman" panose="02020603050405020304" pitchFamily="18" charset="0"/>
                <a:cs typeface="Times New Roman" panose="02020603050405020304" pitchFamily="18" charset="0"/>
              </a:rPr>
              <a:t>Pregătim viitorul promovând excelența, Universitatea,</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Apollonia</a:t>
            </a:r>
            <a:r>
              <a:rPr lang="ro-RO" sz="1100" dirty="0">
                <a:latin typeface="Times New Roman" panose="02020603050405020304" pitchFamily="18" charset="0"/>
                <a:cs typeface="Times New Roman" panose="02020603050405020304" pitchFamily="18" charset="0"/>
              </a:rPr>
              <a:t>” din Iași în colaborare cu Academia Oamenilor de Știință din România, 1-4 martie 2018  Iași, România.</a:t>
            </a:r>
            <a:r>
              <a:rPr lang="ro-RO" sz="1100" b="1" dirty="0">
                <a:latin typeface="Times New Roman" panose="02020603050405020304" pitchFamily="18" charset="0"/>
                <a:cs typeface="Times New Roman" panose="02020603050405020304" pitchFamily="18" charset="0"/>
              </a:rPr>
              <a:t> </a:t>
            </a:r>
            <a:endParaRPr lang="ro-RO" sz="1100" b="1" dirty="0" smtClean="0">
              <a:latin typeface="Times New Roman" panose="02020603050405020304" pitchFamily="18" charset="0"/>
              <a:cs typeface="Times New Roman" panose="02020603050405020304" pitchFamily="18" charset="0"/>
            </a:endParaRPr>
          </a:p>
          <a:p>
            <a:pPr algn="just"/>
            <a:r>
              <a:rPr lang="ro-RO" sz="1100" dirty="0">
                <a:latin typeface="Times New Roman" panose="02020603050405020304" pitchFamily="18" charset="0"/>
                <a:cs typeface="Times New Roman" panose="02020603050405020304" pitchFamily="18" charset="0"/>
              </a:rPr>
              <a:t>CIUMAC S. Conferință internațională </a:t>
            </a:r>
            <a:r>
              <a:rPr lang="ro-RO" sz="1100" i="1" dirty="0">
                <a:latin typeface="Times New Roman" panose="02020603050405020304" pitchFamily="18" charset="0"/>
                <a:cs typeface="Times New Roman" panose="02020603050405020304" pitchFamily="18" charset="0"/>
              </a:rPr>
              <a:t>Cercetarea științifică economică - Abordări teoretice, empirice și practice. </a:t>
            </a:r>
            <a:r>
              <a:rPr lang="ro-RO" sz="1100" dirty="0">
                <a:latin typeface="Times New Roman" panose="02020603050405020304" pitchFamily="18" charset="0"/>
                <a:cs typeface="Times New Roman" panose="02020603050405020304" pitchFamily="18" charset="0"/>
              </a:rPr>
              <a:t>ESPERA 2018, 24-25 mai 2018, București, România. </a:t>
            </a:r>
          </a:p>
          <a:p>
            <a:pPr lvl="0" algn="just"/>
            <a:r>
              <a:rPr lang="fr-FR" sz="1100" dirty="0" smtClean="0">
                <a:latin typeface="Times New Roman" panose="02020603050405020304" pitchFamily="18" charset="0"/>
                <a:cs typeface="Times New Roman" panose="02020603050405020304" pitchFamily="18" charset="0"/>
              </a:rPr>
              <a:t>SPRINCEAN </a:t>
            </a:r>
            <a:r>
              <a:rPr lang="fr-FR" sz="1100" dirty="0">
                <a:latin typeface="Times New Roman" panose="02020603050405020304" pitchFamily="18" charset="0"/>
                <a:cs typeface="Times New Roman" panose="02020603050405020304" pitchFamily="18" charset="0"/>
              </a:rPr>
              <a:t>S. </a:t>
            </a:r>
            <a:r>
              <a:rPr lang="fr-FR" sz="1100" dirty="0" err="1">
                <a:latin typeface="Times New Roman" panose="02020603050405020304" pitchFamily="18" charset="0"/>
                <a:cs typeface="Times New Roman" panose="02020603050405020304" pitchFamily="18" charset="0"/>
              </a:rPr>
              <a:t>Participare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cu</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raport</a:t>
            </a:r>
            <a:r>
              <a:rPr lang="fr-FR" sz="1100" dirty="0">
                <a:latin typeface="Times New Roman" panose="02020603050405020304" pitchFamily="18" charset="0"/>
                <a:cs typeface="Times New Roman" panose="02020603050405020304" pitchFamily="18" charset="0"/>
              </a:rPr>
              <a:t> la 23 </a:t>
            </a:r>
            <a:r>
              <a:rPr lang="fr-FR" sz="1100" dirty="0" err="1">
                <a:latin typeface="Times New Roman" panose="02020603050405020304" pitchFamily="18" charset="0"/>
                <a:cs typeface="Times New Roman" panose="02020603050405020304" pitchFamily="18" charset="0"/>
              </a:rPr>
              <a:t>februarie</a:t>
            </a:r>
            <a:r>
              <a:rPr lang="fr-FR" sz="1100" dirty="0">
                <a:latin typeface="Times New Roman" panose="02020603050405020304" pitchFamily="18" charset="0"/>
                <a:cs typeface="Times New Roman" panose="02020603050405020304" pitchFamily="18" charset="0"/>
              </a:rPr>
              <a:t> 2018. </a:t>
            </a:r>
            <a:r>
              <a:rPr lang="fr-FR" sz="1100" dirty="0" err="1">
                <a:latin typeface="Times New Roman" panose="02020603050405020304" pitchFamily="18" charset="0"/>
                <a:cs typeface="Times New Roman" panose="02020603050405020304" pitchFamily="18" charset="0"/>
              </a:rPr>
              <a:t>Conferința</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științifică</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internațională</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cu</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genericul</a:t>
            </a:r>
            <a:r>
              <a:rPr lang="fr-FR" sz="1100" dirty="0">
                <a:latin typeface="Times New Roman" panose="02020603050405020304" pitchFamily="18" charset="0"/>
                <a:cs typeface="Times New Roman" panose="02020603050405020304" pitchFamily="18" charset="0"/>
              </a:rPr>
              <a:t>: „</a:t>
            </a:r>
            <a:r>
              <a:rPr lang="fr-FR" sz="1100" i="1" dirty="0">
                <a:latin typeface="Times New Roman" panose="02020603050405020304" pitchFamily="18" charset="0"/>
                <a:cs typeface="Times New Roman" panose="02020603050405020304" pitchFamily="18" charset="0"/>
              </a:rPr>
              <a:t>B.P. </a:t>
            </a:r>
            <a:r>
              <a:rPr lang="fr-FR" sz="1100" i="1" dirty="0" err="1">
                <a:latin typeface="Times New Roman" panose="02020603050405020304" pitchFamily="18" charset="0"/>
                <a:cs typeface="Times New Roman" panose="02020603050405020304" pitchFamily="18" charset="0"/>
              </a:rPr>
              <a:t>Hașdeu</a:t>
            </a:r>
            <a:r>
              <a:rPr lang="fr-FR" sz="1100" i="1" dirty="0">
                <a:latin typeface="Times New Roman" panose="02020603050405020304" pitchFamily="18" charset="0"/>
                <a:cs typeface="Times New Roman" panose="02020603050405020304" pitchFamily="18" charset="0"/>
              </a:rPr>
              <a:t>: Patrie, </a:t>
            </a:r>
            <a:r>
              <a:rPr lang="fr-FR" sz="1100" i="1" dirty="0" err="1">
                <a:latin typeface="Times New Roman" panose="02020603050405020304" pitchFamily="18" charset="0"/>
                <a:cs typeface="Times New Roman" panose="02020603050405020304" pitchFamily="18" charset="0"/>
              </a:rPr>
              <a:t>Onoare</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şi</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Ştiinţă</a:t>
            </a:r>
            <a:r>
              <a:rPr lang="fr-FR" sz="1100" dirty="0">
                <a:latin typeface="Times New Roman" panose="02020603050405020304" pitchFamily="18" charset="0"/>
                <a:cs typeface="Times New Roman" panose="02020603050405020304" pitchFamily="18" charset="0"/>
              </a:rPr>
              <a:t>”, Cahul. </a:t>
            </a:r>
            <a:r>
              <a:rPr lang="fr-FR" sz="1100" dirty="0" err="1">
                <a:latin typeface="Times New Roman" panose="02020603050405020304" pitchFamily="18" charset="0"/>
                <a:cs typeface="Times New Roman" panose="02020603050405020304" pitchFamily="18" charset="0"/>
              </a:rPr>
              <a:t>Univ</a:t>
            </a:r>
            <a:r>
              <a:rPr lang="fr-FR" sz="1100" dirty="0">
                <a:latin typeface="Times New Roman" panose="02020603050405020304" pitchFamily="18" charset="0"/>
                <a:cs typeface="Times New Roman" panose="02020603050405020304" pitchFamily="18" charset="0"/>
              </a:rPr>
              <a:t>. de Stat „B.P. </a:t>
            </a:r>
            <a:r>
              <a:rPr lang="fr-FR" sz="1100" dirty="0" err="1">
                <a:latin typeface="Times New Roman" panose="02020603050405020304" pitchFamily="18" charset="0"/>
                <a:cs typeface="Times New Roman" panose="02020603050405020304" pitchFamily="18" charset="0"/>
              </a:rPr>
              <a:t>Hașdeu</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Titlul</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comunicării</a:t>
            </a:r>
            <a:r>
              <a:rPr lang="fr-FR" sz="1100"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Tangențe</a:t>
            </a:r>
            <a:r>
              <a:rPr lang="fr-FR" sz="1100" i="1" dirty="0">
                <a:latin typeface="Times New Roman" panose="02020603050405020304" pitchFamily="18" charset="0"/>
                <a:cs typeface="Times New Roman" panose="02020603050405020304" pitchFamily="18" charset="0"/>
              </a:rPr>
              <a:t> ale </a:t>
            </a:r>
            <a:r>
              <a:rPr lang="fr-FR" sz="1100" i="1" dirty="0" err="1">
                <a:latin typeface="Times New Roman" panose="02020603050405020304" pitchFamily="18" charset="0"/>
                <a:cs typeface="Times New Roman" panose="02020603050405020304" pitchFamily="18" charset="0"/>
              </a:rPr>
              <a:t>concepției</a:t>
            </a:r>
            <a:r>
              <a:rPr lang="fr-FR" sz="1100" i="1" dirty="0">
                <a:latin typeface="Times New Roman" panose="02020603050405020304" pitchFamily="18" charset="0"/>
                <a:cs typeface="Times New Roman" panose="02020603050405020304" pitchFamily="18" charset="0"/>
              </a:rPr>
              <a:t> securității </a:t>
            </a:r>
            <a:r>
              <a:rPr lang="fr-FR" sz="1100" i="1" dirty="0" err="1">
                <a:latin typeface="Times New Roman" panose="02020603050405020304" pitchFamily="18" charset="0"/>
                <a:cs typeface="Times New Roman" panose="02020603050405020304" pitchFamily="18" charset="0"/>
              </a:rPr>
              <a:t>umane</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cu</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opera</a:t>
            </a:r>
            <a:r>
              <a:rPr lang="fr-FR" sz="1100" i="1" dirty="0">
                <a:latin typeface="Times New Roman" panose="02020603050405020304" pitchFamily="18" charset="0"/>
                <a:cs typeface="Times New Roman" panose="02020603050405020304" pitchFamily="18" charset="0"/>
              </a:rPr>
              <a:t> lui B.P. </a:t>
            </a:r>
            <a:r>
              <a:rPr lang="fr-FR" sz="1100" i="1" dirty="0" err="1">
                <a:latin typeface="Times New Roman" panose="02020603050405020304" pitchFamily="18" charset="0"/>
                <a:cs typeface="Times New Roman" panose="02020603050405020304" pitchFamily="18" charset="0"/>
              </a:rPr>
              <a:t>Hașdeu</a:t>
            </a:r>
            <a:r>
              <a:rPr lang="fr-FR" sz="1100" dirty="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lvl="0" algn="just"/>
            <a:r>
              <a:rPr lang="fr-FR" sz="1100" dirty="0">
                <a:latin typeface="Times New Roman" panose="02020603050405020304" pitchFamily="18" charset="0"/>
                <a:cs typeface="Times New Roman" panose="02020603050405020304" pitchFamily="18" charset="0"/>
              </a:rPr>
              <a:t>SPRINCEAN S. </a:t>
            </a:r>
            <a:r>
              <a:rPr lang="fr-FR" sz="1100" dirty="0" err="1">
                <a:latin typeface="Times New Roman" panose="02020603050405020304" pitchFamily="18" charset="0"/>
                <a:cs typeface="Times New Roman" panose="02020603050405020304" pitchFamily="18" charset="0"/>
              </a:rPr>
              <a:t>Participare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cu</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raport</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pe</a:t>
            </a:r>
            <a:r>
              <a:rPr lang="fr-FR" sz="1100" dirty="0">
                <a:latin typeface="Times New Roman" panose="02020603050405020304" pitchFamily="18" charset="0"/>
                <a:cs typeface="Times New Roman" panose="02020603050405020304" pitchFamily="18" charset="0"/>
              </a:rPr>
              <a:t> 27 </a:t>
            </a:r>
            <a:r>
              <a:rPr lang="fr-FR" sz="1100" dirty="0" err="1">
                <a:latin typeface="Times New Roman" panose="02020603050405020304" pitchFamily="18" charset="0"/>
                <a:cs typeface="Times New Roman" panose="02020603050405020304" pitchFamily="18" charset="0"/>
              </a:rPr>
              <a:t>aprilie</a:t>
            </a:r>
            <a:r>
              <a:rPr lang="fr-FR" sz="1100" dirty="0">
                <a:latin typeface="Times New Roman" panose="02020603050405020304" pitchFamily="18" charset="0"/>
                <a:cs typeface="Times New Roman" panose="02020603050405020304" pitchFamily="18" charset="0"/>
              </a:rPr>
              <a:t> 2018 - </a:t>
            </a:r>
            <a:r>
              <a:rPr lang="fr-FR" sz="1100" dirty="0" err="1">
                <a:latin typeface="Times New Roman" panose="02020603050405020304" pitchFamily="18" charset="0"/>
                <a:cs typeface="Times New Roman" panose="02020603050405020304" pitchFamily="18" charset="0"/>
              </a:rPr>
              <a:t>Conferința</a:t>
            </a:r>
            <a:r>
              <a:rPr lang="fr-FR" sz="1100" dirty="0">
                <a:latin typeface="Times New Roman" panose="02020603050405020304" pitchFamily="18" charset="0"/>
                <a:cs typeface="Times New Roman" panose="02020603050405020304" pitchFamily="18" charset="0"/>
              </a:rPr>
              <a:t> a 24-a </a:t>
            </a:r>
            <a:r>
              <a:rPr lang="fr-FR" sz="1100" dirty="0" err="1">
                <a:latin typeface="Times New Roman" panose="02020603050405020304" pitchFamily="18" charset="0"/>
                <a:cs typeface="Times New Roman" panose="02020603050405020304" pitchFamily="18" charset="0"/>
              </a:rPr>
              <a:t>științifică</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internațională</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cu</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genericul</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Strategia</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supraviețuirii</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din</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perspectiva</a:t>
            </a:r>
            <a:r>
              <a:rPr lang="fr-FR" sz="1100" dirty="0">
                <a:latin typeface="Times New Roman" panose="02020603050405020304" pitchFamily="18" charset="0"/>
                <a:cs typeface="Times New Roman" panose="02020603050405020304" pitchFamily="18" charset="0"/>
              </a:rPr>
              <a:t> bioeticii, </a:t>
            </a:r>
            <a:r>
              <a:rPr lang="fr-FR" sz="1100" dirty="0" err="1">
                <a:latin typeface="Times New Roman" panose="02020603050405020304" pitchFamily="18" charset="0"/>
                <a:cs typeface="Times New Roman" panose="02020603050405020304" pitchFamily="18" charset="0"/>
              </a:rPr>
              <a:t>antropologiei</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filosofiei</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și</a:t>
            </a:r>
            <a:r>
              <a:rPr lang="fr-FR" sz="1100" dirty="0">
                <a:latin typeface="Times New Roman" panose="02020603050405020304" pitchFamily="18" charset="0"/>
                <a:cs typeface="Times New Roman" panose="02020603050405020304" pitchFamily="18" charset="0"/>
              </a:rPr>
              <a:t> medicinei" – 27 </a:t>
            </a:r>
            <a:r>
              <a:rPr lang="fr-FR" sz="1100" dirty="0" err="1">
                <a:latin typeface="Times New Roman" panose="02020603050405020304" pitchFamily="18" charset="0"/>
                <a:cs typeface="Times New Roman" panose="02020603050405020304" pitchFamily="18" charset="0"/>
              </a:rPr>
              <a:t>aprilie</a:t>
            </a:r>
            <a:r>
              <a:rPr lang="fr-FR" sz="1100" dirty="0">
                <a:latin typeface="Times New Roman" panose="02020603050405020304" pitchFamily="18" charset="0"/>
                <a:cs typeface="Times New Roman" panose="02020603050405020304" pitchFamily="18" charset="0"/>
              </a:rPr>
              <a:t> 2018, </a:t>
            </a:r>
            <a:r>
              <a:rPr lang="fr-FR" sz="1100" dirty="0" err="1">
                <a:latin typeface="Times New Roman" panose="02020603050405020304" pitchFamily="18" charset="0"/>
                <a:cs typeface="Times New Roman" panose="02020603050405020304" pitchFamily="18" charset="0"/>
              </a:rPr>
              <a:t>Chișinău</a:t>
            </a:r>
            <a:r>
              <a:rPr lang="fr-FR" sz="1100" dirty="0">
                <a:latin typeface="Times New Roman" panose="02020603050405020304" pitchFamily="18" charset="0"/>
                <a:cs typeface="Times New Roman" panose="02020603050405020304" pitchFamily="18" charset="0"/>
              </a:rPr>
              <a:t>.  –  USMF. </a:t>
            </a:r>
            <a:r>
              <a:rPr lang="fr-FR" sz="1100" dirty="0" err="1">
                <a:latin typeface="Times New Roman" panose="02020603050405020304" pitchFamily="18" charset="0"/>
                <a:cs typeface="Times New Roman" panose="02020603050405020304" pitchFamily="18" charset="0"/>
              </a:rPr>
              <a:t>Chișinău</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Titlul</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raportului</a:t>
            </a:r>
            <a:r>
              <a:rPr lang="fr-FR" sz="1100"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Perspectivele</a:t>
            </a:r>
            <a:r>
              <a:rPr lang="fr-FR" sz="1100" i="1" dirty="0">
                <a:latin typeface="Times New Roman" panose="02020603050405020304" pitchFamily="18" charset="0"/>
                <a:cs typeface="Times New Roman" panose="02020603050405020304" pitchFamily="18" charset="0"/>
              </a:rPr>
              <a:t> de </a:t>
            </a:r>
            <a:r>
              <a:rPr lang="fr-FR" sz="1100" i="1" dirty="0" err="1">
                <a:latin typeface="Times New Roman" panose="02020603050405020304" pitchFamily="18" charset="0"/>
                <a:cs typeface="Times New Roman" panose="02020603050405020304" pitchFamily="18" charset="0"/>
              </a:rPr>
              <a:t>fortificare</a:t>
            </a:r>
            <a:r>
              <a:rPr lang="fr-FR" sz="1100" i="1" dirty="0">
                <a:latin typeface="Times New Roman" panose="02020603050405020304" pitchFamily="18" charset="0"/>
                <a:cs typeface="Times New Roman" panose="02020603050405020304" pitchFamily="18" charset="0"/>
              </a:rPr>
              <a:t> a securității </a:t>
            </a:r>
            <a:r>
              <a:rPr lang="fr-FR" sz="1100" i="1" dirty="0" err="1">
                <a:latin typeface="Times New Roman" panose="02020603050405020304" pitchFamily="18" charset="0"/>
                <a:cs typeface="Times New Roman" panose="02020603050405020304" pitchFamily="18" charset="0"/>
              </a:rPr>
              <a:t>umane</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în</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Republica</a:t>
            </a:r>
            <a:r>
              <a:rPr lang="fr-FR" sz="1100" i="1" dirty="0">
                <a:latin typeface="Times New Roman" panose="02020603050405020304" pitchFamily="18" charset="0"/>
                <a:cs typeface="Times New Roman" panose="02020603050405020304" pitchFamily="18" charset="0"/>
              </a:rPr>
              <a:t> Moldova </a:t>
            </a:r>
            <a:r>
              <a:rPr lang="fr-FR" sz="1100" i="1" dirty="0" err="1">
                <a:latin typeface="Times New Roman" panose="02020603050405020304" pitchFamily="18" charset="0"/>
                <a:cs typeface="Times New Roman" panose="02020603050405020304" pitchFamily="18" charset="0"/>
              </a:rPr>
              <a:t>și</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sistemul</a:t>
            </a:r>
            <a:r>
              <a:rPr lang="fr-FR" sz="1100" i="1" dirty="0">
                <a:latin typeface="Times New Roman" panose="02020603050405020304" pitchFamily="18" charset="0"/>
                <a:cs typeface="Times New Roman" panose="02020603050405020304" pitchFamily="18" charset="0"/>
              </a:rPr>
              <a:t> de </a:t>
            </a:r>
            <a:r>
              <a:rPr lang="fr-FR" sz="1100" i="1" dirty="0" err="1">
                <a:latin typeface="Times New Roman" panose="02020603050405020304" pitchFamily="18" charset="0"/>
                <a:cs typeface="Times New Roman" panose="02020603050405020304" pitchFamily="18" charset="0"/>
              </a:rPr>
              <a:t>expertizare</a:t>
            </a:r>
            <a:r>
              <a:rPr lang="fr-FR" sz="1100" i="1" dirty="0">
                <a:latin typeface="Times New Roman" panose="02020603050405020304" pitchFamily="18" charset="0"/>
                <a:cs typeface="Times New Roman" panose="02020603050405020304" pitchFamily="18" charset="0"/>
              </a:rPr>
              <a:t> bioetică</a:t>
            </a:r>
            <a:r>
              <a:rPr lang="fr-FR" sz="1100" dirty="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a:p>
            <a:pPr lvl="0" algn="just"/>
            <a:r>
              <a:rPr lang="ro-RO" sz="1100" dirty="0">
                <a:latin typeface="Times New Roman" panose="02020603050405020304" pitchFamily="18" charset="0"/>
                <a:cs typeface="Times New Roman" panose="02020603050405020304" pitchFamily="18" charset="0"/>
              </a:rPr>
              <a:t>MALCOCI, L. Conferința Asociației Internaționale de Dezvoltare a Eticii “</a:t>
            </a:r>
            <a:r>
              <a:rPr lang="ro-RO" sz="1100" dirty="0" err="1">
                <a:latin typeface="Times New Roman" panose="02020603050405020304" pitchFamily="18" charset="0"/>
                <a:cs typeface="Times New Roman" panose="02020603050405020304" pitchFamily="18" charset="0"/>
              </a:rPr>
              <a:t>Marginalized</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peoples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human</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rights</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and</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development</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ethics</a:t>
            </a:r>
            <a:r>
              <a:rPr lang="ro-RO" sz="1100" dirty="0">
                <a:latin typeface="Times New Roman" panose="02020603050405020304" pitchFamily="18" charset="0"/>
                <a:cs typeface="Times New Roman" panose="02020603050405020304" pitchFamily="18" charset="0"/>
              </a:rPr>
              <a:t>”. Chişinău,17-18 mai, 2018. Moldova cu prezentarea </a:t>
            </a:r>
            <a:r>
              <a:rPr lang="ro-RO" sz="1100" dirty="0" err="1">
                <a:latin typeface="Times New Roman" panose="02020603050405020304" pitchFamily="18" charset="0"/>
                <a:cs typeface="Times New Roman" panose="02020603050405020304" pitchFamily="18" charset="0"/>
              </a:rPr>
              <a:t>Mainstreaming</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children</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with</a:t>
            </a:r>
            <a:r>
              <a:rPr lang="ro-RO" sz="1100" dirty="0">
                <a:latin typeface="Times New Roman" panose="02020603050405020304" pitchFamily="18" charset="0"/>
                <a:cs typeface="Times New Roman" panose="02020603050405020304" pitchFamily="18" charset="0"/>
              </a:rPr>
              <a:t> special </a:t>
            </a:r>
            <a:r>
              <a:rPr lang="ro-RO" sz="1100" dirty="0" err="1">
                <a:latin typeface="Times New Roman" panose="02020603050405020304" pitchFamily="18" charset="0"/>
                <a:cs typeface="Times New Roman" panose="02020603050405020304" pitchFamily="18" charset="0"/>
              </a:rPr>
              <a:t>educational</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needs</a:t>
            </a:r>
            <a:r>
              <a:rPr lang="ro-RO" sz="1100" dirty="0">
                <a:latin typeface="Times New Roman" panose="02020603050405020304" pitchFamily="18" charset="0"/>
                <a:cs typeface="Times New Roman" panose="02020603050405020304" pitchFamily="18" charset="0"/>
              </a:rPr>
              <a:t> in regular </a:t>
            </a:r>
            <a:r>
              <a:rPr lang="ro-RO" sz="1100" dirty="0" err="1">
                <a:latin typeface="Times New Roman" panose="02020603050405020304" pitchFamily="18" charset="0"/>
                <a:cs typeface="Times New Roman" panose="02020603050405020304" pitchFamily="18" charset="0"/>
              </a:rPr>
              <a:t>schools</a:t>
            </a:r>
            <a:r>
              <a:rPr lang="ro-RO" sz="1100" dirty="0">
                <a:latin typeface="Times New Roman" panose="02020603050405020304" pitchFamily="18" charset="0"/>
                <a:cs typeface="Times New Roman" panose="02020603050405020304" pitchFamily="18" charset="0"/>
              </a:rPr>
              <a:t> in </a:t>
            </a:r>
            <a:r>
              <a:rPr lang="ro-RO" sz="1100" dirty="0" err="1">
                <a:latin typeface="Times New Roman" panose="02020603050405020304" pitchFamily="18" charset="0"/>
                <a:cs typeface="Times New Roman" panose="02020603050405020304" pitchFamily="18" charset="0"/>
              </a:rPr>
              <a:t>the</a:t>
            </a:r>
            <a:r>
              <a:rPr lang="ro-RO" sz="1100" dirty="0">
                <a:latin typeface="Times New Roman" panose="02020603050405020304" pitchFamily="18" charset="0"/>
                <a:cs typeface="Times New Roman" panose="02020603050405020304" pitchFamily="18" charset="0"/>
              </a:rPr>
              <a:t> Republic of Moldova.</a:t>
            </a:r>
          </a:p>
          <a:p>
            <a:pPr lvl="0" algn="just"/>
            <a:r>
              <a:rPr lang="ro-RO" sz="1100" dirty="0">
                <a:latin typeface="Times New Roman" panose="02020603050405020304" pitchFamily="18" charset="0"/>
                <a:cs typeface="Times New Roman" panose="02020603050405020304" pitchFamily="18" charset="0"/>
              </a:rPr>
              <a:t>MALCOCI, L. Conferința internațională privind asigurarea  egalității organizată de Centrul </a:t>
            </a:r>
            <a:r>
              <a:rPr lang="ro-RO" sz="1100" dirty="0" err="1">
                <a:latin typeface="Times New Roman" panose="02020603050405020304" pitchFamily="18" charset="0"/>
                <a:cs typeface="Times New Roman" panose="02020603050405020304" pitchFamily="18" charset="0"/>
              </a:rPr>
              <a:t>national</a:t>
            </a:r>
            <a:r>
              <a:rPr lang="ro-RO" sz="1100" dirty="0">
                <a:latin typeface="Times New Roman" panose="02020603050405020304" pitchFamily="18" charset="0"/>
                <a:cs typeface="Times New Roman" panose="02020603050405020304" pitchFamily="18" charset="0"/>
              </a:rPr>
              <a:t> </a:t>
            </a:r>
            <a:r>
              <a:rPr lang="ro-RO" sz="1100" dirty="0" err="1">
                <a:latin typeface="Times New Roman" panose="02020603050405020304" pitchFamily="18" charset="0"/>
                <a:cs typeface="Times New Roman" panose="02020603050405020304" pitchFamily="18" charset="0"/>
              </a:rPr>
              <a:t>antidiscriminare</a:t>
            </a:r>
            <a:r>
              <a:rPr lang="ro-RO" sz="1100" dirty="0">
                <a:latin typeface="Times New Roman" panose="02020603050405020304" pitchFamily="18" charset="0"/>
                <a:cs typeface="Times New Roman" panose="02020603050405020304" pitchFamily="18" charset="0"/>
              </a:rPr>
              <a:t>, 1 februarie, 2018, </a:t>
            </a:r>
            <a:r>
              <a:rPr lang="ro-RO" sz="1100" dirty="0" err="1">
                <a:latin typeface="Times New Roman" panose="02020603050405020304" pitchFamily="18" charset="0"/>
                <a:cs typeface="Times New Roman" panose="02020603050405020304" pitchFamily="18" charset="0"/>
              </a:rPr>
              <a:t>Chisinau</a:t>
            </a:r>
            <a:r>
              <a:rPr lang="ro-RO" sz="1100" dirty="0">
                <a:latin typeface="Times New Roman" panose="02020603050405020304" pitchFamily="18" charset="0"/>
                <a:cs typeface="Times New Roman" panose="02020603050405020304" pitchFamily="18" charset="0"/>
              </a:rPr>
              <a:t>.</a:t>
            </a:r>
          </a:p>
          <a:p>
            <a:pPr lvl="0" algn="just"/>
            <a:r>
              <a:rPr lang="ro-RO" sz="1100" dirty="0">
                <a:latin typeface="Times New Roman" panose="02020603050405020304" pitchFamily="18" charset="0"/>
                <a:cs typeface="Times New Roman" panose="02020603050405020304" pitchFamily="18" charset="0"/>
              </a:rPr>
              <a:t>MALCOCI, L. Conferința Internațională organizată de </a:t>
            </a:r>
            <a:r>
              <a:rPr lang="ro-RO" sz="1100" dirty="0" err="1">
                <a:latin typeface="Times New Roman" panose="02020603050405020304" pitchFamily="18" charset="0"/>
                <a:cs typeface="Times New Roman" panose="02020603050405020304" pitchFamily="18" charset="0"/>
              </a:rPr>
              <a:t>Cultur</a:t>
            </a:r>
            <a:r>
              <a:rPr lang="ro-RO" sz="1100" dirty="0">
                <a:latin typeface="Times New Roman" panose="02020603050405020304" pitchFamily="18" charset="0"/>
                <a:cs typeface="Times New Roman" panose="02020603050405020304" pitchFamily="18" charset="0"/>
              </a:rPr>
              <a:t> contact și </a:t>
            </a:r>
            <a:r>
              <a:rPr lang="ro-RO" sz="1100" dirty="0" smtClean="0">
                <a:latin typeface="Times New Roman" panose="02020603050405020304" pitchFamily="18" charset="0"/>
                <a:cs typeface="Times New Roman" panose="02020603050405020304" pitchFamily="18" charset="0"/>
              </a:rPr>
              <a:t>MECC privind </a:t>
            </a:r>
            <a:r>
              <a:rPr lang="ro-RO" sz="1100" dirty="0">
                <a:latin typeface="Times New Roman" panose="02020603050405020304" pitchFamily="18" charset="0"/>
                <a:cs typeface="Times New Roman" panose="02020603050405020304" pitchFamily="18" charset="0"/>
              </a:rPr>
              <a:t>educația vocațională incluzivă, 10 Mai, 2018.</a:t>
            </a:r>
          </a:p>
          <a:p>
            <a:pPr lvl="0" algn="just"/>
            <a:r>
              <a:rPr lang="fr-FR" sz="1100" dirty="0">
                <a:latin typeface="Times New Roman" panose="02020603050405020304" pitchFamily="18" charset="0"/>
                <a:cs typeface="Times New Roman" panose="02020603050405020304" pitchFamily="18" charset="0"/>
              </a:rPr>
              <a:t>DUMBRĂVEANU, A. </a:t>
            </a:r>
            <a:r>
              <a:rPr lang="fr-FR" sz="1100" dirty="0" err="1">
                <a:latin typeface="Times New Roman" panose="02020603050405020304" pitchFamily="18" charset="0"/>
                <a:cs typeface="Times New Roman" panose="02020603050405020304" pitchFamily="18" charset="0"/>
              </a:rPr>
              <a:t>Lupta</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pentru</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Reunire</a:t>
            </a:r>
            <a:r>
              <a:rPr lang="fr-FR" sz="1100" dirty="0">
                <a:latin typeface="Times New Roman" panose="02020603050405020304" pitchFamily="18" charset="0"/>
                <a:cs typeface="Times New Roman" panose="02020603050405020304" pitchFamily="18" charset="0"/>
              </a:rPr>
              <a:t> n-a </a:t>
            </a:r>
            <a:r>
              <a:rPr lang="fr-FR" sz="1100" dirty="0" err="1">
                <a:latin typeface="Times New Roman" panose="02020603050405020304" pitchFamily="18" charset="0"/>
                <a:cs typeface="Times New Roman" panose="02020603050405020304" pitchFamily="18" charset="0"/>
              </a:rPr>
              <a:t>contenit</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nicicând</a:t>
            </a:r>
            <a:r>
              <a:rPr lang="fr-FR" sz="1100" dirty="0">
                <a:latin typeface="Times New Roman" panose="02020603050405020304" pitchFamily="18" charset="0"/>
                <a:cs typeface="Times New Roman" panose="02020603050405020304" pitchFamily="18" charset="0"/>
              </a:rPr>
              <a:t>. </a:t>
            </a:r>
            <a:r>
              <a:rPr lang="en-US" sz="1100" dirty="0" smtClean="0">
                <a:latin typeface="Times New Roman" panose="02020603050405020304" pitchFamily="18" charset="0"/>
                <a:cs typeface="Times New Roman" panose="02020603050405020304" pitchFamily="18" charset="0"/>
              </a:rPr>
              <a:t>“</a:t>
            </a:r>
            <a:r>
              <a:rPr lang="en-US" sz="1100" i="1" dirty="0" err="1">
                <a:latin typeface="Times New Roman" panose="02020603050405020304" pitchFamily="18" charset="0"/>
                <a:cs typeface="Times New Roman" panose="02020603050405020304" pitchFamily="18" charset="0"/>
              </a:rPr>
              <a:t>Pregătim</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Viitorul</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Promovând</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Excelenţa</a:t>
            </a:r>
            <a:r>
              <a:rPr lang="en-US" sz="1100" dirty="0">
                <a:latin typeface="Times New Roman" panose="02020603050405020304" pitchFamily="18" charset="0"/>
                <a:cs typeface="Times New Roman" panose="02020603050405020304" pitchFamily="18" charset="0"/>
              </a:rPr>
              <a:t>”. </a:t>
            </a:r>
            <a:r>
              <a:rPr lang="fr-FR" sz="1100" dirty="0">
                <a:latin typeface="Times New Roman" panose="02020603050405020304" pitchFamily="18" charset="0"/>
                <a:cs typeface="Times New Roman" panose="02020603050405020304" pitchFamily="18" charset="0"/>
              </a:rPr>
              <a:t>1-4 </a:t>
            </a:r>
            <a:r>
              <a:rPr lang="fr-FR" sz="1100" dirty="0" err="1">
                <a:latin typeface="Times New Roman" panose="02020603050405020304" pitchFamily="18" charset="0"/>
                <a:cs typeface="Times New Roman" panose="02020603050405020304" pitchFamily="18" charset="0"/>
              </a:rPr>
              <a:t>martie</a:t>
            </a:r>
            <a:r>
              <a:rPr lang="fr-FR" sz="1100" dirty="0">
                <a:latin typeface="Times New Roman" panose="02020603050405020304" pitchFamily="18" charset="0"/>
                <a:cs typeface="Times New Roman" panose="02020603050405020304" pitchFamily="18" charset="0"/>
              </a:rPr>
              <a:t> 2018, Iaşi. </a:t>
            </a:r>
            <a:endParaRPr lang="ro-RO" sz="1100" dirty="0">
              <a:latin typeface="Times New Roman" panose="02020603050405020304" pitchFamily="18" charset="0"/>
              <a:cs typeface="Times New Roman" panose="02020603050405020304" pitchFamily="18" charset="0"/>
            </a:endParaRPr>
          </a:p>
          <a:p>
            <a:pPr lvl="0" algn="just"/>
            <a:r>
              <a:rPr lang="en-US" sz="1100" dirty="0">
                <a:latin typeface="Times New Roman" panose="02020603050405020304" pitchFamily="18" charset="0"/>
                <a:cs typeface="Times New Roman" panose="02020603050405020304" pitchFamily="18" charset="0"/>
              </a:rPr>
              <a:t>DUMBRĂVEANU, A.  </a:t>
            </a:r>
            <a:r>
              <a:rPr lang="en-US" sz="1100" dirty="0" err="1">
                <a:latin typeface="Times New Roman" panose="02020603050405020304" pitchFamily="18" charset="0"/>
                <a:cs typeface="Times New Roman" panose="02020603050405020304" pitchFamily="18" charset="0"/>
              </a:rPr>
              <a:t>Limbajul</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televizat</a:t>
            </a:r>
            <a:r>
              <a:rPr lang="en-US" sz="1100" dirty="0">
                <a:latin typeface="Times New Roman" panose="02020603050405020304" pitchFamily="18" charset="0"/>
                <a:cs typeface="Times New Roman" panose="02020603050405020304" pitchFamily="18" charset="0"/>
              </a:rPr>
              <a:t> – </a:t>
            </a:r>
            <a:r>
              <a:rPr lang="en-US" sz="1100" dirty="0" err="1">
                <a:latin typeface="Times New Roman" panose="02020603050405020304" pitchFamily="18" charset="0"/>
                <a:cs typeface="Times New Roman" panose="02020603050405020304" pitchFamily="18" charset="0"/>
              </a:rPr>
              <a:t>expresie</a:t>
            </a:r>
            <a:r>
              <a:rPr lang="en-US" sz="1100" dirty="0">
                <a:latin typeface="Times New Roman" panose="02020603050405020304" pitchFamily="18" charset="0"/>
                <a:cs typeface="Times New Roman" panose="02020603050405020304" pitchFamily="18" charset="0"/>
              </a:rPr>
              <a:t> a </a:t>
            </a:r>
            <a:r>
              <a:rPr lang="en-US" sz="1100" dirty="0" err="1">
                <a:latin typeface="Times New Roman" panose="02020603050405020304" pitchFamily="18" charset="0"/>
                <a:cs typeface="Times New Roman" panose="02020603050405020304" pitchFamily="18" charset="0"/>
              </a:rPr>
              <a:t>mijloacelor</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tehnice</a:t>
            </a:r>
            <a:r>
              <a:rPr lang="en-US" sz="1100" dirty="0">
                <a:latin typeface="Times New Roman" panose="02020603050405020304" pitchFamily="18" charset="0"/>
                <a:cs typeface="Times New Roman" panose="02020603050405020304" pitchFamily="18" charset="0"/>
              </a:rPr>
              <a:t> de </a:t>
            </a:r>
            <a:r>
              <a:rPr lang="en-US" sz="1100" dirty="0" err="1">
                <a:latin typeface="Times New Roman" panose="02020603050405020304" pitchFamily="18" charset="0"/>
                <a:cs typeface="Times New Roman" panose="02020603050405020304" pitchFamily="18" charset="0"/>
              </a:rPr>
              <a:t>comunicare</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Conferinţa</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internaţională</a:t>
            </a:r>
            <a:r>
              <a:rPr lang="en-US" sz="1100" dirty="0">
                <a:latin typeface="Times New Roman" panose="02020603050405020304" pitchFamily="18" charset="0"/>
                <a:cs typeface="Times New Roman" panose="02020603050405020304" pitchFamily="18" charset="0"/>
              </a:rPr>
              <a:t>  ,,The 6</a:t>
            </a:r>
            <a:r>
              <a:rPr lang="en-US" sz="1100" baseline="30000" dirty="0">
                <a:latin typeface="Times New Roman" panose="02020603050405020304" pitchFamily="18" charset="0"/>
                <a:cs typeface="Times New Roman" panose="02020603050405020304" pitchFamily="18" charset="0"/>
              </a:rPr>
              <a:t>th </a:t>
            </a:r>
            <a:r>
              <a:rPr lang="en-US" sz="1100" dirty="0">
                <a:latin typeface="Times New Roman" panose="02020603050405020304" pitchFamily="18" charset="0"/>
                <a:cs typeface="Times New Roman" panose="02020603050405020304" pitchFamily="18" charset="0"/>
              </a:rPr>
              <a:t>International Conference on Telecommunications, Electronics and Informatics” 24-27 </a:t>
            </a:r>
            <a:r>
              <a:rPr lang="en-US" sz="1100" dirty="0" err="1">
                <a:latin typeface="Times New Roman" panose="02020603050405020304" pitchFamily="18" charset="0"/>
                <a:cs typeface="Times New Roman" panose="02020603050405020304" pitchFamily="18" charset="0"/>
              </a:rPr>
              <a:t>mai</a:t>
            </a:r>
            <a:r>
              <a:rPr lang="en-US" sz="1100" dirty="0">
                <a:latin typeface="Times New Roman" panose="02020603050405020304" pitchFamily="18" charset="0"/>
                <a:cs typeface="Times New Roman" panose="02020603050405020304" pitchFamily="18" charset="0"/>
              </a:rPr>
              <a:t>, 2018</a:t>
            </a:r>
            <a:r>
              <a:rPr lang="en-US" sz="1100" dirty="0" smtClean="0">
                <a:latin typeface="Times New Roman" panose="02020603050405020304" pitchFamily="18" charset="0"/>
                <a:cs typeface="Times New Roman" panose="02020603050405020304" pitchFamily="18" charset="0"/>
              </a:rPr>
              <a:t>.</a:t>
            </a:r>
            <a:endParaRPr lang="ro-RO"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9960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196752"/>
          </a:xfrm>
        </p:spPr>
        <p:txBody>
          <a:bodyPr>
            <a:normAutofit fontScale="90000"/>
          </a:bodyPr>
          <a:lstStyle/>
          <a:p>
            <a:r>
              <a:rPr lang="ro-RO" b="1" dirty="0">
                <a:latin typeface="Times New Roman" panose="02020603050405020304" pitchFamily="18" charset="0"/>
                <a:cs typeface="Times New Roman" panose="02020603050405020304" pitchFamily="18" charset="0"/>
              </a:rPr>
              <a:t>Participări la manifestări </a:t>
            </a:r>
            <a:r>
              <a:rPr lang="ro-RO" b="1" dirty="0" smtClean="0">
                <a:latin typeface="Times New Roman" panose="02020603050405020304" pitchFamily="18" charset="0"/>
                <a:cs typeface="Times New Roman" panose="02020603050405020304" pitchFamily="18" charset="0"/>
              </a:rPr>
              <a:t>ştiinţifice</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340768"/>
            <a:ext cx="8856984" cy="5517232"/>
          </a:xfrm>
        </p:spPr>
        <p:txBody>
          <a:bodyPr>
            <a:noAutofit/>
          </a:bodyPr>
          <a:lstStyle/>
          <a:p>
            <a:pPr lvl="0"/>
            <a:r>
              <a:rPr lang="ro-RO" sz="1050" dirty="0">
                <a:latin typeface="Times New Roman" panose="02020603050405020304" pitchFamily="18" charset="0"/>
                <a:cs typeface="Times New Roman" panose="02020603050405020304" pitchFamily="18" charset="0"/>
              </a:rPr>
              <a:t>ALBU N. Conferința cu participare internațională </a:t>
            </a:r>
            <a:r>
              <a:rPr lang="ro-RO" sz="1050" i="1" dirty="0">
                <a:latin typeface="Times New Roman" panose="02020603050405020304" pitchFamily="18" charset="0"/>
                <a:cs typeface="Times New Roman" panose="02020603050405020304" pitchFamily="18" charset="0"/>
              </a:rPr>
              <a:t>Evoluțiile și provocările privind securitatea regională: în obiectiv Moldova și Ucraina. </a:t>
            </a:r>
            <a:r>
              <a:rPr lang="ro-RO" sz="1050" dirty="0">
                <a:latin typeface="Times New Roman" panose="02020603050405020304" pitchFamily="18" charset="0"/>
                <a:cs typeface="Times New Roman" panose="02020603050405020304" pitchFamily="18" charset="0"/>
              </a:rPr>
              <a:t>organizată de Institutul pentru Dezvoltare și Inițiative Sociale (IDIS) „Viitorul”, cu susținerea „Black </a:t>
            </a:r>
            <a:r>
              <a:rPr lang="ro-RO" sz="1050" dirty="0" err="1">
                <a:latin typeface="Times New Roman" panose="02020603050405020304" pitchFamily="18" charset="0"/>
                <a:cs typeface="Times New Roman" panose="02020603050405020304" pitchFamily="18" charset="0"/>
              </a:rPr>
              <a:t>Sea</a:t>
            </a:r>
            <a:r>
              <a:rPr lang="ro-RO" sz="1050" dirty="0">
                <a:latin typeface="Times New Roman" panose="02020603050405020304" pitchFamily="18" charset="0"/>
                <a:cs typeface="Times New Roman" panose="02020603050405020304" pitchFamily="18" charset="0"/>
              </a:rPr>
              <a:t> Trust for Regional Cooperation”. 2018, 6 iunie. Comunicare: </a:t>
            </a:r>
            <a:r>
              <a:rPr lang="ro-RO" sz="1050" i="1" dirty="0">
                <a:latin typeface="Times New Roman" panose="02020603050405020304" pitchFamily="18" charset="0"/>
                <a:cs typeface="Times New Roman" panose="02020603050405020304" pitchFamily="18" charset="0"/>
              </a:rPr>
              <a:t>Securitatea umană în contextul „conflictelor înghețate”</a:t>
            </a:r>
            <a:r>
              <a:rPr lang="ro-RO" sz="1050" dirty="0">
                <a:latin typeface="Times New Roman" panose="02020603050405020304" pitchFamily="18" charset="0"/>
                <a:cs typeface="Times New Roman" panose="02020603050405020304" pitchFamily="18" charset="0"/>
              </a:rPr>
              <a:t> </a:t>
            </a:r>
          </a:p>
          <a:p>
            <a:pPr lvl="0"/>
            <a:r>
              <a:rPr lang="ro-RO" sz="1050" dirty="0">
                <a:latin typeface="Times New Roman" panose="02020603050405020304" pitchFamily="18" charset="0"/>
                <a:cs typeface="Times New Roman" panose="02020603050405020304" pitchFamily="18" charset="0"/>
              </a:rPr>
              <a:t>ALBU N. Masa rotundă în cadrul căreia s-a discuta rolul modern al Armatei Naționale și a fost supus dezbaterilor publice proiectul Programului „Armata Profesională 2018 – 2021”. </a:t>
            </a:r>
            <a:r>
              <a:rPr lang="fr-FR" sz="1050" dirty="0" err="1">
                <a:latin typeface="Times New Roman" panose="02020603050405020304" pitchFamily="18" charset="0"/>
                <a:cs typeface="Times New Roman" panose="02020603050405020304" pitchFamily="18" charset="0"/>
              </a:rPr>
              <a:t>Vorbitor</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tema</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Procesul</a:t>
            </a:r>
            <a:r>
              <a:rPr lang="fr-FR" sz="1050" dirty="0">
                <a:latin typeface="Times New Roman" panose="02020603050405020304" pitchFamily="18" charset="0"/>
                <a:cs typeface="Times New Roman" panose="02020603050405020304" pitchFamily="18" charset="0"/>
              </a:rPr>
              <a:t> de </a:t>
            </a:r>
            <a:r>
              <a:rPr lang="fr-FR" sz="1050" dirty="0" err="1">
                <a:latin typeface="Times New Roman" panose="02020603050405020304" pitchFamily="18" charset="0"/>
                <a:cs typeface="Times New Roman" panose="02020603050405020304" pitchFamily="18" charset="0"/>
              </a:rPr>
              <a:t>profesionalizare</a:t>
            </a:r>
            <a:r>
              <a:rPr lang="fr-FR" sz="1050" dirty="0">
                <a:latin typeface="Times New Roman" panose="02020603050405020304" pitchFamily="18" charset="0"/>
                <a:cs typeface="Times New Roman" panose="02020603050405020304" pitchFamily="18" charset="0"/>
              </a:rPr>
              <a:t> a </a:t>
            </a:r>
            <a:r>
              <a:rPr lang="fr-FR" sz="1050" dirty="0" err="1">
                <a:latin typeface="Times New Roman" panose="02020603050405020304" pitchFamily="18" charset="0"/>
                <a:cs typeface="Times New Roman" panose="02020603050405020304" pitchFamily="18" charset="0"/>
              </a:rPr>
              <a:t>Armatei</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Naționale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provocări</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și</a:t>
            </a:r>
            <a:r>
              <a:rPr lang="fr-FR" sz="1050" dirty="0">
                <a:latin typeface="Times New Roman" panose="02020603050405020304" pitchFamily="18" charset="0"/>
                <a:cs typeface="Times New Roman" panose="02020603050405020304" pitchFamily="18" charset="0"/>
              </a:rPr>
              <a:t> perspective. </a:t>
            </a:r>
            <a:r>
              <a:rPr lang="ru-RU" sz="1050" dirty="0">
                <a:latin typeface="Times New Roman" panose="02020603050405020304" pitchFamily="18" charset="0"/>
                <a:cs typeface="Times New Roman" panose="02020603050405020304" pitchFamily="18" charset="0"/>
              </a:rPr>
              <a:t>2018, 10 </a:t>
            </a:r>
            <a:r>
              <a:rPr lang="ru-RU" sz="1050" dirty="0" err="1">
                <a:latin typeface="Times New Roman" panose="02020603050405020304" pitchFamily="18" charset="0"/>
                <a:cs typeface="Times New Roman" panose="02020603050405020304" pitchFamily="18" charset="0"/>
              </a:rPr>
              <a:t>mai</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Centrul</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de</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cultură</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și</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istorie</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militară</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Chișinău</a:t>
            </a:r>
            <a:r>
              <a:rPr lang="ru-RU" sz="1050" dirty="0">
                <a:latin typeface="Times New Roman" panose="02020603050405020304" pitchFamily="18" charset="0"/>
                <a:cs typeface="Times New Roman" panose="02020603050405020304" pitchFamily="18" charset="0"/>
              </a:rPr>
              <a:t> (</a:t>
            </a:r>
            <a:r>
              <a:rPr lang="ru-RU" sz="1050" dirty="0" err="1">
                <a:latin typeface="Times New Roman" panose="02020603050405020304" pitchFamily="18" charset="0"/>
                <a:cs typeface="Times New Roman" panose="02020603050405020304" pitchFamily="18" charset="0"/>
              </a:rPr>
              <a:t>Moldova</a:t>
            </a:r>
            <a:r>
              <a:rPr lang="ru-RU" sz="1050" dirty="0">
                <a:latin typeface="Times New Roman" panose="02020603050405020304" pitchFamily="18" charset="0"/>
                <a:cs typeface="Times New Roman" panose="02020603050405020304" pitchFamily="18" charset="0"/>
              </a:rPr>
              <a:t>)</a:t>
            </a:r>
            <a:endParaRPr lang="ro-RO" sz="1050" dirty="0">
              <a:latin typeface="Times New Roman" panose="02020603050405020304" pitchFamily="18" charset="0"/>
              <a:cs typeface="Times New Roman" panose="02020603050405020304" pitchFamily="18" charset="0"/>
            </a:endParaRPr>
          </a:p>
          <a:p>
            <a:pPr lvl="0"/>
            <a:r>
              <a:rPr lang="ro-RO" sz="1050" dirty="0">
                <a:latin typeface="Times New Roman" panose="02020603050405020304" pitchFamily="18" charset="0"/>
                <a:cs typeface="Times New Roman" panose="02020603050405020304" pitchFamily="18" charset="0"/>
              </a:rPr>
              <a:t>ALBU N. </a:t>
            </a:r>
            <a:r>
              <a:rPr lang="ro-RO" sz="1050" dirty="0" err="1">
                <a:latin typeface="Times New Roman" panose="02020603050405020304" pitchFamily="18" charset="0"/>
                <a:cs typeface="Times New Roman" panose="02020603050405020304" pitchFamily="18" charset="0"/>
              </a:rPr>
              <a:t>Policy</a:t>
            </a:r>
            <a:r>
              <a:rPr lang="ro-RO" sz="1050" dirty="0">
                <a:latin typeface="Times New Roman" panose="02020603050405020304" pitchFamily="18" charset="0"/>
                <a:cs typeface="Times New Roman" panose="02020603050405020304" pitchFamily="18" charset="0"/>
              </a:rPr>
              <a:t> Briefing </a:t>
            </a:r>
            <a:r>
              <a:rPr lang="ro-RO" sz="1050" dirty="0" err="1">
                <a:latin typeface="Times New Roman" panose="02020603050405020304" pitchFamily="18" charset="0"/>
                <a:cs typeface="Times New Roman" panose="02020603050405020304" pitchFamily="18" charset="0"/>
              </a:rPr>
              <a:t>organized</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by</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our</a:t>
            </a:r>
            <a:r>
              <a:rPr lang="ro-RO" sz="1050" dirty="0">
                <a:latin typeface="Times New Roman" panose="02020603050405020304" pitchFamily="18" charset="0"/>
                <a:cs typeface="Times New Roman" panose="02020603050405020304" pitchFamily="18" charset="0"/>
              </a:rPr>
              <a:t> Institute, IDIS, on „</a:t>
            </a:r>
            <a:r>
              <a:rPr lang="ro-RO" sz="1050" dirty="0" err="1">
                <a:latin typeface="Times New Roman" panose="02020603050405020304" pitchFamily="18" charset="0"/>
                <a:cs typeface="Times New Roman" panose="02020603050405020304" pitchFamily="18" charset="0"/>
              </a:rPr>
              <a:t>Interdependecies</a:t>
            </a:r>
            <a:r>
              <a:rPr lang="ro-RO" sz="1050" dirty="0">
                <a:latin typeface="Times New Roman" panose="02020603050405020304" pitchFamily="18" charset="0"/>
                <a:cs typeface="Times New Roman" panose="02020603050405020304" pitchFamily="18" charset="0"/>
              </a:rPr>
              <a:t> of </a:t>
            </a:r>
            <a:r>
              <a:rPr lang="ro-RO" sz="1050" dirty="0" err="1">
                <a:latin typeface="Times New Roman" panose="02020603050405020304" pitchFamily="18" charset="0"/>
                <a:cs typeface="Times New Roman" panose="02020603050405020304" pitchFamily="18" charset="0"/>
              </a:rPr>
              <a:t>of</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the</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Eap</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the</a:t>
            </a:r>
            <a:r>
              <a:rPr lang="ro-RO" sz="1050" dirty="0">
                <a:latin typeface="Times New Roman" panose="02020603050405020304" pitchFamily="18" charset="0"/>
                <a:cs typeface="Times New Roman" panose="02020603050405020304" pitchFamily="18" charset="0"/>
              </a:rPr>
              <a:t> logic </a:t>
            </a:r>
            <a:r>
              <a:rPr lang="ro-RO" sz="1050" dirty="0" err="1">
                <a:latin typeface="Times New Roman" panose="02020603050405020304" pitchFamily="18" charset="0"/>
                <a:cs typeface="Times New Roman" panose="02020603050405020304" pitchFamily="18" charset="0"/>
              </a:rPr>
              <a:t>behind</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Assessing</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the</a:t>
            </a:r>
            <a:r>
              <a:rPr lang="ro-RO" sz="1050" dirty="0">
                <a:latin typeface="Times New Roman" panose="02020603050405020304" pitchFamily="18" charset="0"/>
                <a:cs typeface="Times New Roman" panose="02020603050405020304" pitchFamily="18" charset="0"/>
              </a:rPr>
              <a:t> impact of trade, </a:t>
            </a:r>
            <a:r>
              <a:rPr lang="ro-RO" sz="1050" dirty="0" err="1">
                <a:latin typeface="Times New Roman" panose="02020603050405020304" pitchFamily="18" charset="0"/>
                <a:cs typeface="Times New Roman" panose="02020603050405020304" pitchFamily="18" charset="0"/>
              </a:rPr>
              <a:t>energy</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migration</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and</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security</a:t>
            </a:r>
            <a:r>
              <a:rPr lang="ro-RO" sz="1050" dirty="0">
                <a:latin typeface="Times New Roman" panose="02020603050405020304" pitchFamily="18" charset="0"/>
                <a:cs typeface="Times New Roman" panose="02020603050405020304" pitchFamily="18" charset="0"/>
              </a:rPr>
              <a:t> on </a:t>
            </a:r>
            <a:r>
              <a:rPr lang="ro-RO" sz="1050" dirty="0" err="1">
                <a:latin typeface="Times New Roman" panose="02020603050405020304" pitchFamily="18" charset="0"/>
                <a:cs typeface="Times New Roman" panose="02020603050405020304" pitchFamily="18" charset="0"/>
              </a:rPr>
              <a:t>Eap</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Representing</a:t>
            </a:r>
            <a:r>
              <a:rPr lang="ro-RO" sz="1050" dirty="0">
                <a:latin typeface="Times New Roman" panose="02020603050405020304" pitchFamily="18" charset="0"/>
                <a:cs typeface="Times New Roman" panose="02020603050405020304" pitchFamily="18" charset="0"/>
              </a:rPr>
              <a:t> a specific </a:t>
            </a:r>
            <a:r>
              <a:rPr lang="ro-RO" sz="1050" dirty="0" err="1">
                <a:latin typeface="Times New Roman" panose="02020603050405020304" pitchFamily="18" charset="0"/>
                <a:cs typeface="Times New Roman" panose="02020603050405020304" pitchFamily="18" charset="0"/>
              </a:rPr>
              <a:t>activity</a:t>
            </a:r>
            <a:r>
              <a:rPr lang="ro-RO" sz="1050" dirty="0">
                <a:latin typeface="Times New Roman" panose="02020603050405020304" pitchFamily="18" charset="0"/>
                <a:cs typeface="Times New Roman" panose="02020603050405020304" pitchFamily="18" charset="0"/>
              </a:rPr>
              <a:t> of a </a:t>
            </a:r>
            <a:r>
              <a:rPr lang="ro-RO" sz="1050" dirty="0" err="1">
                <a:latin typeface="Times New Roman" panose="02020603050405020304" pitchFamily="18" charset="0"/>
                <a:cs typeface="Times New Roman" panose="02020603050405020304" pitchFamily="18" charset="0"/>
              </a:rPr>
              <a:t>larger</a:t>
            </a:r>
            <a:r>
              <a:rPr lang="ro-RO" sz="1050" dirty="0">
                <a:latin typeface="Times New Roman" panose="02020603050405020304" pitchFamily="18" charset="0"/>
                <a:cs typeface="Times New Roman" panose="02020603050405020304" pitchFamily="18" charset="0"/>
              </a:rPr>
              <a:t> academic </a:t>
            </a:r>
            <a:r>
              <a:rPr lang="ro-RO" sz="1050" dirty="0" err="1">
                <a:latin typeface="Times New Roman" panose="02020603050405020304" pitchFamily="18" charset="0"/>
                <a:cs typeface="Times New Roman" panose="02020603050405020304" pitchFamily="18" charset="0"/>
              </a:rPr>
              <a:t>research</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project</a:t>
            </a:r>
            <a:r>
              <a:rPr lang="ro-RO" sz="1050" dirty="0">
                <a:latin typeface="Times New Roman" panose="02020603050405020304" pitchFamily="18" charset="0"/>
                <a:cs typeface="Times New Roman" panose="02020603050405020304" pitchFamily="18" charset="0"/>
              </a:rPr>
              <a:t>, „The EU </a:t>
            </a:r>
            <a:r>
              <a:rPr lang="ro-RO" sz="1050" dirty="0" err="1">
                <a:latin typeface="Times New Roman" panose="02020603050405020304" pitchFamily="18" charset="0"/>
                <a:cs typeface="Times New Roman" panose="02020603050405020304" pitchFamily="18" charset="0"/>
              </a:rPr>
              <a:t>and</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Eastern</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Partnership</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Countries</a:t>
            </a:r>
            <a:r>
              <a:rPr lang="ro-RO" sz="1050" dirty="0">
                <a:latin typeface="Times New Roman" panose="02020603050405020304" pitchFamily="18" charset="0"/>
                <a:cs typeface="Times New Roman" panose="02020603050405020304" pitchFamily="18" charset="0"/>
              </a:rPr>
              <a:t> - An </a:t>
            </a:r>
            <a:r>
              <a:rPr lang="ro-RO" sz="1050" dirty="0" err="1">
                <a:latin typeface="Times New Roman" panose="02020603050405020304" pitchFamily="18" charset="0"/>
                <a:cs typeface="Times New Roman" panose="02020603050405020304" pitchFamily="18" charset="0"/>
              </a:rPr>
              <a:t>Inside</a:t>
            </a:r>
            <a:r>
              <a:rPr lang="ro-RO" sz="1050" dirty="0">
                <a:latin typeface="Times New Roman" panose="02020603050405020304" pitchFamily="18" charset="0"/>
                <a:cs typeface="Times New Roman" panose="02020603050405020304" pitchFamily="18" charset="0"/>
              </a:rPr>
              <a:t> - Out </a:t>
            </a:r>
            <a:r>
              <a:rPr lang="ro-RO" sz="1050" dirty="0" err="1">
                <a:latin typeface="Times New Roman" panose="02020603050405020304" pitchFamily="18" charset="0"/>
                <a:cs typeface="Times New Roman" panose="02020603050405020304" pitchFamily="18" charset="0"/>
              </a:rPr>
              <a:t>Analysis</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and</a:t>
            </a:r>
            <a:r>
              <a:rPr lang="ro-RO" sz="1050" dirty="0">
                <a:latin typeface="Times New Roman" panose="02020603050405020304" pitchFamily="18" charset="0"/>
                <a:cs typeface="Times New Roman" panose="02020603050405020304" pitchFamily="18" charset="0"/>
              </a:rPr>
              <a:t> Strategic </a:t>
            </a:r>
            <a:r>
              <a:rPr lang="ro-RO" sz="1050" dirty="0" err="1">
                <a:latin typeface="Times New Roman" panose="02020603050405020304" pitchFamily="18" charset="0"/>
                <a:cs typeface="Times New Roman" panose="02020603050405020304" pitchFamily="18" charset="0"/>
              </a:rPr>
              <a:t>Assessment</a:t>
            </a:r>
            <a:r>
              <a:rPr lang="ro-RO" sz="1050" dirty="0">
                <a:latin typeface="Times New Roman" panose="02020603050405020304" pitchFamily="18" charset="0"/>
                <a:cs typeface="Times New Roman" panose="02020603050405020304" pitchFamily="18" charset="0"/>
              </a:rPr>
              <a:t> (EU-STRAT)”, </a:t>
            </a:r>
            <a:r>
              <a:rPr lang="ro-RO" sz="1050" dirty="0" err="1">
                <a:latin typeface="Times New Roman" panose="02020603050405020304" pitchFamily="18" charset="0"/>
                <a:cs typeface="Times New Roman" panose="02020603050405020304" pitchFamily="18" charset="0"/>
              </a:rPr>
              <a:t>which</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is</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financed</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by</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the</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EU’s</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Horizon</a:t>
            </a:r>
            <a:r>
              <a:rPr lang="ro-RO" sz="1050" dirty="0">
                <a:latin typeface="Times New Roman" panose="02020603050405020304" pitchFamily="18" charset="0"/>
                <a:cs typeface="Times New Roman" panose="02020603050405020304" pitchFamily="18" charset="0"/>
              </a:rPr>
              <a:t> 2020 Program for </a:t>
            </a:r>
            <a:r>
              <a:rPr lang="ro-RO" sz="1050" dirty="0" err="1">
                <a:latin typeface="Times New Roman" panose="02020603050405020304" pitchFamily="18" charset="0"/>
                <a:cs typeface="Times New Roman" panose="02020603050405020304" pitchFamily="18" charset="0"/>
              </a:rPr>
              <a:t>research</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and</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innovation</a:t>
            </a:r>
            <a:r>
              <a:rPr lang="ro-RO" sz="1050" dirty="0">
                <a:latin typeface="Times New Roman" panose="02020603050405020304" pitchFamily="18" charset="0"/>
                <a:cs typeface="Times New Roman" panose="02020603050405020304" pitchFamily="18" charset="0"/>
              </a:rPr>
              <a:t>. 2018, 28 mai, Chişinău (Moldova). Prezentare: </a:t>
            </a:r>
            <a:r>
              <a:rPr lang="ro-RO" sz="1050" i="1" dirty="0">
                <a:latin typeface="Times New Roman" panose="02020603050405020304" pitchFamily="18" charset="0"/>
                <a:cs typeface="Times New Roman" panose="02020603050405020304" pitchFamily="18" charset="0"/>
              </a:rPr>
              <a:t>Parteneriatul Estic: interdependență geopolitică sau relații de securitate</a:t>
            </a:r>
            <a:r>
              <a:rPr lang="ro-RO" sz="1050" dirty="0">
                <a:latin typeface="Times New Roman" panose="02020603050405020304" pitchFamily="18" charset="0"/>
                <a:cs typeface="Times New Roman" panose="02020603050405020304" pitchFamily="18" charset="0"/>
              </a:rPr>
              <a:t>.</a:t>
            </a:r>
          </a:p>
          <a:p>
            <a:pPr lvl="0"/>
            <a:r>
              <a:rPr lang="ro-RO" sz="1050" dirty="0">
                <a:latin typeface="Times New Roman" panose="02020603050405020304" pitchFamily="18" charset="0"/>
                <a:cs typeface="Times New Roman" panose="02020603050405020304" pitchFamily="18" charset="0"/>
              </a:rPr>
              <a:t>MOCANU I. Conferința internațională științifică-practică ”Procesul electoral în condițiile globalizării”, organizată de Institutul de Cercetări Juridice și Politice (ICJP) și Filiala din Chișinău a Institutului internațional de monitorizare a dezvoltării democrației, parlamentarismului și respectării drepturilor electorale ale cetățenilor statelor membre ale Adunării Interparlamentare CSI (IIMDD AIP CSI).</a:t>
            </a:r>
          </a:p>
          <a:p>
            <a:pPr lvl="0"/>
            <a:r>
              <a:rPr lang="ro-RO" sz="1050" dirty="0">
                <a:latin typeface="Times New Roman" panose="02020603050405020304" pitchFamily="18" charset="0"/>
                <a:cs typeface="Times New Roman" panose="02020603050405020304" pitchFamily="18" charset="0"/>
              </a:rPr>
              <a:t>PRISAC A. Dezvoltarea cadrului juridic privind procedura de încuviințare a adopției în Republica Moldova. În: Materialele Conferinței științifice naționale studențești ,,Tendințe în perfecționarea reglementărilor juridice de drept privat”. Chișinău, USEM, 2018</a:t>
            </a:r>
          </a:p>
          <a:p>
            <a:pPr lvl="0"/>
            <a:r>
              <a:rPr lang="ro-RO" sz="1050" dirty="0">
                <a:latin typeface="Times New Roman" panose="02020603050405020304" pitchFamily="18" charset="0"/>
                <a:cs typeface="Times New Roman" panose="02020603050405020304" pitchFamily="18" charset="0"/>
              </a:rPr>
              <a:t>PRISAC A. Excepția de neconstituționalitate în lumina Codului de procedură civilă al Republicii Moldova. În: Materialele Conferinței Științifice </a:t>
            </a:r>
            <a:r>
              <a:rPr lang="ro-RO" sz="1050" dirty="0" err="1">
                <a:latin typeface="Times New Roman" panose="02020603050405020304" pitchFamily="18" charset="0"/>
                <a:cs typeface="Times New Roman" panose="02020603050405020304" pitchFamily="18" charset="0"/>
              </a:rPr>
              <a:t>Interuniversitare</a:t>
            </a:r>
            <a:r>
              <a:rPr lang="ro-RO" sz="1050" dirty="0">
                <a:latin typeface="Times New Roman" panose="02020603050405020304" pitchFamily="18" charset="0"/>
                <a:cs typeface="Times New Roman" panose="02020603050405020304" pitchFamily="18" charset="0"/>
              </a:rPr>
              <a:t> a Tinerilor Cercetători </a:t>
            </a:r>
            <a:r>
              <a:rPr lang="ro-RO" sz="1050" dirty="0" smtClean="0">
                <a:latin typeface="Times New Roman" panose="02020603050405020304" pitchFamily="18" charset="0"/>
                <a:cs typeface="Times New Roman" panose="02020603050405020304" pitchFamily="18" charset="0"/>
              </a:rPr>
              <a:t>,,</a:t>
            </a:r>
            <a:r>
              <a:rPr lang="ro-RO" sz="1050" dirty="0">
                <a:latin typeface="Times New Roman" panose="02020603050405020304" pitchFamily="18" charset="0"/>
                <a:cs typeface="Times New Roman" panose="02020603050405020304" pitchFamily="18" charset="0"/>
              </a:rPr>
              <a:t>Evoluția constituționalismului în Republica Moldova”. Chișinău, USEM, 27 aprilie </a:t>
            </a:r>
            <a:r>
              <a:rPr lang="ro-RO" sz="1050" dirty="0" smtClean="0">
                <a:latin typeface="Times New Roman" panose="02020603050405020304" pitchFamily="18" charset="0"/>
                <a:cs typeface="Times New Roman" panose="02020603050405020304" pitchFamily="18" charset="0"/>
              </a:rPr>
              <a:t>2018.</a:t>
            </a:r>
          </a:p>
          <a:p>
            <a:pPr lvl="0"/>
            <a:r>
              <a:rPr lang="ro-RO" sz="1050" dirty="0">
                <a:latin typeface="Times New Roman" panose="02020603050405020304" pitchFamily="18" charset="0"/>
                <a:cs typeface="Times New Roman" panose="02020603050405020304" pitchFamily="18" charset="0"/>
              </a:rPr>
              <a:t>PRISAC A. Sarcinile de pregătire a pricinii civile pentru dezbaterile judiciare. În: Materialele Conferinței științifice internaționale ,,Perspectivele și Problemele Integrării în Spațiul European al Cercetării și Educație. Universitatea de Stat din Cahul ,,Bogdan Petriceicu Hașdeu”. Cahul, 7 iunie 2018.</a:t>
            </a:r>
          </a:p>
          <a:p>
            <a:pPr lvl="0"/>
            <a:r>
              <a:rPr lang="ro-RO" sz="1050" dirty="0">
                <a:latin typeface="Times New Roman" panose="02020603050405020304" pitchFamily="18" charset="0"/>
                <a:cs typeface="Times New Roman" panose="02020603050405020304" pitchFamily="18" charset="0"/>
              </a:rPr>
              <a:t>BRAGA L. Conferința științifică internațională Republica Moldova în contextul implementării acordului de asociere: oportunități și </a:t>
            </a:r>
            <a:r>
              <a:rPr lang="ro-RO" sz="1050" dirty="0" err="1">
                <a:latin typeface="Times New Roman" panose="02020603050405020304" pitchFamily="18" charset="0"/>
                <a:cs typeface="Times New Roman" panose="02020603050405020304" pitchFamily="18" charset="0"/>
              </a:rPr>
              <a:t>constrîngeri</a:t>
            </a:r>
            <a:r>
              <a:rPr lang="ro-RO" sz="1050" dirty="0">
                <a:latin typeface="Times New Roman" panose="02020603050405020304" pitchFamily="18" charset="0"/>
                <a:cs typeface="Times New Roman" panose="02020603050405020304" pitchFamily="18" charset="0"/>
              </a:rPr>
              <a:t>  interne și externe. Chișinău, 10 mai 2018.</a:t>
            </a:r>
          </a:p>
          <a:p>
            <a:pPr lvl="0"/>
            <a:r>
              <a:rPr lang="ro-RO" sz="1050" dirty="0">
                <a:latin typeface="Times New Roman" panose="02020603050405020304" pitchFamily="18" charset="0"/>
                <a:cs typeface="Times New Roman" panose="02020603050405020304" pitchFamily="18" charset="0"/>
              </a:rPr>
              <a:t>GORBATIUC M. Evoluțiile și provocările privind securitatea regională: în obiectiv Moldova și Ucraina”, organizată de Institutul pentru Dezvoltare și Inițiative Sociale „Viitorul” 6 iunie 2018.</a:t>
            </a:r>
          </a:p>
          <a:p>
            <a:pPr lvl="0"/>
            <a:r>
              <a:rPr lang="ro-RO" sz="1050" dirty="0">
                <a:latin typeface="Times New Roman" panose="02020603050405020304" pitchFamily="18" charset="0"/>
                <a:cs typeface="Times New Roman" panose="02020603050405020304" pitchFamily="18" charset="0"/>
              </a:rPr>
              <a:t>GORBATIUC M. Conferința științifică internațională Republica Moldova în contextul implementării acordului de asociere: oportunități și </a:t>
            </a:r>
            <a:r>
              <a:rPr lang="ro-RO" sz="1050" dirty="0" err="1">
                <a:latin typeface="Times New Roman" panose="02020603050405020304" pitchFamily="18" charset="0"/>
                <a:cs typeface="Times New Roman" panose="02020603050405020304" pitchFamily="18" charset="0"/>
              </a:rPr>
              <a:t>constrîngeri</a:t>
            </a:r>
            <a:r>
              <a:rPr lang="ro-RO" sz="1050" dirty="0">
                <a:latin typeface="Times New Roman" panose="02020603050405020304" pitchFamily="18" charset="0"/>
                <a:cs typeface="Times New Roman" panose="02020603050405020304" pitchFamily="18" charset="0"/>
              </a:rPr>
              <a:t>  interne și externe. </a:t>
            </a:r>
            <a:r>
              <a:rPr lang="en-US" sz="1050" dirty="0" err="1">
                <a:latin typeface="Times New Roman" panose="02020603050405020304" pitchFamily="18" charset="0"/>
                <a:cs typeface="Times New Roman" panose="02020603050405020304" pitchFamily="18" charset="0"/>
              </a:rPr>
              <a:t>Chișinău</a:t>
            </a:r>
            <a:r>
              <a:rPr lang="en-US" sz="1050" dirty="0">
                <a:latin typeface="Times New Roman" panose="02020603050405020304" pitchFamily="18" charset="0"/>
                <a:cs typeface="Times New Roman" panose="02020603050405020304" pitchFamily="18" charset="0"/>
              </a:rPr>
              <a:t>, 10 </a:t>
            </a:r>
            <a:r>
              <a:rPr lang="en-US" sz="1050" dirty="0" err="1">
                <a:latin typeface="Times New Roman" panose="02020603050405020304" pitchFamily="18" charset="0"/>
                <a:cs typeface="Times New Roman" panose="02020603050405020304" pitchFamily="18" charset="0"/>
              </a:rPr>
              <a:t>mai</a:t>
            </a:r>
            <a:r>
              <a:rPr lang="en-US" sz="1050" dirty="0">
                <a:latin typeface="Times New Roman" panose="02020603050405020304" pitchFamily="18" charset="0"/>
                <a:cs typeface="Times New Roman" panose="02020603050405020304" pitchFamily="18" charset="0"/>
              </a:rPr>
              <a:t> 2018</a:t>
            </a:r>
            <a:r>
              <a:rPr lang="en-US" sz="1050" dirty="0" smtClean="0">
                <a:latin typeface="Times New Roman" panose="02020603050405020304" pitchFamily="18" charset="0"/>
                <a:cs typeface="Times New Roman" panose="02020603050405020304" pitchFamily="18" charset="0"/>
              </a:rPr>
              <a:t>.</a:t>
            </a:r>
            <a:endParaRPr lang="ro-RO" sz="1050" dirty="0" smtClean="0">
              <a:latin typeface="Times New Roman" panose="02020603050405020304" pitchFamily="18" charset="0"/>
              <a:cs typeface="Times New Roman" panose="02020603050405020304" pitchFamily="18" charset="0"/>
            </a:endParaRPr>
          </a:p>
          <a:p>
            <a:pPr lvl="0" algn="just"/>
            <a:r>
              <a:rPr lang="ro-RO" sz="1050" dirty="0">
                <a:latin typeface="Times New Roman" panose="02020603050405020304" pitchFamily="18" charset="0"/>
                <a:cs typeface="Times New Roman" panose="02020603050405020304" pitchFamily="18" charset="0"/>
              </a:rPr>
              <a:t>CIOBANU, El. „Promovarea valorilor sociale în contextul integrării europene’’. Conferința regională a doctoranzilor promovarea valorilor sociale în contextul integrării europene, USEM, Chișinău, 2018.</a:t>
            </a:r>
          </a:p>
          <a:p>
            <a:pPr lvl="0" algn="just"/>
            <a:r>
              <a:rPr lang="ro-RO" sz="1050" dirty="0">
                <a:latin typeface="Times New Roman" panose="02020603050405020304" pitchFamily="18" charset="0"/>
                <a:cs typeface="Times New Roman" panose="02020603050405020304" pitchFamily="18" charset="0"/>
              </a:rPr>
              <a:t>CIOBANU, El. „Mediul social contemporan între reprezentare, interpretare şi schimbare’’. Conferinţa ştiinţifică internaţională USARB, 2018. </a:t>
            </a:r>
          </a:p>
          <a:p>
            <a:pPr lvl="0" algn="just"/>
            <a:r>
              <a:rPr lang="ro-RO" sz="1050" dirty="0">
                <a:latin typeface="Times New Roman" panose="02020603050405020304" pitchFamily="18" charset="0"/>
                <a:cs typeface="Times New Roman" panose="02020603050405020304" pitchFamily="18" charset="0"/>
              </a:rPr>
              <a:t>FILIPOV, I. „Perspectivele și problemele integrării în spațiul european al cercetării și educației’’, </a:t>
            </a:r>
            <a:r>
              <a:rPr lang="ro-RO" sz="1050" dirty="0" err="1">
                <a:latin typeface="Times New Roman" panose="02020603050405020304" pitchFamily="18" charset="0"/>
                <a:cs typeface="Times New Roman" panose="02020603050405020304" pitchFamily="18" charset="0"/>
              </a:rPr>
              <a:t>USCh</a:t>
            </a:r>
            <a:r>
              <a:rPr lang="ro-RO" sz="1050" dirty="0">
                <a:latin typeface="Times New Roman" panose="02020603050405020304" pitchFamily="18" charset="0"/>
                <a:cs typeface="Times New Roman" panose="02020603050405020304" pitchFamily="18" charset="0"/>
              </a:rPr>
              <a:t>, Cahul, 07 iunie, 2018. </a:t>
            </a:r>
          </a:p>
          <a:p>
            <a:pPr lvl="0"/>
            <a:endParaRPr lang="ro-RO"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99560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196752"/>
          </a:xfrm>
        </p:spPr>
        <p:txBody>
          <a:bodyPr>
            <a:normAutofit fontScale="90000"/>
          </a:bodyPr>
          <a:lstStyle/>
          <a:p>
            <a:r>
              <a:rPr lang="ro-RO" b="1" dirty="0">
                <a:latin typeface="Times New Roman" panose="02020603050405020304" pitchFamily="18" charset="0"/>
                <a:cs typeface="Times New Roman" panose="02020603050405020304" pitchFamily="18" charset="0"/>
              </a:rPr>
              <a:t>Participări la manifestări </a:t>
            </a:r>
            <a:r>
              <a:rPr lang="ro-RO" b="1" dirty="0" smtClean="0">
                <a:latin typeface="Times New Roman" panose="02020603050405020304" pitchFamily="18" charset="0"/>
                <a:cs typeface="Times New Roman" panose="02020603050405020304" pitchFamily="18" charset="0"/>
              </a:rPr>
              <a:t>ştiinţifice</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340768"/>
            <a:ext cx="8856984" cy="5517232"/>
          </a:xfrm>
        </p:spPr>
        <p:txBody>
          <a:bodyPr>
            <a:noAutofit/>
          </a:bodyPr>
          <a:lstStyle/>
          <a:p>
            <a:pPr lvl="0"/>
            <a:r>
              <a:rPr lang="ro-RO" sz="1100" dirty="0">
                <a:latin typeface="Times New Roman" panose="02020603050405020304" pitchFamily="18" charset="0"/>
                <a:cs typeface="Times New Roman" panose="02020603050405020304" pitchFamily="18" charset="0"/>
              </a:rPr>
              <a:t>CIUMAC S. Conferința științifică internațională </a:t>
            </a:r>
            <a:r>
              <a:rPr lang="ro-RO" sz="1100" i="1" dirty="0">
                <a:latin typeface="Times New Roman" panose="02020603050405020304" pitchFamily="18" charset="0"/>
                <a:cs typeface="Times New Roman" panose="02020603050405020304" pitchFamily="18" charset="0"/>
              </a:rPr>
              <a:t>Revenirea Basarabiei în spațiul juridic românesc</a:t>
            </a:r>
            <a:r>
              <a:rPr lang="ro-RO" sz="1100" dirty="0">
                <a:latin typeface="Times New Roman" panose="02020603050405020304" pitchFamily="18" charset="0"/>
                <a:cs typeface="Times New Roman" panose="02020603050405020304" pitchFamily="18" charset="0"/>
              </a:rPr>
              <a:t>, 22-23 martie 2018, Chișinău.</a:t>
            </a:r>
          </a:p>
          <a:p>
            <a:pPr lvl="0"/>
            <a:r>
              <a:rPr lang="ro-RO" sz="1100" dirty="0">
                <a:latin typeface="Times New Roman" panose="02020603050405020304" pitchFamily="18" charset="0"/>
                <a:cs typeface="Times New Roman" panose="02020603050405020304" pitchFamily="18" charset="0"/>
              </a:rPr>
              <a:t>CIUMAC S. Conferința științifică internațională Republica Moldova în contextul implementării acordului de asociere: oportunități și </a:t>
            </a:r>
            <a:r>
              <a:rPr lang="ro-RO" sz="1100" dirty="0" err="1">
                <a:latin typeface="Times New Roman" panose="02020603050405020304" pitchFamily="18" charset="0"/>
                <a:cs typeface="Times New Roman" panose="02020603050405020304" pitchFamily="18" charset="0"/>
              </a:rPr>
              <a:t>constrîngeri</a:t>
            </a:r>
            <a:r>
              <a:rPr lang="ro-RO" sz="1100" dirty="0">
                <a:latin typeface="Times New Roman" panose="02020603050405020304" pitchFamily="18" charset="0"/>
                <a:cs typeface="Times New Roman" panose="02020603050405020304" pitchFamily="18" charset="0"/>
              </a:rPr>
              <a:t>  interne și externe. Chișinău, 10 mai 2018.</a:t>
            </a:r>
          </a:p>
          <a:p>
            <a:pPr lvl="0"/>
            <a:r>
              <a:rPr lang="ro-RO" sz="1100" dirty="0">
                <a:latin typeface="Times New Roman" panose="02020603050405020304" pitchFamily="18" charset="0"/>
                <a:cs typeface="Times New Roman" panose="02020603050405020304" pitchFamily="18" charset="0"/>
              </a:rPr>
              <a:t>CIUMAC S. Conferința științifică cu participare internațională </a:t>
            </a:r>
            <a:r>
              <a:rPr lang="ro-RO" sz="1100" i="1" dirty="0">
                <a:latin typeface="Times New Roman" panose="02020603050405020304" pitchFamily="18" charset="0"/>
                <a:cs typeface="Times New Roman" panose="02020603050405020304" pitchFamily="18" charset="0"/>
              </a:rPr>
              <a:t>Responsabilitatea socială a guvernanței publice – componentă majoră a dezvoltării relațiilor dintre Romania si Republica Moldova</a:t>
            </a:r>
            <a:r>
              <a:rPr lang="ro-RO" sz="1100" dirty="0">
                <a:latin typeface="Times New Roman" panose="02020603050405020304" pitchFamily="18" charset="0"/>
                <a:cs typeface="Times New Roman" panose="02020603050405020304" pitchFamily="18" charset="0"/>
              </a:rPr>
              <a:t>, 11 mai 2018.</a:t>
            </a:r>
          </a:p>
          <a:p>
            <a:pPr lvl="0"/>
            <a:r>
              <a:rPr lang="ro-RO" sz="1100" dirty="0" smtClean="0">
                <a:latin typeface="Times New Roman" panose="02020603050405020304" pitchFamily="18" charset="0"/>
                <a:cs typeface="Times New Roman" panose="02020603050405020304" pitchFamily="18" charset="0"/>
              </a:rPr>
              <a:t>ROGOVAIA </a:t>
            </a:r>
            <a:r>
              <a:rPr lang="ro-RO" sz="1100" dirty="0">
                <a:latin typeface="Times New Roman" panose="02020603050405020304" pitchFamily="18" charset="0"/>
                <a:cs typeface="Times New Roman" panose="02020603050405020304" pitchFamily="18" charset="0"/>
              </a:rPr>
              <a:t>G. Conferința științifică internațională </a:t>
            </a:r>
            <a:r>
              <a:rPr lang="ro-RO" sz="1100" i="1" dirty="0">
                <a:latin typeface="Times New Roman" panose="02020603050405020304" pitchFamily="18" charset="0"/>
                <a:cs typeface="Times New Roman" panose="02020603050405020304" pitchFamily="18" charset="0"/>
              </a:rPr>
              <a:t>Republica Moldova în contextul implementării acordului de asociere: oportunități și </a:t>
            </a:r>
            <a:r>
              <a:rPr lang="ro-RO" sz="1100" i="1" dirty="0" err="1">
                <a:latin typeface="Times New Roman" panose="02020603050405020304" pitchFamily="18" charset="0"/>
                <a:cs typeface="Times New Roman" panose="02020603050405020304" pitchFamily="18" charset="0"/>
              </a:rPr>
              <a:t>constrîngeri</a:t>
            </a:r>
            <a:r>
              <a:rPr lang="ro-RO" sz="1100" i="1" dirty="0">
                <a:latin typeface="Times New Roman" panose="02020603050405020304" pitchFamily="18" charset="0"/>
                <a:cs typeface="Times New Roman" panose="02020603050405020304" pitchFamily="18" charset="0"/>
              </a:rPr>
              <a:t>  interne și externe</a:t>
            </a:r>
            <a:r>
              <a:rPr lang="ro-RO" sz="1100" dirty="0">
                <a:latin typeface="Times New Roman" panose="02020603050405020304" pitchFamily="18" charset="0"/>
                <a:cs typeface="Times New Roman" panose="02020603050405020304" pitchFamily="18" charset="0"/>
              </a:rPr>
              <a:t>. Chișinău, 10 mai 2018.</a:t>
            </a:r>
          </a:p>
          <a:p>
            <a:pPr lvl="0"/>
            <a:r>
              <a:rPr lang="ro-RO" sz="1100" dirty="0">
                <a:latin typeface="Times New Roman" panose="02020603050405020304" pitchFamily="18" charset="0"/>
                <a:cs typeface="Times New Roman" panose="02020603050405020304" pitchFamily="18" charset="0"/>
              </a:rPr>
              <a:t>ROGOVAIA G. Conferința științifică internațională </a:t>
            </a:r>
            <a:r>
              <a:rPr lang="ro-RO" sz="1100" i="1" dirty="0">
                <a:latin typeface="Times New Roman" panose="02020603050405020304" pitchFamily="18" charset="0"/>
                <a:cs typeface="Times New Roman" panose="02020603050405020304" pitchFamily="18" charset="0"/>
              </a:rPr>
              <a:t>Republica Moldova și Ucraina cooperare  în domeniul securității naționale</a:t>
            </a:r>
            <a:r>
              <a:rPr lang="ro-RO" sz="1100" dirty="0">
                <a:latin typeface="Times New Roman" panose="02020603050405020304" pitchFamily="18" charset="0"/>
                <a:cs typeface="Times New Roman" panose="02020603050405020304" pitchFamily="18" charset="0"/>
              </a:rPr>
              <a:t>. Chișinău, 25 mai 2018.</a:t>
            </a:r>
          </a:p>
          <a:p>
            <a:pPr lvl="0"/>
            <a:r>
              <a:rPr lang="ro-RO" sz="1100" dirty="0">
                <a:latin typeface="Times New Roman" panose="02020603050405020304" pitchFamily="18" charset="0"/>
                <a:cs typeface="Times New Roman" panose="02020603050405020304" pitchFamily="18" charset="0"/>
              </a:rPr>
              <a:t>RUSANDU I. Conferința științifică internațională </a:t>
            </a:r>
            <a:r>
              <a:rPr lang="ro-RO" sz="1100" i="1" dirty="0">
                <a:latin typeface="Times New Roman" panose="02020603050405020304" pitchFamily="18" charset="0"/>
                <a:cs typeface="Times New Roman" panose="02020603050405020304" pitchFamily="18" charset="0"/>
              </a:rPr>
              <a:t>Republica Moldova în contextul implementării acordului de asociere: oportunități și </a:t>
            </a:r>
            <a:r>
              <a:rPr lang="ro-RO" sz="1100" i="1" dirty="0" err="1">
                <a:latin typeface="Times New Roman" panose="02020603050405020304" pitchFamily="18" charset="0"/>
                <a:cs typeface="Times New Roman" panose="02020603050405020304" pitchFamily="18" charset="0"/>
              </a:rPr>
              <a:t>constrîngeri</a:t>
            </a:r>
            <a:r>
              <a:rPr lang="ro-RO" sz="1100" i="1" dirty="0">
                <a:latin typeface="Times New Roman" panose="02020603050405020304" pitchFamily="18" charset="0"/>
                <a:cs typeface="Times New Roman" panose="02020603050405020304" pitchFamily="18" charset="0"/>
              </a:rPr>
              <a:t>  interne și externe</a:t>
            </a:r>
            <a:r>
              <a:rPr lang="ro-RO" sz="1100" dirty="0">
                <a:latin typeface="Times New Roman" panose="02020603050405020304" pitchFamily="18" charset="0"/>
                <a:cs typeface="Times New Roman" panose="02020603050405020304" pitchFamily="18" charset="0"/>
              </a:rPr>
              <a:t>. Chișinău, 10 mai 2018.</a:t>
            </a:r>
          </a:p>
          <a:p>
            <a:pPr lvl="0"/>
            <a:r>
              <a:rPr lang="ro-RO" sz="1100" dirty="0">
                <a:latin typeface="Times New Roman" panose="02020603050405020304" pitchFamily="18" charset="0"/>
                <a:cs typeface="Times New Roman" panose="02020603050405020304" pitchFamily="18" charset="0"/>
              </a:rPr>
              <a:t>RUSANDU I. Conferința științifică internațională </a:t>
            </a:r>
            <a:r>
              <a:rPr lang="ro-RO" sz="1100" i="1" dirty="0">
                <a:latin typeface="Times New Roman" panose="02020603050405020304" pitchFamily="18" charset="0"/>
                <a:cs typeface="Times New Roman" panose="02020603050405020304" pitchFamily="18" charset="0"/>
              </a:rPr>
              <a:t>Perspectivele și problemele integrării în Spațiul European al Cercetării și Educației</a:t>
            </a:r>
            <a:r>
              <a:rPr lang="ro-RO" sz="1100" dirty="0">
                <a:latin typeface="Times New Roman" panose="02020603050405020304" pitchFamily="18" charset="0"/>
                <a:cs typeface="Times New Roman" panose="02020603050405020304" pitchFamily="18" charset="0"/>
              </a:rPr>
              <a:t>, Cahul 2018. Opoziția politică versus puterea în societatea tranzițională contemporană.</a:t>
            </a:r>
          </a:p>
          <a:p>
            <a:pPr lvl="0"/>
            <a:r>
              <a:rPr lang="ro-RO" sz="1100" dirty="0">
                <a:latin typeface="Times New Roman" panose="02020603050405020304" pitchFamily="18" charset="0"/>
                <a:cs typeface="Times New Roman" panose="02020603050405020304" pitchFamily="18" charset="0"/>
              </a:rPr>
              <a:t>RUSTANOVICI L. Conferința științifică internațională </a:t>
            </a:r>
            <a:r>
              <a:rPr lang="ro-RO" sz="1100" i="1" dirty="0">
                <a:latin typeface="Times New Roman" panose="02020603050405020304" pitchFamily="18" charset="0"/>
                <a:cs typeface="Times New Roman" panose="02020603050405020304" pitchFamily="18" charset="0"/>
              </a:rPr>
              <a:t>Republica Moldova în contextul implementării acordului de asociere: oportunități și </a:t>
            </a:r>
            <a:r>
              <a:rPr lang="ro-RO" sz="1100" i="1" dirty="0" err="1">
                <a:latin typeface="Times New Roman" panose="02020603050405020304" pitchFamily="18" charset="0"/>
                <a:cs typeface="Times New Roman" panose="02020603050405020304" pitchFamily="18" charset="0"/>
              </a:rPr>
              <a:t>constrîngeri</a:t>
            </a:r>
            <a:r>
              <a:rPr lang="ro-RO" sz="1100" i="1" dirty="0">
                <a:latin typeface="Times New Roman" panose="02020603050405020304" pitchFamily="18" charset="0"/>
                <a:cs typeface="Times New Roman" panose="02020603050405020304" pitchFamily="18" charset="0"/>
              </a:rPr>
              <a:t>  interne și externe</a:t>
            </a:r>
            <a:r>
              <a:rPr lang="ro-RO" sz="1100" dirty="0">
                <a:latin typeface="Times New Roman" panose="02020603050405020304" pitchFamily="18" charset="0"/>
                <a:cs typeface="Times New Roman" panose="02020603050405020304" pitchFamily="18" charset="0"/>
              </a:rPr>
              <a:t>. Chișinău, 10 mai 2018.</a:t>
            </a:r>
          </a:p>
          <a:p>
            <a:pPr lvl="0"/>
            <a:r>
              <a:rPr lang="ro-RO" sz="1100" dirty="0">
                <a:latin typeface="Times New Roman" panose="02020603050405020304" pitchFamily="18" charset="0"/>
                <a:cs typeface="Times New Roman" panose="02020603050405020304" pitchFamily="18" charset="0"/>
              </a:rPr>
              <a:t>UNGUREANU V. Conferința științifică internațională </a:t>
            </a:r>
            <a:r>
              <a:rPr lang="ro-RO" sz="1100" i="1" dirty="0">
                <a:latin typeface="Times New Roman" panose="02020603050405020304" pitchFamily="18" charset="0"/>
                <a:cs typeface="Times New Roman" panose="02020603050405020304" pitchFamily="18" charset="0"/>
              </a:rPr>
              <a:t>Republica Moldova în contextul implementării acordului de asociere: oportunități și </a:t>
            </a:r>
            <a:r>
              <a:rPr lang="ro-RO" sz="1100" i="1" dirty="0" err="1">
                <a:latin typeface="Times New Roman" panose="02020603050405020304" pitchFamily="18" charset="0"/>
                <a:cs typeface="Times New Roman" panose="02020603050405020304" pitchFamily="18" charset="0"/>
              </a:rPr>
              <a:t>constrîngeri</a:t>
            </a:r>
            <a:r>
              <a:rPr lang="ro-RO" sz="1100" i="1" dirty="0">
                <a:latin typeface="Times New Roman" panose="02020603050405020304" pitchFamily="18" charset="0"/>
                <a:cs typeface="Times New Roman" panose="02020603050405020304" pitchFamily="18" charset="0"/>
              </a:rPr>
              <a:t>  interne și externe</a:t>
            </a:r>
            <a:r>
              <a:rPr lang="ro-RO" sz="1100" dirty="0">
                <a:latin typeface="Times New Roman" panose="02020603050405020304" pitchFamily="18" charset="0"/>
                <a:cs typeface="Times New Roman" panose="02020603050405020304" pitchFamily="18" charset="0"/>
              </a:rPr>
              <a:t>. Chișinău, 10 mai 2018.</a:t>
            </a:r>
          </a:p>
          <a:p>
            <a:r>
              <a:rPr lang="ro-RO" sz="1100" dirty="0">
                <a:latin typeface="Times New Roman" panose="02020603050405020304" pitchFamily="18" charset="0"/>
                <a:cs typeface="Times New Roman" panose="02020603050405020304" pitchFamily="18" charset="0"/>
              </a:rPr>
              <a:t>UNGUREANU V. Conferința internațională </a:t>
            </a:r>
            <a:r>
              <a:rPr lang="ro-RO" sz="1100" i="1" dirty="0">
                <a:latin typeface="Times New Roman" panose="02020603050405020304" pitchFamily="18" charset="0"/>
                <a:cs typeface="Times New Roman" panose="02020603050405020304" pitchFamily="18" charset="0"/>
              </a:rPr>
              <a:t>Mediul strategic de securitate: tendințe și provocări</a:t>
            </a:r>
            <a:r>
              <a:rPr lang="ro-RO" sz="1100" dirty="0">
                <a:latin typeface="Times New Roman" panose="02020603050405020304" pitchFamily="18" charset="0"/>
                <a:cs typeface="Times New Roman" panose="02020603050405020304" pitchFamily="18" charset="0"/>
              </a:rPr>
              <a:t>, organizată pe 16-18 mai 2018 de Centrul de Studii Strategice de </a:t>
            </a:r>
            <a:r>
              <a:rPr lang="ro-RO" sz="1100" dirty="0" smtClean="0">
                <a:latin typeface="Times New Roman" panose="02020603050405020304" pitchFamily="18" charset="0"/>
                <a:cs typeface="Times New Roman" panose="02020603050405020304" pitchFamily="18" charset="0"/>
              </a:rPr>
              <a:t>Apărare şi Securitate a Academiei Militare a Forţelor Armate „Alexandru cel Bun” a Republicii Moldova.</a:t>
            </a:r>
          </a:p>
          <a:p>
            <a:pPr lvl="0" algn="just"/>
            <a:r>
              <a:rPr lang="fr-FR" sz="1100" dirty="0">
                <a:latin typeface="Times New Roman" panose="02020603050405020304" pitchFamily="18" charset="0"/>
                <a:cs typeface="Times New Roman" panose="02020603050405020304" pitchFamily="18" charset="0"/>
              </a:rPr>
              <a:t>MOCANU, V., MOCANU,  A.  Clase de </a:t>
            </a:r>
            <a:r>
              <a:rPr lang="fr-FR" sz="1100" dirty="0" err="1">
                <a:latin typeface="Times New Roman" panose="02020603050405020304" pitchFamily="18" charset="0"/>
                <a:cs typeface="Times New Roman" panose="02020603050405020304" pitchFamily="18" charset="0"/>
              </a:rPr>
              <a:t>mijloc</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în</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Republica</a:t>
            </a:r>
            <a:r>
              <a:rPr lang="fr-FR" sz="1100" dirty="0">
                <a:latin typeface="Times New Roman" panose="02020603050405020304" pitchFamily="18" charset="0"/>
                <a:cs typeface="Times New Roman" panose="02020603050405020304" pitchFamily="18" charset="0"/>
              </a:rPr>
              <a:t> Moldova </a:t>
            </a:r>
            <a:r>
              <a:rPr lang="fr-FR" sz="1100" dirty="0" err="1">
                <a:latin typeface="Times New Roman" panose="02020603050405020304" pitchFamily="18" charset="0"/>
                <a:cs typeface="Times New Roman" panose="02020603050405020304" pitchFamily="18" charset="0"/>
              </a:rPr>
              <a:t>şi</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România</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realităţi</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tendinţe</a:t>
            </a:r>
            <a:r>
              <a:rPr lang="fr-FR" sz="1100" dirty="0">
                <a:latin typeface="Times New Roman" panose="02020603050405020304" pitchFamily="18" charset="0"/>
                <a:cs typeface="Times New Roman" panose="02020603050405020304" pitchFamily="18" charset="0"/>
              </a:rPr>
              <a:t>, perspective. </a:t>
            </a:r>
            <a:r>
              <a:rPr lang="fr-FR" sz="1100" dirty="0" err="1">
                <a:latin typeface="Times New Roman" panose="02020603050405020304" pitchFamily="18" charset="0"/>
                <a:cs typeface="Times New Roman" panose="02020603050405020304" pitchFamily="18" charset="0"/>
              </a:rPr>
              <a:t>Congresul</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Internaţional</a:t>
            </a:r>
            <a:r>
              <a:rPr lang="fr-FR" sz="1100"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Pregătim</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Viitorul</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Promovând</a:t>
            </a:r>
            <a:r>
              <a:rPr lang="fr-FR" sz="1100" i="1" dirty="0">
                <a:latin typeface="Times New Roman" panose="02020603050405020304" pitchFamily="18" charset="0"/>
                <a:cs typeface="Times New Roman" panose="02020603050405020304" pitchFamily="18" charset="0"/>
              </a:rPr>
              <a:t> </a:t>
            </a:r>
            <a:r>
              <a:rPr lang="fr-FR" sz="1100" i="1" dirty="0" err="1">
                <a:latin typeface="Times New Roman" panose="02020603050405020304" pitchFamily="18" charset="0"/>
                <a:cs typeface="Times New Roman" panose="02020603050405020304" pitchFamily="18" charset="0"/>
              </a:rPr>
              <a:t>Excelenţa</a:t>
            </a:r>
            <a:r>
              <a:rPr lang="fr-FR" sz="1100" dirty="0">
                <a:latin typeface="Times New Roman" panose="02020603050405020304" pitchFamily="18" charset="0"/>
                <a:cs typeface="Times New Roman" panose="02020603050405020304" pitchFamily="18" charset="0"/>
              </a:rPr>
              <a:t>”, 1-4 </a:t>
            </a:r>
            <a:r>
              <a:rPr lang="fr-FR" sz="1100" dirty="0" err="1">
                <a:latin typeface="Times New Roman" panose="02020603050405020304" pitchFamily="18" charset="0"/>
                <a:cs typeface="Times New Roman" panose="02020603050405020304" pitchFamily="18" charset="0"/>
              </a:rPr>
              <a:t>martie</a:t>
            </a:r>
            <a:r>
              <a:rPr lang="fr-FR" sz="1100" dirty="0">
                <a:latin typeface="Times New Roman" panose="02020603050405020304" pitchFamily="18" charset="0"/>
                <a:cs typeface="Times New Roman" panose="02020603050405020304" pitchFamily="18" charset="0"/>
              </a:rPr>
              <a:t> 2018, Iaşi</a:t>
            </a:r>
            <a:r>
              <a:rPr lang="fr-FR" sz="1200" dirty="0">
                <a:latin typeface="Times New Roman" panose="02020603050405020304" pitchFamily="18" charset="0"/>
                <a:cs typeface="Times New Roman" panose="02020603050405020304" pitchFamily="18" charset="0"/>
              </a:rPr>
              <a:t>. </a:t>
            </a:r>
            <a:endParaRPr lang="ro-RO" sz="1200" dirty="0">
              <a:latin typeface="Times New Roman" panose="02020603050405020304" pitchFamily="18" charset="0"/>
              <a:cs typeface="Times New Roman" panose="02020603050405020304" pitchFamily="18" charset="0"/>
            </a:endParaRPr>
          </a:p>
          <a:p>
            <a:pPr marL="0" indent="0">
              <a:buNone/>
            </a:pPr>
            <a:endParaRPr lang="ro-RO" sz="1200" dirty="0">
              <a:latin typeface="Times New Roman" panose="02020603050405020304" pitchFamily="18" charset="0"/>
              <a:cs typeface="Times New Roman" panose="02020603050405020304" pitchFamily="18" charset="0"/>
            </a:endParaRPr>
          </a:p>
          <a:p>
            <a:pPr marL="0" indent="0" algn="ctr">
              <a:buNone/>
            </a:pPr>
            <a:r>
              <a:rPr lang="ro-RO" sz="1200" b="1" dirty="0">
                <a:latin typeface="Times New Roman" panose="02020603050405020304" pitchFamily="18" charset="0"/>
                <a:cs typeface="Times New Roman" panose="02020603050405020304" pitchFamily="18" charset="0"/>
              </a:rPr>
              <a:t>Participări la  </a:t>
            </a:r>
            <a:r>
              <a:rPr lang="ro-RO" sz="1200" b="1" dirty="0" smtClean="0">
                <a:latin typeface="Times New Roman" panose="02020603050405020304" pitchFamily="18" charset="0"/>
                <a:cs typeface="Times New Roman" panose="02020603050405020304" pitchFamily="18" charset="0"/>
              </a:rPr>
              <a:t>emisiuni </a:t>
            </a:r>
            <a:r>
              <a:rPr lang="ro-RO" sz="1200" b="1" dirty="0">
                <a:latin typeface="Times New Roman" panose="02020603050405020304" pitchFamily="18" charset="0"/>
                <a:cs typeface="Times New Roman" panose="02020603050405020304" pitchFamily="18" charset="0"/>
              </a:rPr>
              <a:t>radio / TV – </a:t>
            </a:r>
            <a:r>
              <a:rPr lang="en-US" sz="1200" b="1" dirty="0" smtClean="0">
                <a:latin typeface="Times New Roman" panose="02020603050405020304" pitchFamily="18" charset="0"/>
                <a:cs typeface="Times New Roman" panose="02020603050405020304" pitchFamily="18" charset="0"/>
              </a:rPr>
              <a:t>94</a:t>
            </a:r>
            <a:endParaRPr lang="ro-RO" sz="1200" b="1" dirty="0">
              <a:latin typeface="Times New Roman" panose="02020603050405020304" pitchFamily="18" charset="0"/>
              <a:cs typeface="Times New Roman" panose="02020603050405020304" pitchFamily="18" charset="0"/>
            </a:endParaRPr>
          </a:p>
          <a:p>
            <a:endParaRPr lang="ro-RO"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44344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179512" y="404664"/>
            <a:ext cx="8784976" cy="6264696"/>
          </a:xfrm>
        </p:spPr>
        <p:txBody>
          <a:bodyPr numCol="2">
            <a:noAutofit/>
          </a:bodyPr>
          <a:lstStyle/>
          <a:p>
            <a:pPr marL="0" indent="0">
              <a:buNone/>
            </a:pPr>
            <a:r>
              <a:rPr lang="ro-RO" sz="1600" b="1" dirty="0" smtClean="0">
                <a:latin typeface="Times New Roman" panose="02020603050405020304" pitchFamily="18" charset="0"/>
                <a:cs typeface="Times New Roman" panose="02020603050405020304" pitchFamily="18" charset="0"/>
              </a:rPr>
              <a:t>Participări </a:t>
            </a:r>
            <a:r>
              <a:rPr lang="ro-RO" sz="1600" b="1" dirty="0">
                <a:latin typeface="Times New Roman" panose="02020603050405020304" pitchFamily="18" charset="0"/>
                <a:cs typeface="Times New Roman" panose="02020603050405020304" pitchFamily="18" charset="0"/>
              </a:rPr>
              <a:t>la o</a:t>
            </a:r>
            <a:r>
              <a:rPr lang="fr-FR" sz="1600" b="1" dirty="0" err="1">
                <a:latin typeface="Times New Roman" panose="02020603050405020304" pitchFamily="18" charset="0"/>
                <a:cs typeface="Times New Roman" panose="02020603050405020304" pitchFamily="18" charset="0"/>
              </a:rPr>
              <a:t>rganizarea</a:t>
            </a:r>
            <a:r>
              <a:rPr lang="fr-FR" sz="1600" b="1" dirty="0">
                <a:latin typeface="Times New Roman" panose="02020603050405020304" pitchFamily="18" charset="0"/>
                <a:cs typeface="Times New Roman" panose="02020603050405020304" pitchFamily="18" charset="0"/>
              </a:rPr>
              <a:t> </a:t>
            </a:r>
            <a:r>
              <a:rPr lang="ro-RO" sz="1600" b="1" dirty="0">
                <a:latin typeface="Times New Roman" panose="02020603050405020304" pitchFamily="18" charset="0"/>
                <a:cs typeface="Times New Roman" panose="02020603050405020304" pitchFamily="18" charset="0"/>
              </a:rPr>
              <a:t>la </a:t>
            </a:r>
            <a:endParaRPr lang="ro-RO" sz="1600" b="1" dirty="0" smtClean="0">
              <a:latin typeface="Times New Roman" panose="02020603050405020304" pitchFamily="18" charset="0"/>
              <a:cs typeface="Times New Roman" panose="02020603050405020304" pitchFamily="18" charset="0"/>
            </a:endParaRPr>
          </a:p>
          <a:p>
            <a:pPr marL="0" indent="0">
              <a:buNone/>
            </a:pPr>
            <a:r>
              <a:rPr lang="ro-RO" sz="1600" b="1" dirty="0" smtClean="0">
                <a:latin typeface="Times New Roman" panose="02020603050405020304" pitchFamily="18" charset="0"/>
                <a:cs typeface="Times New Roman" panose="02020603050405020304" pitchFamily="18" charset="0"/>
              </a:rPr>
              <a:t>manifestărilor </a:t>
            </a:r>
            <a:r>
              <a:rPr lang="ro-RO" sz="1600" b="1" dirty="0">
                <a:latin typeface="Times New Roman" panose="02020603050405020304" pitchFamily="18" charset="0"/>
                <a:cs typeface="Times New Roman" panose="02020603050405020304" pitchFamily="18" charset="0"/>
              </a:rPr>
              <a:t>ştiinţifice peste hotare</a:t>
            </a:r>
            <a:r>
              <a:rPr lang="ro-RO" sz="1600" b="1" dirty="0" smtClean="0">
                <a:latin typeface="Times New Roman" panose="02020603050405020304" pitchFamily="18" charset="0"/>
                <a:cs typeface="Times New Roman" panose="02020603050405020304" pitchFamily="18" charset="0"/>
              </a:rPr>
              <a:t>:</a:t>
            </a:r>
          </a:p>
          <a:p>
            <a:pPr marL="0" indent="0" algn="just">
              <a:buNone/>
            </a:pPr>
            <a:endParaRPr lang="ro-RO" sz="500" dirty="0">
              <a:latin typeface="Times New Roman" panose="02020603050405020304" pitchFamily="18" charset="0"/>
              <a:cs typeface="Times New Roman" panose="02020603050405020304" pitchFamily="18" charset="0"/>
            </a:endParaRPr>
          </a:p>
          <a:p>
            <a:pPr algn="just"/>
            <a:r>
              <a:rPr lang="en-US" sz="1600" dirty="0">
                <a:latin typeface="Times New Roman" panose="02020603050405020304" pitchFamily="18" charset="0"/>
                <a:cs typeface="Times New Roman" panose="02020603050405020304" pitchFamily="18" charset="0"/>
              </a:rPr>
              <a:t>SPRINCEAN </a:t>
            </a:r>
            <a:r>
              <a:rPr lang="en-US" sz="1600" dirty="0" smtClean="0">
                <a:latin typeface="Times New Roman" panose="02020603050405020304" pitchFamily="18" charset="0"/>
                <a:cs typeface="Times New Roman" panose="02020603050405020304" pitchFamily="18" charset="0"/>
              </a:rPr>
              <a:t>S</a:t>
            </a:r>
            <a:r>
              <a:rPr lang="ro-RO" sz="1600"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membru</a:t>
            </a: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al </a:t>
            </a:r>
            <a:r>
              <a:rPr lang="en-US" sz="1600" dirty="0" err="1">
                <a:latin typeface="Times New Roman" panose="02020603050405020304" pitchFamily="18" charset="0"/>
                <a:cs typeface="Times New Roman" panose="02020603050405020304" pitchFamily="18" charset="0"/>
              </a:rPr>
              <a:t>comitetului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științific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internațional</a:t>
            </a:r>
            <a:r>
              <a:rPr lang="en-US" sz="1600" dirty="0">
                <a:latin typeface="Times New Roman" panose="02020603050405020304" pitchFamily="18" charset="0"/>
                <a:cs typeface="Times New Roman" panose="02020603050405020304" pitchFamily="18" charset="0"/>
              </a:rPr>
              <a:t> (International Scientific Committee) al European Biotechnology Congress </a:t>
            </a:r>
            <a:r>
              <a:rPr lang="en-US" sz="1600" dirty="0" smtClean="0">
                <a:latin typeface="Times New Roman" panose="02020603050405020304" pitchFamily="18" charset="0"/>
                <a:cs typeface="Times New Roman" panose="02020603050405020304" pitchFamily="18" charset="0"/>
              </a:rPr>
              <a:t>2018</a:t>
            </a:r>
            <a:r>
              <a:rPr lang="ro-RO" sz="1600" dirty="0" smtClean="0">
                <a:latin typeface="Times New Roman" panose="02020603050405020304" pitchFamily="18" charset="0"/>
                <a:cs typeface="Times New Roman" panose="02020603050405020304" pitchFamily="18" charset="0"/>
              </a:rPr>
              <a:t> organizat de </a:t>
            </a:r>
            <a:r>
              <a:rPr lang="en-US" sz="1600" dirty="0">
                <a:latin typeface="Times New Roman" panose="02020603050405020304" pitchFamily="18" charset="0"/>
                <a:cs typeface="Times New Roman" panose="02020603050405020304" pitchFamily="18" charset="0"/>
              </a:rPr>
              <a:t>European Biotechnology Thematic Network </a:t>
            </a:r>
            <a:r>
              <a:rPr lang="en-US" sz="1600" dirty="0" smtClean="0">
                <a:latin typeface="Times New Roman" panose="02020603050405020304" pitchFamily="18" charset="0"/>
                <a:cs typeface="Times New Roman" panose="02020603050405020304" pitchFamily="18" charset="0"/>
              </a:rPr>
              <a:t>Association,  </a:t>
            </a:r>
            <a:r>
              <a:rPr lang="en-US" sz="1600" dirty="0">
                <a:latin typeface="Times New Roman" panose="02020603050405020304" pitchFamily="18" charset="0"/>
                <a:cs typeface="Times New Roman" panose="02020603050405020304" pitchFamily="18" charset="0"/>
              </a:rPr>
              <a:t>Athens, Greece, </a:t>
            </a:r>
            <a:r>
              <a:rPr lang="en-US" sz="1600" dirty="0" smtClean="0">
                <a:latin typeface="Times New Roman" panose="02020603050405020304" pitchFamily="18" charset="0"/>
                <a:cs typeface="Times New Roman" panose="02020603050405020304" pitchFamily="18" charset="0"/>
              </a:rPr>
              <a:t>26</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28 </a:t>
            </a:r>
            <a:r>
              <a:rPr lang="ro-RO" sz="1600" dirty="0" smtClean="0">
                <a:latin typeface="Times New Roman" panose="02020603050405020304" pitchFamily="18" charset="0"/>
                <a:cs typeface="Times New Roman" panose="02020603050405020304" pitchFamily="18" charset="0"/>
              </a:rPr>
              <a:t>a</a:t>
            </a:r>
            <a:r>
              <a:rPr lang="en-US" sz="1600" dirty="0" err="1" smtClean="0">
                <a:latin typeface="Times New Roman" panose="02020603050405020304" pitchFamily="18" charset="0"/>
                <a:cs typeface="Times New Roman" panose="02020603050405020304" pitchFamily="18" charset="0"/>
              </a:rPr>
              <a:t>pril</a:t>
            </a:r>
            <a:r>
              <a:rPr lang="ro-RO" sz="1600" dirty="0" smtClean="0">
                <a:latin typeface="Times New Roman" panose="02020603050405020304" pitchFamily="18" charset="0"/>
                <a:cs typeface="Times New Roman" panose="02020603050405020304" pitchFamily="18" charset="0"/>
              </a:rPr>
              <a:t>ie</a:t>
            </a:r>
            <a:r>
              <a:rPr lang="en-US" sz="1600" dirty="0" smtClean="0">
                <a:latin typeface="Times New Roman" panose="02020603050405020304" pitchFamily="18" charset="0"/>
                <a:cs typeface="Times New Roman" panose="02020603050405020304" pitchFamily="18" charset="0"/>
              </a:rPr>
              <a:t> 2018</a:t>
            </a:r>
            <a:r>
              <a:rPr lang="ro-RO" sz="1600" dirty="0" smtClean="0">
                <a:latin typeface="Times New Roman" panose="02020603050405020304" pitchFamily="18" charset="0"/>
                <a:cs typeface="Times New Roman" panose="02020603050405020304" pitchFamily="18" charset="0"/>
              </a:rPr>
              <a:t>.</a:t>
            </a:r>
          </a:p>
          <a:p>
            <a:pPr marL="0" lvl="0" indent="0" algn="just">
              <a:buNone/>
            </a:pPr>
            <a:endParaRPr lang="ro-RO" sz="200" dirty="0" smtClean="0">
              <a:latin typeface="Times New Roman" panose="02020603050405020304" pitchFamily="18" charset="0"/>
              <a:cs typeface="Times New Roman" panose="02020603050405020304" pitchFamily="18" charset="0"/>
            </a:endParaRPr>
          </a:p>
          <a:p>
            <a:pPr algn="just"/>
            <a:r>
              <a:rPr lang="en-US" sz="1600" dirty="0" smtClean="0">
                <a:latin typeface="Times New Roman" panose="02020603050405020304" pitchFamily="18" charset="0"/>
                <a:cs typeface="Times New Roman" panose="02020603050405020304" pitchFamily="18" charset="0"/>
              </a:rPr>
              <a:t>MALCOCI </a:t>
            </a:r>
            <a:r>
              <a:rPr lang="en-US" sz="1600" dirty="0">
                <a:latin typeface="Times New Roman" panose="02020603050405020304" pitchFamily="18" charset="0"/>
                <a:cs typeface="Times New Roman" panose="02020603050405020304" pitchFamily="18" charset="0"/>
              </a:rPr>
              <a:t>L. </a:t>
            </a:r>
            <a:r>
              <a:rPr lang="ro-RO"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Conferința</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internațională</a:t>
            </a:r>
            <a:r>
              <a:rPr lang="en-US" sz="1600" dirty="0">
                <a:latin typeface="Times New Roman" panose="02020603050405020304" pitchFamily="18" charset="0"/>
                <a:cs typeface="Times New Roman" panose="02020603050405020304" pitchFamily="18" charset="0"/>
              </a:rPr>
              <a:t> a </a:t>
            </a:r>
            <a:r>
              <a:rPr lang="en-US" sz="1600" dirty="0" err="1">
                <a:latin typeface="Times New Roman" panose="02020603050405020304" pitchFamily="18" charset="0"/>
                <a:cs typeface="Times New Roman" panose="02020603050405020304" pitchFamily="18" charset="0"/>
              </a:rPr>
              <a:t>prestatorilor</a:t>
            </a:r>
            <a:r>
              <a:rPr lang="en-US" sz="1600" dirty="0">
                <a:latin typeface="Times New Roman" panose="02020603050405020304" pitchFamily="18" charset="0"/>
                <a:cs typeface="Times New Roman" panose="02020603050405020304" pitchFamily="18" charset="0"/>
              </a:rPr>
              <a:t> de </a:t>
            </a:r>
            <a:r>
              <a:rPr lang="en-US" sz="1600" dirty="0" err="1">
                <a:latin typeface="Times New Roman" panose="02020603050405020304" pitchFamily="18" charset="0"/>
                <a:cs typeface="Times New Roman" panose="02020603050405020304" pitchFamily="18" charset="0"/>
              </a:rPr>
              <a:t>servicii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sociale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pentru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persoane</a:t>
            </a:r>
            <a:r>
              <a:rPr lang="en-US" sz="1600" dirty="0">
                <a:latin typeface="Times New Roman" panose="02020603050405020304" pitchFamily="18" charset="0"/>
                <a:cs typeface="Times New Roman" panose="02020603050405020304" pitchFamily="18" charset="0"/>
              </a:rPr>
              <a:t> cu </a:t>
            </a:r>
            <a:r>
              <a:rPr lang="en-US" sz="1600" dirty="0" smtClean="0">
                <a:latin typeface="Times New Roman" panose="02020603050405020304" pitchFamily="18" charset="0"/>
                <a:cs typeface="Times New Roman" panose="02020603050405020304" pitchFamily="18" charset="0"/>
              </a:rPr>
              <a:t>dizabilități</a:t>
            </a:r>
            <a:r>
              <a:rPr lang="ro-RO" sz="1600" dirty="0" smtClean="0">
                <a:latin typeface="Times New Roman" panose="02020603050405020304" pitchFamily="18" charset="0"/>
                <a:cs typeface="Times New Roman" panose="02020603050405020304" pitchFamily="18" charset="0"/>
              </a:rPr>
              <a:t>, organizată de </a:t>
            </a:r>
            <a:r>
              <a:rPr lang="en-US" sz="1600" dirty="0">
                <a:latin typeface="Times New Roman" panose="02020603050405020304" pitchFamily="18" charset="0"/>
                <a:cs typeface="Times New Roman" panose="02020603050405020304" pitchFamily="18" charset="0"/>
              </a:rPr>
              <a:t>American Network of Community Options and </a:t>
            </a:r>
            <a:r>
              <a:rPr lang="en-US" sz="1600" dirty="0" smtClean="0">
                <a:latin typeface="Times New Roman" panose="02020603050405020304" pitchFamily="18" charset="0"/>
                <a:cs typeface="Times New Roman" panose="02020603050405020304" pitchFamily="18" charset="0"/>
              </a:rPr>
              <a:t>Resources</a:t>
            </a:r>
            <a:r>
              <a:rPr lang="ro-RO"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din </a:t>
            </a:r>
            <a:r>
              <a:rPr lang="en-US" sz="1600" dirty="0">
                <a:latin typeface="Times New Roman" panose="02020603050405020304" pitchFamily="18" charset="0"/>
                <a:cs typeface="Times New Roman" panose="02020603050405020304" pitchFamily="18" charset="0"/>
              </a:rPr>
              <a:t>SUA cu </a:t>
            </a:r>
            <a:r>
              <a:rPr lang="en-US" sz="1600" dirty="0" err="1" smtClean="0">
                <a:latin typeface="Times New Roman" panose="02020603050405020304" pitchFamily="18" charset="0"/>
                <a:cs typeface="Times New Roman" panose="02020603050405020304" pitchFamily="18" charset="0"/>
              </a:rPr>
              <a:t>prezentarea</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International </a:t>
            </a:r>
            <a:r>
              <a:rPr lang="en-US" sz="1600" dirty="0">
                <a:latin typeface="Times New Roman" panose="02020603050405020304" pitchFamily="18" charset="0"/>
                <a:cs typeface="Times New Roman" panose="02020603050405020304" pitchFamily="18" charset="0"/>
              </a:rPr>
              <a:t>Services: Not for the Faint of </a:t>
            </a:r>
            <a:r>
              <a:rPr lang="en-US" sz="1600" dirty="0" smtClean="0">
                <a:latin typeface="Times New Roman" panose="02020603050405020304" pitchFamily="18" charset="0"/>
                <a:cs typeface="Times New Roman" panose="02020603050405020304" pitchFamily="18" charset="0"/>
              </a:rPr>
              <a:t>Heart</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New </a:t>
            </a:r>
            <a:r>
              <a:rPr lang="en-US" sz="1600" dirty="0" err="1" smtClean="0">
                <a:latin typeface="Times New Roman" panose="02020603050405020304" pitchFamily="18" charset="0"/>
                <a:cs typeface="Times New Roman" panose="02020603050405020304" pitchFamily="18" charset="0"/>
              </a:rPr>
              <a:t>Orlean</a:t>
            </a:r>
            <a:r>
              <a:rPr lang="en-US"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 SUA,</a:t>
            </a: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16-18 </a:t>
            </a:r>
            <a:r>
              <a:rPr lang="en-US" sz="1600" dirty="0" err="1">
                <a:latin typeface="Times New Roman" panose="02020603050405020304" pitchFamily="18" charset="0"/>
                <a:cs typeface="Times New Roman" panose="02020603050405020304" pitchFamily="18" charset="0"/>
              </a:rPr>
              <a:t>aprilie</a:t>
            </a:r>
            <a:r>
              <a:rPr lang="en-US" sz="1600" dirty="0">
                <a:latin typeface="Times New Roman" panose="02020603050405020304" pitchFamily="18" charset="0"/>
                <a:cs typeface="Times New Roman" panose="02020603050405020304" pitchFamily="18" charset="0"/>
              </a:rPr>
              <a:t>, 2018.</a:t>
            </a:r>
            <a:endParaRPr lang="ro-RO" sz="1600" dirty="0">
              <a:latin typeface="Times New Roman" panose="02020603050405020304" pitchFamily="18" charset="0"/>
              <a:cs typeface="Times New Roman" panose="02020603050405020304" pitchFamily="18" charset="0"/>
            </a:endParaRPr>
          </a:p>
          <a:p>
            <a:pPr algn="just"/>
            <a:endParaRPr lang="ro-RO" sz="1600" dirty="0" smtClean="0">
              <a:latin typeface="Times New Roman" panose="02020603050405020304" pitchFamily="18" charset="0"/>
              <a:cs typeface="Times New Roman" panose="02020603050405020304" pitchFamily="18" charset="0"/>
            </a:endParaRPr>
          </a:p>
          <a:p>
            <a:pPr marL="0" indent="0" algn="just">
              <a:buNone/>
            </a:pPr>
            <a:r>
              <a:rPr lang="ro-RO" sz="1600" b="1" dirty="0" smtClean="0">
                <a:latin typeface="Times New Roman" panose="02020603050405020304" pitchFamily="18" charset="0"/>
                <a:cs typeface="Times New Roman" panose="02020603050405020304" pitchFamily="18" charset="0"/>
              </a:rPr>
              <a:t>Participări în Comitetele de Program H2020:</a:t>
            </a:r>
          </a:p>
          <a:p>
            <a:pPr marL="180975" indent="-180975" algn="just">
              <a:buFontTx/>
              <a:buChar char="-"/>
            </a:pPr>
            <a:r>
              <a:rPr lang="ro-RO" sz="1600" dirty="0">
                <a:latin typeface="Times New Roman" panose="02020603050405020304" pitchFamily="18" charset="0"/>
                <a:cs typeface="Times New Roman" panose="02020603050405020304" pitchFamily="18" charset="0"/>
              </a:rPr>
              <a:t>ICJP </a:t>
            </a:r>
            <a:r>
              <a:rPr lang="ro-RO" sz="1600" dirty="0" smtClean="0">
                <a:latin typeface="Times New Roman" panose="02020603050405020304" pitchFamily="18" charset="0"/>
                <a:cs typeface="Times New Roman" panose="02020603050405020304" pitchFamily="18" charset="0"/>
              </a:rPr>
              <a:t>(</a:t>
            </a:r>
            <a:r>
              <a:rPr lang="ro-RO" sz="1600" dirty="0">
                <a:latin typeface="Times New Roman" panose="02020603050405020304" pitchFamily="18" charset="0"/>
                <a:cs typeface="Times New Roman" panose="02020603050405020304" pitchFamily="18" charset="0"/>
              </a:rPr>
              <a:t>d</a:t>
            </a:r>
            <a:r>
              <a:rPr lang="x-none" sz="1600">
                <a:latin typeface="Times New Roman" panose="02020603050405020304" pitchFamily="18" charset="0"/>
                <a:cs typeface="Times New Roman" panose="02020603050405020304" pitchFamily="18" charset="0"/>
              </a:rPr>
              <a:t>r. ROȘCA Al.) participă la Comitetul de </a:t>
            </a:r>
            <a:r>
              <a:rPr lang="ro-RO" sz="1600" dirty="0" smtClean="0">
                <a:latin typeface="Times New Roman" panose="02020603050405020304" pitchFamily="18" charset="0"/>
                <a:cs typeface="Times New Roman" panose="02020603050405020304" pitchFamily="18" charset="0"/>
              </a:rPr>
              <a:t>P</a:t>
            </a:r>
            <a:r>
              <a:rPr lang="x-none" sz="1600" smtClean="0">
                <a:latin typeface="Times New Roman" panose="02020603050405020304" pitchFamily="18" charset="0"/>
                <a:cs typeface="Times New Roman" panose="02020603050405020304" pitchFamily="18" charset="0"/>
              </a:rPr>
              <a:t>rogram </a:t>
            </a:r>
            <a:r>
              <a:rPr lang="x-none" sz="1600">
                <a:latin typeface="Times New Roman" panose="02020603050405020304" pitchFamily="18" charset="0"/>
                <a:cs typeface="Times New Roman" panose="02020603050405020304" pitchFamily="18" charset="0"/>
              </a:rPr>
              <a:t>ERC-FET-MSCA H2020.</a:t>
            </a:r>
          </a:p>
          <a:p>
            <a:pPr marL="285750" indent="-285750" algn="just">
              <a:buFontTx/>
              <a:buChar char="-"/>
            </a:pPr>
            <a:endParaRPr lang="x-none" sz="400">
              <a:latin typeface="Times New Roman" panose="02020603050405020304" pitchFamily="18" charset="0"/>
              <a:cs typeface="Times New Roman" panose="02020603050405020304" pitchFamily="18" charset="0"/>
            </a:endParaRPr>
          </a:p>
          <a:p>
            <a:pPr marL="180975" indent="-180975" algn="just">
              <a:buFontTx/>
              <a:buChar char="-"/>
            </a:pPr>
            <a:r>
              <a:rPr lang="ro-RO" sz="1600" dirty="0">
                <a:latin typeface="Times New Roman" panose="02020603050405020304" pitchFamily="18" charset="0"/>
                <a:cs typeface="Times New Roman" panose="02020603050405020304" pitchFamily="18" charset="0"/>
              </a:rPr>
              <a:t>ICJP </a:t>
            </a:r>
            <a:r>
              <a:rPr lang="ro-RO" sz="1600" dirty="0" smtClean="0">
                <a:latin typeface="Times New Roman" panose="02020603050405020304" pitchFamily="18" charset="0"/>
                <a:cs typeface="Times New Roman" panose="02020603050405020304" pitchFamily="18" charset="0"/>
              </a:rPr>
              <a:t>(</a:t>
            </a:r>
            <a:r>
              <a:rPr lang="ro-RO" sz="1600" dirty="0">
                <a:latin typeface="Times New Roman" panose="02020603050405020304" pitchFamily="18" charset="0"/>
                <a:cs typeface="Times New Roman" panose="02020603050405020304" pitchFamily="18" charset="0"/>
              </a:rPr>
              <a:t>conf. SPRINCEAN S.) p</a:t>
            </a:r>
            <a:r>
              <a:rPr lang="x-none" sz="1600">
                <a:latin typeface="Times New Roman" panose="02020603050405020304" pitchFamily="18" charset="0"/>
                <a:cs typeface="Times New Roman" panose="02020603050405020304" pitchFamily="18" charset="0"/>
              </a:rPr>
              <a:t>articipă la Comitetul de </a:t>
            </a:r>
            <a:r>
              <a:rPr lang="ro-RO" sz="1600" dirty="0" smtClean="0">
                <a:latin typeface="Times New Roman" panose="02020603050405020304" pitchFamily="18" charset="0"/>
                <a:cs typeface="Times New Roman" panose="02020603050405020304" pitchFamily="18" charset="0"/>
              </a:rPr>
              <a:t>P</a:t>
            </a:r>
            <a:r>
              <a:rPr lang="x-none" sz="1600" smtClean="0">
                <a:latin typeface="Times New Roman" panose="02020603050405020304" pitchFamily="18" charset="0"/>
                <a:cs typeface="Times New Roman" panose="02020603050405020304" pitchFamily="18" charset="0"/>
              </a:rPr>
              <a:t>rogram </a:t>
            </a:r>
            <a:r>
              <a:rPr lang="fr-FR" sz="1600" dirty="0">
                <a:latin typeface="Times New Roman" panose="02020603050405020304" pitchFamily="18" charset="0"/>
                <a:cs typeface="Times New Roman" panose="02020603050405020304" pitchFamily="18" charset="0"/>
              </a:rPr>
              <a:t>"Secure </a:t>
            </a:r>
            <a:r>
              <a:rPr lang="fr-FR" sz="1600" dirty="0" err="1">
                <a:latin typeface="Times New Roman" panose="02020603050405020304" pitchFamily="18" charset="0"/>
                <a:cs typeface="Times New Roman" panose="02020603050405020304" pitchFamily="18" charset="0"/>
              </a:rPr>
              <a:t>Societies</a:t>
            </a:r>
            <a:r>
              <a:rPr lang="fr-FR" sz="1600" dirty="0">
                <a:latin typeface="Times New Roman" panose="02020603050405020304" pitchFamily="18" charset="0"/>
                <a:cs typeface="Times New Roman" panose="02020603050405020304" pitchFamily="18" charset="0"/>
              </a:rPr>
              <a:t>" </a:t>
            </a:r>
            <a:r>
              <a:rPr lang="x-none" sz="1600">
                <a:latin typeface="Times New Roman" panose="02020603050405020304" pitchFamily="18" charset="0"/>
                <a:cs typeface="Times New Roman" panose="02020603050405020304" pitchFamily="18" charset="0"/>
              </a:rPr>
              <a:t>H2020.</a:t>
            </a:r>
            <a:endParaRPr lang="en-US" sz="1600" b="1" dirty="0" smtClean="0">
              <a:latin typeface="Times New Roman" panose="02020603050405020304" pitchFamily="18" charset="0"/>
              <a:cs typeface="Times New Roman" panose="02020603050405020304" pitchFamily="18" charset="0"/>
            </a:endParaRPr>
          </a:p>
          <a:p>
            <a:pPr marL="0" indent="0" algn="just">
              <a:buNone/>
            </a:pPr>
            <a:endParaRPr lang="ro-RO" sz="1600" b="1" dirty="0" smtClean="0">
              <a:latin typeface="Times New Roman" panose="02020603050405020304" pitchFamily="18" charset="0"/>
              <a:cs typeface="Times New Roman" panose="02020603050405020304" pitchFamily="18" charset="0"/>
            </a:endParaRPr>
          </a:p>
          <a:p>
            <a:pPr marL="180975" indent="0" algn="r">
              <a:buNone/>
            </a:pPr>
            <a:r>
              <a:rPr lang="ro-RO" sz="1600" b="1" dirty="0" smtClean="0">
                <a:latin typeface="Times New Roman" panose="02020603050405020304" pitchFamily="18" charset="0"/>
                <a:cs typeface="Times New Roman" panose="02020603050405020304" pitchFamily="18" charset="0"/>
              </a:rPr>
              <a:t>Participări </a:t>
            </a:r>
            <a:r>
              <a:rPr lang="ro-RO" sz="1600" b="1" dirty="0">
                <a:latin typeface="Times New Roman" panose="02020603050405020304" pitchFamily="18" charset="0"/>
                <a:cs typeface="Times New Roman" panose="02020603050405020304" pitchFamily="18" charset="0"/>
              </a:rPr>
              <a:t>la </a:t>
            </a:r>
            <a:r>
              <a:rPr lang="ro-RO" sz="1600" b="1" dirty="0" smtClean="0">
                <a:latin typeface="Times New Roman" panose="02020603050405020304" pitchFamily="18" charset="0"/>
                <a:cs typeface="Times New Roman" panose="02020603050405020304" pitchFamily="18" charset="0"/>
              </a:rPr>
              <a:t>w</a:t>
            </a:r>
            <a:r>
              <a:rPr lang="en-US" sz="1600" b="1" dirty="0" err="1" smtClean="0">
                <a:latin typeface="Times New Roman" panose="02020603050405020304" pitchFamily="18" charset="0"/>
                <a:cs typeface="Times New Roman" panose="02020603050405020304" pitchFamily="18" charset="0"/>
              </a:rPr>
              <a:t>orkshop-uri</a:t>
            </a:r>
            <a:r>
              <a:rPr lang="ro-RO" sz="1600" b="1" dirty="0" smtClean="0">
                <a:latin typeface="Times New Roman" panose="02020603050405020304" pitchFamily="18" charset="0"/>
                <a:cs typeface="Times New Roman" panose="02020603050405020304" pitchFamily="18" charset="0"/>
              </a:rPr>
              <a:t> internaționale</a:t>
            </a:r>
            <a:r>
              <a:rPr lang="en-US" sz="1600" b="1" dirty="0" smtClean="0">
                <a:latin typeface="Times New Roman" panose="02020603050405020304" pitchFamily="18" charset="0"/>
                <a:cs typeface="Times New Roman" panose="02020603050405020304" pitchFamily="18" charset="0"/>
              </a:rPr>
              <a:t>:</a:t>
            </a:r>
            <a:endParaRPr lang="ro-RO" sz="1600" b="1" dirty="0" smtClean="0">
              <a:latin typeface="Times New Roman" panose="02020603050405020304" pitchFamily="18" charset="0"/>
              <a:cs typeface="Times New Roman" panose="02020603050405020304" pitchFamily="18" charset="0"/>
            </a:endParaRPr>
          </a:p>
          <a:p>
            <a:pPr marL="180975" indent="0" algn="r">
              <a:buNone/>
            </a:pPr>
            <a:endParaRPr lang="ro-RO" sz="1600" b="1" dirty="0" smtClean="0">
              <a:latin typeface="Times New Roman" panose="02020603050405020304" pitchFamily="18" charset="0"/>
              <a:cs typeface="Times New Roman" panose="02020603050405020304" pitchFamily="18" charset="0"/>
            </a:endParaRPr>
          </a:p>
          <a:p>
            <a:pPr marL="180975" indent="0" algn="just">
              <a:buNone/>
            </a:pPr>
            <a:endParaRPr lang="ro-RO" sz="800" dirty="0">
              <a:latin typeface="Times New Roman" panose="02020603050405020304" pitchFamily="18" charset="0"/>
              <a:cs typeface="Times New Roman" panose="02020603050405020304" pitchFamily="18" charset="0"/>
            </a:endParaRPr>
          </a:p>
          <a:p>
            <a:pPr indent="-161925" algn="just"/>
            <a:r>
              <a:rPr lang="en-US" sz="1600" dirty="0">
                <a:latin typeface="Times New Roman" panose="02020603050405020304" pitchFamily="18" charset="0"/>
                <a:cs typeface="Times New Roman" panose="02020603050405020304" pitchFamily="18" charset="0"/>
              </a:rPr>
              <a:t>SPRINCEAN S. </a:t>
            </a:r>
            <a:r>
              <a:rPr lang="en-US" sz="1600" dirty="0" err="1">
                <a:latin typeface="Times New Roman" panose="02020603050405020304" pitchFamily="18" charset="0"/>
                <a:cs typeface="Times New Roman" panose="02020603050405020304" pitchFamily="18" charset="0"/>
              </a:rPr>
              <a:t>Participare</a:t>
            </a:r>
            <a:r>
              <a:rPr lang="en-US" sz="1600" dirty="0">
                <a:latin typeface="Times New Roman" panose="02020603050405020304" pitchFamily="18" charset="0"/>
                <a:cs typeface="Times New Roman" panose="02020603050405020304" pitchFamily="18" charset="0"/>
              </a:rPr>
              <a:t> la </a:t>
            </a:r>
            <a:r>
              <a:rPr lang="en-US" sz="1600" dirty="0" err="1">
                <a:latin typeface="Times New Roman" panose="02020603050405020304" pitchFamily="18" charset="0"/>
                <a:cs typeface="Times New Roman" panose="02020603050405020304" pitchFamily="18" charset="0"/>
              </a:rPr>
              <a:t>EaP</a:t>
            </a:r>
            <a:r>
              <a:rPr lang="en-US" sz="1600" dirty="0">
                <a:latin typeface="Times New Roman" panose="02020603050405020304" pitchFamily="18" charset="0"/>
                <a:cs typeface="Times New Roman" panose="02020603050405020304" pitchFamily="18" charset="0"/>
              </a:rPr>
              <a:t> PLUS Workshop for H2020 </a:t>
            </a:r>
            <a:r>
              <a:rPr lang="en-US" sz="1600" dirty="0" err="1">
                <a:latin typeface="Times New Roman" panose="02020603050405020304" pitchFamily="18" charset="0"/>
                <a:cs typeface="Times New Roman" panose="02020603050405020304" pitchFamily="18" charset="0"/>
              </a:rPr>
              <a:t>Programme</a:t>
            </a:r>
            <a:r>
              <a:rPr lang="en-US" sz="1600" dirty="0">
                <a:latin typeface="Times New Roman" panose="02020603050405020304" pitchFamily="18" charset="0"/>
                <a:cs typeface="Times New Roman" panose="02020603050405020304" pitchFamily="18" charset="0"/>
              </a:rPr>
              <a:t> Committee Members from Associated </a:t>
            </a:r>
            <a:r>
              <a:rPr lang="en-US" sz="1600" dirty="0" err="1">
                <a:latin typeface="Times New Roman" panose="02020603050405020304" pitchFamily="18" charset="0"/>
                <a:cs typeface="Times New Roman" panose="02020603050405020304" pitchFamily="18" charset="0"/>
              </a:rPr>
              <a:t>EaP</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countries</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 Kiev</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Ministerul</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Educației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și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Științei</a:t>
            </a:r>
            <a:r>
              <a:rPr lang="en-US" sz="1600" dirty="0">
                <a:latin typeface="Times New Roman" panose="02020603050405020304" pitchFamily="18" charset="0"/>
                <a:cs typeface="Times New Roman" panose="02020603050405020304" pitchFamily="18" charset="0"/>
              </a:rPr>
              <a:t> al </a:t>
            </a:r>
            <a:r>
              <a:rPr lang="en-US" sz="1600" dirty="0" err="1" smtClean="0">
                <a:latin typeface="Times New Roman" panose="02020603050405020304" pitchFamily="18" charset="0"/>
                <a:cs typeface="Times New Roman" panose="02020603050405020304" pitchFamily="18" charset="0"/>
              </a:rPr>
              <a:t>Ucrainei</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 20-21 </a:t>
            </a:r>
            <a:r>
              <a:rPr lang="en-US" sz="1600" dirty="0" err="1">
                <a:latin typeface="Times New Roman" panose="02020603050405020304" pitchFamily="18" charset="0"/>
                <a:cs typeface="Times New Roman" panose="02020603050405020304" pitchFamily="18" charset="0"/>
              </a:rPr>
              <a:t>martie</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2018.</a:t>
            </a:r>
          </a:p>
          <a:p>
            <a:pPr marL="180975" indent="0" algn="just">
              <a:buNone/>
            </a:pPr>
            <a:endParaRPr lang="ro-RO" sz="300" dirty="0">
              <a:latin typeface="Times New Roman" panose="02020603050405020304" pitchFamily="18" charset="0"/>
              <a:cs typeface="Times New Roman" panose="02020603050405020304" pitchFamily="18" charset="0"/>
            </a:endParaRPr>
          </a:p>
          <a:p>
            <a:pPr lvl="0" indent="-161925" algn="just"/>
            <a:r>
              <a:rPr lang="ro-RO" sz="1600" dirty="0" smtClean="0">
                <a:latin typeface="Times New Roman" panose="02020603050405020304" pitchFamily="18" charset="0"/>
                <a:cs typeface="Times New Roman" panose="02020603050405020304" pitchFamily="18" charset="0"/>
              </a:rPr>
              <a:t>ALBU </a:t>
            </a:r>
            <a:r>
              <a:rPr lang="ro-RO" sz="1600" dirty="0">
                <a:latin typeface="Times New Roman" panose="02020603050405020304" pitchFamily="18" charset="0"/>
                <a:cs typeface="Times New Roman" panose="02020603050405020304" pitchFamily="18" charset="0"/>
              </a:rPr>
              <a:t>N. </a:t>
            </a:r>
            <a:r>
              <a:rPr lang="ro-RO" sz="1600" dirty="0" err="1">
                <a:latin typeface="Times New Roman" panose="02020603050405020304" pitchFamily="18" charset="0"/>
                <a:cs typeface="Times New Roman" panose="02020603050405020304" pitchFamily="18" charset="0"/>
              </a:rPr>
              <a:t>Advanced</a:t>
            </a:r>
            <a:r>
              <a:rPr lang="ro-RO" sz="1600" dirty="0">
                <a:latin typeface="Times New Roman" panose="02020603050405020304" pitchFamily="18" charset="0"/>
                <a:cs typeface="Times New Roman" panose="02020603050405020304" pitchFamily="18" charset="0"/>
              </a:rPr>
              <a:t> </a:t>
            </a:r>
            <a:r>
              <a:rPr lang="ro-RO" sz="1600" dirty="0" err="1">
                <a:latin typeface="Times New Roman" panose="02020603050405020304" pitchFamily="18" charset="0"/>
                <a:cs typeface="Times New Roman" panose="02020603050405020304" pitchFamily="18" charset="0"/>
              </a:rPr>
              <a:t>Research</a:t>
            </a:r>
            <a:r>
              <a:rPr lang="ro-RO" sz="1600" dirty="0">
                <a:latin typeface="Times New Roman" panose="02020603050405020304" pitchFamily="18" charset="0"/>
                <a:cs typeface="Times New Roman" panose="02020603050405020304" pitchFamily="18" charset="0"/>
              </a:rPr>
              <a:t> Workshop „</a:t>
            </a:r>
            <a:r>
              <a:rPr lang="ro-RO" sz="1600" i="1" dirty="0">
                <a:latin typeface="Times New Roman" panose="02020603050405020304" pitchFamily="18" charset="0"/>
                <a:cs typeface="Times New Roman" panose="02020603050405020304" pitchFamily="18" charset="0"/>
              </a:rPr>
              <a:t>Black </a:t>
            </a:r>
            <a:r>
              <a:rPr lang="ro-RO" sz="1600" i="1" dirty="0" err="1">
                <a:latin typeface="Times New Roman" panose="02020603050405020304" pitchFamily="18" charset="0"/>
                <a:cs typeface="Times New Roman" panose="02020603050405020304" pitchFamily="18" charset="0"/>
              </a:rPr>
              <a:t>Swans</a:t>
            </a:r>
            <a:r>
              <a:rPr lang="ro-RO" sz="1600" i="1" dirty="0">
                <a:latin typeface="Times New Roman" panose="02020603050405020304" pitchFamily="18" charset="0"/>
                <a:cs typeface="Times New Roman" panose="02020603050405020304" pitchFamily="18" charset="0"/>
              </a:rPr>
              <a:t> on </a:t>
            </a:r>
            <a:r>
              <a:rPr lang="ro-RO" sz="1600" i="1" dirty="0" err="1">
                <a:latin typeface="Times New Roman" panose="02020603050405020304" pitchFamily="18" charset="0"/>
                <a:cs typeface="Times New Roman" panose="02020603050405020304" pitchFamily="18" charset="0"/>
              </a:rPr>
              <a:t>the</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Eastern</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Flank</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 </a:t>
            </a:r>
            <a:r>
              <a:rPr lang="ro-RO" sz="1600" dirty="0" err="1" smtClean="0">
                <a:latin typeface="Times New Roman" panose="02020603050405020304" pitchFamily="18" charset="0"/>
                <a:cs typeface="Times New Roman" panose="02020603050405020304" pitchFamily="18" charset="0"/>
              </a:rPr>
              <a:t>Science</a:t>
            </a:r>
            <a:r>
              <a:rPr lang="ro-RO" sz="1600" dirty="0" smtClean="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for </a:t>
            </a:r>
            <a:r>
              <a:rPr lang="ro-RO" sz="1600" dirty="0" err="1">
                <a:latin typeface="Times New Roman" panose="02020603050405020304" pitchFamily="18" charset="0"/>
                <a:cs typeface="Times New Roman" panose="02020603050405020304" pitchFamily="18" charset="0"/>
              </a:rPr>
              <a:t>Peace</a:t>
            </a:r>
            <a:r>
              <a:rPr lang="ro-RO" sz="1600" dirty="0">
                <a:latin typeface="Times New Roman" panose="02020603050405020304" pitchFamily="18" charset="0"/>
                <a:cs typeface="Times New Roman" panose="02020603050405020304" pitchFamily="18" charset="0"/>
              </a:rPr>
              <a:t> </a:t>
            </a:r>
            <a:r>
              <a:rPr lang="ro-RO" sz="1600" dirty="0" err="1">
                <a:latin typeface="Times New Roman" panose="02020603050405020304" pitchFamily="18" charset="0"/>
                <a:cs typeface="Times New Roman" panose="02020603050405020304" pitchFamily="18" charset="0"/>
              </a:rPr>
              <a:t>and</a:t>
            </a:r>
            <a:r>
              <a:rPr lang="ro-RO" sz="1600" dirty="0">
                <a:latin typeface="Times New Roman" panose="02020603050405020304" pitchFamily="18" charset="0"/>
                <a:cs typeface="Times New Roman" panose="02020603050405020304" pitchFamily="18" charset="0"/>
              </a:rPr>
              <a:t> </a:t>
            </a:r>
            <a:r>
              <a:rPr lang="ro-RO" sz="1600" dirty="0" err="1">
                <a:latin typeface="Times New Roman" panose="02020603050405020304" pitchFamily="18" charset="0"/>
                <a:cs typeface="Times New Roman" panose="02020603050405020304" pitchFamily="18" charset="0"/>
              </a:rPr>
              <a:t>Security</a:t>
            </a:r>
            <a:r>
              <a:rPr lang="ro-RO" sz="1600" dirty="0">
                <a:latin typeface="Times New Roman" panose="02020603050405020304" pitchFamily="18" charset="0"/>
                <a:cs typeface="Times New Roman" panose="02020603050405020304" pitchFamily="18" charset="0"/>
              </a:rPr>
              <a:t> Program of NATO. </a:t>
            </a:r>
            <a:r>
              <a:rPr lang="ro-RO" sz="1600" dirty="0" err="1" smtClean="0">
                <a:latin typeface="Times New Roman" panose="02020603050405020304" pitchFamily="18" charset="0"/>
                <a:cs typeface="Times New Roman" panose="02020603050405020304" pitchFamily="18" charset="0"/>
              </a:rPr>
              <a:t>Speaker</a:t>
            </a:r>
            <a:r>
              <a:rPr lang="ro-RO" sz="1600" dirty="0" smtClean="0">
                <a:latin typeface="Times New Roman" panose="02020603050405020304" pitchFamily="18" charset="0"/>
                <a:cs typeface="Times New Roman" panose="02020603050405020304" pitchFamily="18" charset="0"/>
              </a:rPr>
              <a:t>, </a:t>
            </a:r>
            <a:r>
              <a:rPr lang="ro-RO" sz="1600" dirty="0" err="1">
                <a:latin typeface="Times New Roman" panose="02020603050405020304" pitchFamily="18" charset="0"/>
                <a:cs typeface="Times New Roman" panose="02020603050405020304" pitchFamily="18" charset="0"/>
              </a:rPr>
              <a:t>Scenario</a:t>
            </a:r>
            <a:r>
              <a:rPr lang="ro-RO" sz="1600" dirty="0">
                <a:latin typeface="Times New Roman" panose="02020603050405020304" pitchFamily="18" charset="0"/>
                <a:cs typeface="Times New Roman" panose="02020603050405020304" pitchFamily="18" charset="0"/>
              </a:rPr>
              <a:t> II </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Counter-Terrorism</a:t>
            </a:r>
            <a:r>
              <a:rPr lang="en-US" sz="1600"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Attak</a:t>
            </a:r>
            <a:r>
              <a:rPr lang="ro-RO" sz="1600" i="1" dirty="0">
                <a:latin typeface="Times New Roman" panose="02020603050405020304" pitchFamily="18" charset="0"/>
                <a:cs typeface="Times New Roman" panose="02020603050405020304" pitchFamily="18" charset="0"/>
              </a:rPr>
              <a:t> on </a:t>
            </a:r>
            <a:r>
              <a:rPr lang="ro-RO" sz="1600" i="1" dirty="0" smtClean="0">
                <a:latin typeface="Times New Roman" panose="02020603050405020304" pitchFamily="18" charset="0"/>
                <a:cs typeface="Times New Roman" panose="02020603050405020304" pitchFamily="18" charset="0"/>
              </a:rPr>
              <a:t>Co</a:t>
            </a:r>
            <a:r>
              <a:rPr lang="en-US" sz="1600" i="1" dirty="0" smtClean="0">
                <a:latin typeface="Times New Roman" panose="02020603050405020304" pitchFamily="18" charset="0"/>
                <a:cs typeface="Times New Roman" panose="02020603050405020304" pitchFamily="18" charset="0"/>
              </a:rPr>
              <a:t>l</a:t>
            </a:r>
            <a:r>
              <a:rPr lang="ro-RO" sz="1600" i="1" dirty="0" smtClean="0">
                <a:latin typeface="Times New Roman" panose="02020603050405020304" pitchFamily="18" charset="0"/>
                <a:cs typeface="Times New Roman" panose="02020603050405020304" pitchFamily="18" charset="0"/>
              </a:rPr>
              <a:t>basna </a:t>
            </a:r>
            <a:r>
              <a:rPr lang="ro-RO" sz="1600" i="1" dirty="0" err="1">
                <a:latin typeface="Times New Roman" panose="02020603050405020304" pitchFamily="18" charset="0"/>
                <a:cs typeface="Times New Roman" panose="02020603050405020304" pitchFamily="18" charset="0"/>
              </a:rPr>
              <a:t>ammunition</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depot</a:t>
            </a:r>
            <a:r>
              <a:rPr lang="ro-RO" sz="1600" i="1" dirty="0">
                <a:latin typeface="Times New Roman" panose="02020603050405020304" pitchFamily="18" charset="0"/>
                <a:cs typeface="Times New Roman" panose="02020603050405020304" pitchFamily="18" charset="0"/>
              </a:rPr>
              <a:t>”.</a:t>
            </a:r>
            <a:r>
              <a:rPr lang="ro-RO" sz="1600" dirty="0">
                <a:latin typeface="Times New Roman" panose="02020603050405020304" pitchFamily="18" charset="0"/>
                <a:cs typeface="Times New Roman" panose="02020603050405020304" pitchFamily="18" charset="0"/>
              </a:rPr>
              <a:t> 2018, 25-27 aprilie, București (România</a:t>
            </a:r>
            <a:r>
              <a:rPr lang="ro-RO" sz="1600" dirty="0" smtClean="0">
                <a:latin typeface="Times New Roman" panose="02020603050405020304" pitchFamily="18" charset="0"/>
                <a:cs typeface="Times New Roman" panose="02020603050405020304" pitchFamily="18" charset="0"/>
              </a:rPr>
              <a:t>).</a:t>
            </a:r>
          </a:p>
          <a:p>
            <a:pPr marL="180975" lvl="0" indent="0" algn="just">
              <a:buNone/>
            </a:pPr>
            <a:endParaRPr lang="ro-RO" sz="300" dirty="0">
              <a:latin typeface="Times New Roman" panose="02020603050405020304" pitchFamily="18" charset="0"/>
              <a:cs typeface="Times New Roman" panose="02020603050405020304" pitchFamily="18" charset="0"/>
            </a:endParaRPr>
          </a:p>
          <a:p>
            <a:pPr lvl="0" indent="-161925" algn="just"/>
            <a:r>
              <a:rPr lang="ro-RO" sz="1600" dirty="0">
                <a:latin typeface="Times New Roman" panose="02020603050405020304" pitchFamily="18" charset="0"/>
                <a:cs typeface="Times New Roman" panose="02020603050405020304" pitchFamily="18" charset="0"/>
              </a:rPr>
              <a:t>ALBU N. </a:t>
            </a:r>
            <a:r>
              <a:rPr lang="en-GB" sz="1600" dirty="0">
                <a:latin typeface="Times New Roman" panose="02020603050405020304" pitchFamily="18" charset="0"/>
                <a:cs typeface="Times New Roman" panose="02020603050405020304" pitchFamily="18" charset="0"/>
              </a:rPr>
              <a:t>Advanced Research Workshop </a:t>
            </a:r>
            <a:r>
              <a:rPr lang="en-GB" sz="1600" dirty="0" smtClean="0">
                <a:latin typeface="Times New Roman" panose="02020603050405020304" pitchFamily="18" charset="0"/>
                <a:cs typeface="Times New Roman" panose="02020603050405020304" pitchFamily="18" charset="0"/>
              </a:rPr>
              <a:t>„</a:t>
            </a:r>
            <a:r>
              <a:rPr lang="en-GB" sz="1600" i="1" dirty="0">
                <a:latin typeface="Times New Roman" panose="02020603050405020304" pitchFamily="18" charset="0"/>
                <a:cs typeface="Times New Roman" panose="02020603050405020304" pitchFamily="18" charset="0"/>
              </a:rPr>
              <a:t>Challenges in strategic communication and fighting propaganda in Eastern Europe. Solutions for a future common project</a:t>
            </a:r>
            <a:r>
              <a:rPr lang="en-GB" sz="1600" dirty="0">
                <a:latin typeface="Times New Roman" panose="02020603050405020304" pitchFamily="18" charset="0"/>
                <a:cs typeface="Times New Roman" panose="02020603050405020304" pitchFamily="18" charset="0"/>
              </a:rPr>
              <a:t>”, organized by </a:t>
            </a:r>
            <a:r>
              <a:rPr lang="en-GB" sz="1600" dirty="0" smtClean="0">
                <a:latin typeface="Times New Roman" panose="02020603050405020304" pitchFamily="18" charset="0"/>
                <a:cs typeface="Times New Roman" panose="02020603050405020304" pitchFamily="18" charset="0"/>
              </a:rPr>
              <a:t>NATO </a:t>
            </a:r>
            <a:r>
              <a:rPr lang="en-GB" sz="1600" dirty="0">
                <a:latin typeface="Times New Roman" panose="02020603050405020304" pitchFamily="18" charset="0"/>
                <a:cs typeface="Times New Roman" panose="02020603050405020304" pitchFamily="18" charset="0"/>
              </a:rPr>
              <a:t>Science for Peace and Security Program. </a:t>
            </a:r>
            <a:r>
              <a:rPr lang="ro-RO" sz="1600" dirty="0">
                <a:latin typeface="Times New Roman" panose="02020603050405020304" pitchFamily="18" charset="0"/>
                <a:cs typeface="Times New Roman" panose="02020603050405020304" pitchFamily="18" charset="0"/>
              </a:rPr>
              <a:t>2018, 25-27 aprilie, </a:t>
            </a:r>
            <a:r>
              <a:rPr lang="ro-RO" sz="1600" dirty="0" smtClean="0">
                <a:latin typeface="Times New Roman" panose="02020603050405020304" pitchFamily="18" charset="0"/>
                <a:cs typeface="Times New Roman" panose="02020603050405020304" pitchFamily="18" charset="0"/>
              </a:rPr>
              <a:t>Chişinău. </a:t>
            </a:r>
            <a:endParaRPr lang="en-US" sz="16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99762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107504" y="260648"/>
            <a:ext cx="8856984" cy="6408712"/>
          </a:xfrm>
        </p:spPr>
        <p:txBody>
          <a:bodyPr numCol="2">
            <a:noAutofit/>
          </a:bodyPr>
          <a:lstStyle/>
          <a:p>
            <a:pPr marL="0" indent="0" algn="ctr">
              <a:buNone/>
            </a:pPr>
            <a:r>
              <a:rPr lang="ro-RO" sz="2400" b="1" dirty="0" smtClean="0">
                <a:latin typeface="Times New Roman" panose="02020603050405020304" pitchFamily="18" charset="0"/>
                <a:cs typeface="Times New Roman" panose="02020603050405020304" pitchFamily="18" charset="0"/>
              </a:rPr>
              <a:t>Deplasări și participări </a:t>
            </a:r>
          </a:p>
          <a:p>
            <a:pPr marL="0" indent="0" algn="ctr">
              <a:buNone/>
            </a:pPr>
            <a:r>
              <a:rPr lang="ro-RO" sz="2400" b="1" dirty="0" smtClean="0">
                <a:latin typeface="Times New Roman" panose="02020603050405020304" pitchFamily="18" charset="0"/>
                <a:cs typeface="Times New Roman" panose="02020603050405020304" pitchFamily="18" charset="0"/>
              </a:rPr>
              <a:t>la stagii ştiinţifice </a:t>
            </a:r>
            <a:r>
              <a:rPr lang="ro-RO" sz="2400" b="1" dirty="0">
                <a:latin typeface="Times New Roman" panose="02020603050405020304" pitchFamily="18" charset="0"/>
                <a:cs typeface="Times New Roman" panose="02020603050405020304" pitchFamily="18" charset="0"/>
              </a:rPr>
              <a:t>peste hotare</a:t>
            </a:r>
            <a:r>
              <a:rPr lang="ro-RO" sz="2400" b="1" dirty="0" smtClean="0">
                <a:latin typeface="Times New Roman" panose="02020603050405020304" pitchFamily="18" charset="0"/>
                <a:cs typeface="Times New Roman" panose="02020603050405020304" pitchFamily="18" charset="0"/>
              </a:rPr>
              <a:t>:</a:t>
            </a:r>
          </a:p>
          <a:p>
            <a:pPr marL="0" indent="0" algn="ctr">
              <a:buNone/>
            </a:pPr>
            <a:endParaRPr lang="ro-RO" sz="2400" b="1" dirty="0" smtClean="0">
              <a:latin typeface="Times New Roman" panose="02020603050405020304" pitchFamily="18" charset="0"/>
              <a:cs typeface="Times New Roman" panose="02020603050405020304" pitchFamily="18" charset="0"/>
            </a:endParaRPr>
          </a:p>
          <a:p>
            <a:pPr marL="0" indent="0" algn="just">
              <a:buNone/>
            </a:pPr>
            <a:endParaRPr lang="ro-RO" sz="500" dirty="0">
              <a:latin typeface="Times New Roman" panose="02020603050405020304" pitchFamily="18" charset="0"/>
              <a:cs typeface="Times New Roman" panose="02020603050405020304" pitchFamily="18" charset="0"/>
            </a:endParaRPr>
          </a:p>
          <a:p>
            <a:pPr marL="180975" indent="-180975" algn="just"/>
            <a:r>
              <a:rPr lang="ro-RO" sz="1600" dirty="0">
                <a:latin typeface="Times New Roman" panose="02020603050405020304" pitchFamily="18" charset="0"/>
                <a:cs typeface="Times New Roman" panose="02020603050405020304" pitchFamily="18" charset="0"/>
              </a:rPr>
              <a:t>CIȘNIR Valeriu. Participare la Conferința Internațională Științifică „</a:t>
            </a:r>
            <a:r>
              <a:rPr lang="ro-RO" sz="1600" i="1" dirty="0">
                <a:latin typeface="Times New Roman" panose="02020603050405020304" pitchFamily="18" charset="0"/>
                <a:cs typeface="Times New Roman" panose="02020603050405020304" pitchFamily="18" charset="0"/>
              </a:rPr>
              <a:t>Dimensiuni etice și sociale în administrație publică și drept</a:t>
            </a:r>
            <a:r>
              <a:rPr lang="ro-RO" sz="1600" dirty="0">
                <a:latin typeface="Times New Roman" panose="02020603050405020304" pitchFamily="18" charset="0"/>
                <a:cs typeface="Times New Roman" panose="02020603050405020304" pitchFamily="18" charset="0"/>
              </a:rPr>
              <a:t>” la Universitatea „Ștefan cel Mare” din Suceava, România. 25-29.04.2018</a:t>
            </a:r>
            <a:r>
              <a:rPr lang="ro-RO" sz="1600" dirty="0" smtClean="0">
                <a:latin typeface="Times New Roman" panose="02020603050405020304" pitchFamily="18" charset="0"/>
                <a:cs typeface="Times New Roman" panose="02020603050405020304" pitchFamily="18" charset="0"/>
              </a:rPr>
              <a:t>.</a:t>
            </a:r>
          </a:p>
          <a:p>
            <a:pPr marL="180975" indent="-180975" algn="just">
              <a:buNone/>
            </a:pPr>
            <a:endParaRPr lang="ro-RO" sz="1600" dirty="0">
              <a:latin typeface="Times New Roman" panose="02020603050405020304" pitchFamily="18" charset="0"/>
              <a:cs typeface="Times New Roman" panose="02020603050405020304" pitchFamily="18" charset="0"/>
            </a:endParaRPr>
          </a:p>
          <a:p>
            <a:pPr marL="180975" lvl="0" indent="-180975" algn="just"/>
            <a:r>
              <a:rPr lang="ro-RO" sz="1600" dirty="0" smtClean="0">
                <a:latin typeface="Times New Roman" panose="02020603050405020304" pitchFamily="18" charset="0"/>
                <a:cs typeface="Times New Roman" panose="02020603050405020304" pitchFamily="18" charset="0"/>
              </a:rPr>
              <a:t>ALBU </a:t>
            </a:r>
            <a:r>
              <a:rPr lang="ro-RO" sz="1600" dirty="0">
                <a:latin typeface="Times New Roman" panose="02020603050405020304" pitchFamily="18" charset="0"/>
                <a:cs typeface="Times New Roman" panose="02020603050405020304" pitchFamily="18" charset="0"/>
              </a:rPr>
              <a:t>N. </a:t>
            </a:r>
            <a:r>
              <a:rPr lang="en-US" sz="1600" dirty="0" smtClean="0">
                <a:latin typeface="Times New Roman" panose="02020603050405020304" pitchFamily="18" charset="0"/>
                <a:cs typeface="Times New Roman" panose="02020603050405020304" pitchFamily="18" charset="0"/>
              </a:rPr>
              <a:t>S</a:t>
            </a:r>
            <a:r>
              <a:rPr lang="ro-RO" sz="1600" dirty="0" err="1" smtClean="0">
                <a:latin typeface="Times New Roman" panose="02020603050405020304" pitchFamily="18" charset="0"/>
                <a:cs typeface="Times New Roman" panose="02020603050405020304" pitchFamily="18" charset="0"/>
              </a:rPr>
              <a:t>tagiu</a:t>
            </a:r>
            <a:r>
              <a:rPr lang="ro-RO" sz="1600" dirty="0" smtClean="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de </a:t>
            </a:r>
            <a:r>
              <a:rPr lang="ro-RO" sz="1600" dirty="0" smtClean="0">
                <a:latin typeface="Times New Roman" panose="02020603050405020304" pitchFamily="18" charset="0"/>
                <a:cs typeface="Times New Roman" panose="02020603050405020304" pitchFamily="18" charset="0"/>
              </a:rPr>
              <a:t>cercetare: </a:t>
            </a:r>
            <a:r>
              <a:rPr lang="ro-RO" sz="1600" dirty="0">
                <a:latin typeface="Times New Roman" panose="02020603050405020304" pitchFamily="18" charset="0"/>
                <a:cs typeface="Times New Roman" panose="02020603050405020304" pitchFamily="18" charset="0"/>
              </a:rPr>
              <a:t>„</a:t>
            </a:r>
            <a:r>
              <a:rPr lang="ro-RO" sz="1600" i="1" dirty="0">
                <a:latin typeface="Times New Roman" panose="02020603050405020304" pitchFamily="18" charset="0"/>
                <a:cs typeface="Times New Roman" panose="02020603050405020304" pitchFamily="18" charset="0"/>
              </a:rPr>
              <a:t>Integrarea perspectivei de gen în sectorul de securitate a Republicii Moldova: angajament internațional sau necesitate națională</a:t>
            </a:r>
            <a:r>
              <a:rPr lang="ro-RO" sz="1600" dirty="0" smtClean="0">
                <a:latin typeface="Times New Roman" panose="02020603050405020304" pitchFamily="18" charset="0"/>
                <a:cs typeface="Times New Roman" panose="02020603050405020304" pitchFamily="18" charset="0"/>
              </a:rPr>
              <a:t>?”. Germania. 18.06-21.07.2018.</a:t>
            </a:r>
          </a:p>
          <a:p>
            <a:pPr marL="180975" lvl="0" indent="-180975" algn="just"/>
            <a:endParaRPr lang="ro-RO" sz="1600" dirty="0" smtClean="0">
              <a:latin typeface="Times New Roman" panose="02020603050405020304" pitchFamily="18" charset="0"/>
              <a:cs typeface="Times New Roman" panose="02020603050405020304" pitchFamily="18" charset="0"/>
            </a:endParaRPr>
          </a:p>
          <a:p>
            <a:pPr marL="180975" lvl="0" indent="-180975" algn="just"/>
            <a:r>
              <a:rPr lang="ro-RO" sz="1600" dirty="0" smtClean="0">
                <a:latin typeface="Times New Roman" panose="02020603050405020304" pitchFamily="18" charset="0"/>
                <a:cs typeface="Times New Roman" panose="02020603050405020304" pitchFamily="18" charset="0"/>
              </a:rPr>
              <a:t>ALBU </a:t>
            </a:r>
            <a:r>
              <a:rPr lang="ro-RO" sz="1600" dirty="0">
                <a:latin typeface="Times New Roman" panose="02020603050405020304" pitchFamily="18" charset="0"/>
                <a:cs typeface="Times New Roman" panose="02020603050405020304" pitchFamily="18" charset="0"/>
              </a:rPr>
              <a:t>N. </a:t>
            </a:r>
            <a:r>
              <a:rPr lang="ro-RO" sz="1600" dirty="0" smtClean="0">
                <a:latin typeface="Times New Roman" panose="02020603050405020304" pitchFamily="18" charset="0"/>
                <a:cs typeface="Times New Roman" panose="02020603050405020304" pitchFamily="18" charset="0"/>
              </a:rPr>
              <a:t>Schimb </a:t>
            </a:r>
            <a:r>
              <a:rPr lang="ro-RO" sz="1600" dirty="0">
                <a:latin typeface="Times New Roman" panose="02020603050405020304" pitchFamily="18" charset="0"/>
                <a:cs typeface="Times New Roman" panose="02020603050405020304" pitchFamily="18" charset="0"/>
              </a:rPr>
              <a:t>de experiență cu privire la cele mai bune practici de implementare la nivel național a prevederilor Rezoluției 1325 a Consiliului de Securitate al ONU privind Femeile, </a:t>
            </a:r>
            <a:r>
              <a:rPr lang="ro-RO" sz="1600" dirty="0" smtClean="0">
                <a:latin typeface="Times New Roman" panose="02020603050405020304" pitchFamily="18" charset="0"/>
                <a:cs typeface="Times New Roman" panose="02020603050405020304" pitchFamily="18" charset="0"/>
              </a:rPr>
              <a:t>Pacea </a:t>
            </a:r>
            <a:r>
              <a:rPr lang="ro-RO" sz="1600" dirty="0">
                <a:latin typeface="Times New Roman" panose="02020603050405020304" pitchFamily="18" charset="0"/>
                <a:cs typeface="Times New Roman" panose="02020603050405020304" pitchFamily="18" charset="0"/>
              </a:rPr>
              <a:t>și </a:t>
            </a:r>
            <a:r>
              <a:rPr lang="ro-RO" sz="1600" dirty="0" smtClean="0">
                <a:latin typeface="Times New Roman" panose="02020603050405020304" pitchFamily="18" charset="0"/>
                <a:cs typeface="Times New Roman" panose="02020603050405020304" pitchFamily="18" charset="0"/>
              </a:rPr>
              <a:t>Securitatea. Georgia. 13-18.05. 2018.</a:t>
            </a:r>
          </a:p>
          <a:p>
            <a:pPr lvl="0" indent="-161925" algn="just"/>
            <a:endParaRPr lang="ro-RO" sz="1600" dirty="0">
              <a:latin typeface="Times New Roman" panose="02020603050405020304" pitchFamily="18" charset="0"/>
              <a:cs typeface="Times New Roman" panose="02020603050405020304" pitchFamily="18" charset="0"/>
            </a:endParaRPr>
          </a:p>
          <a:p>
            <a:pPr lvl="0" indent="-161925" algn="just"/>
            <a:endParaRPr lang="ro-RO" sz="1600" dirty="0" smtClean="0">
              <a:latin typeface="Times New Roman" panose="02020603050405020304" pitchFamily="18" charset="0"/>
              <a:cs typeface="Times New Roman" panose="02020603050405020304" pitchFamily="18" charset="0"/>
            </a:endParaRPr>
          </a:p>
          <a:p>
            <a:pPr lvl="0" indent="-161925" algn="just"/>
            <a:endParaRPr lang="ro-RO" sz="1600" dirty="0">
              <a:latin typeface="Times New Roman" panose="02020603050405020304" pitchFamily="18" charset="0"/>
              <a:cs typeface="Times New Roman" panose="02020603050405020304" pitchFamily="18" charset="0"/>
            </a:endParaRPr>
          </a:p>
          <a:p>
            <a:pPr lvl="0" indent="-161925" algn="just"/>
            <a:endParaRPr lang="ro-RO" sz="1600" dirty="0" smtClean="0">
              <a:latin typeface="Times New Roman" panose="02020603050405020304" pitchFamily="18" charset="0"/>
              <a:cs typeface="Times New Roman" panose="02020603050405020304" pitchFamily="18" charset="0"/>
            </a:endParaRPr>
          </a:p>
          <a:p>
            <a:pPr lvl="0" indent="-161925" algn="just"/>
            <a:endParaRPr lang="ro-RO" sz="1600" dirty="0">
              <a:latin typeface="Times New Roman" panose="02020603050405020304" pitchFamily="18" charset="0"/>
              <a:cs typeface="Times New Roman" panose="02020603050405020304" pitchFamily="18" charset="0"/>
            </a:endParaRPr>
          </a:p>
          <a:p>
            <a:pPr indent="-161925" algn="just"/>
            <a:r>
              <a:rPr lang="ro-RO" sz="1600" dirty="0">
                <a:latin typeface="Times New Roman" panose="02020603050405020304" pitchFamily="18" charset="0"/>
                <a:cs typeface="Times New Roman" panose="02020603050405020304" pitchFamily="18" charset="0"/>
              </a:rPr>
              <a:t>MOCANU Victor. Participare la lucrările Conferinței Științifice Internaționale „</a:t>
            </a:r>
            <a:r>
              <a:rPr lang="ro-RO" sz="1600" i="1" dirty="0">
                <a:latin typeface="Times New Roman" panose="02020603050405020304" pitchFamily="18" charset="0"/>
                <a:cs typeface="Times New Roman" panose="02020603050405020304" pitchFamily="18" charset="0"/>
              </a:rPr>
              <a:t>New </a:t>
            </a:r>
            <a:r>
              <a:rPr lang="ro-RO" sz="1600" i="1" dirty="0" err="1">
                <a:latin typeface="Times New Roman" panose="02020603050405020304" pitchFamily="18" charset="0"/>
                <a:cs typeface="Times New Roman" panose="02020603050405020304" pitchFamily="18" charset="0"/>
              </a:rPr>
              <a:t>problems</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of-E-society</a:t>
            </a:r>
            <a:r>
              <a:rPr lang="ro-RO" sz="1600" dirty="0">
                <a:latin typeface="Times New Roman" panose="02020603050405020304" pitchFamily="18" charset="0"/>
                <a:cs typeface="Times New Roman" panose="02020603050405020304" pitchFamily="18" charset="0"/>
              </a:rPr>
              <a:t>” organizată de Universitatea Catolică Ioan Paul al II din Lublin. Polonia, Lublin. 19-25.08.2018</a:t>
            </a:r>
            <a:r>
              <a:rPr lang="ro-RO" sz="1600" dirty="0" smtClean="0">
                <a:latin typeface="Times New Roman" panose="02020603050405020304" pitchFamily="18" charset="0"/>
                <a:cs typeface="Times New Roman" panose="02020603050405020304" pitchFamily="18" charset="0"/>
              </a:rPr>
              <a:t>.</a:t>
            </a:r>
          </a:p>
          <a:p>
            <a:pPr indent="-161925" algn="just"/>
            <a:endParaRPr lang="ro-RO" sz="1600" dirty="0">
              <a:latin typeface="Times New Roman" panose="02020603050405020304" pitchFamily="18" charset="0"/>
              <a:cs typeface="Times New Roman" panose="02020603050405020304" pitchFamily="18" charset="0"/>
            </a:endParaRPr>
          </a:p>
          <a:p>
            <a:pPr lvl="0" indent="-161925" algn="just"/>
            <a:r>
              <a:rPr lang="ro-RO" sz="1600" dirty="0" smtClean="0">
                <a:latin typeface="Times New Roman" panose="02020603050405020304" pitchFamily="18" charset="0"/>
                <a:cs typeface="Times New Roman" panose="02020603050405020304" pitchFamily="18" charset="0"/>
              </a:rPr>
              <a:t>TAȘCĂ Mihai. </a:t>
            </a:r>
            <a:r>
              <a:rPr lang="ro-RO" sz="1600" i="1" dirty="0" smtClean="0">
                <a:latin typeface="Times New Roman" panose="02020603050405020304" pitchFamily="18" charset="0"/>
                <a:cs typeface="Times New Roman" panose="02020603050405020304" pitchFamily="18" charset="0"/>
              </a:rPr>
              <a:t>Cercetării în Arhivele </a:t>
            </a:r>
            <a:r>
              <a:rPr lang="ro-RO" sz="1600" i="1" dirty="0">
                <a:latin typeface="Times New Roman" panose="02020603050405020304" pitchFamily="18" charset="0"/>
                <a:cs typeface="Times New Roman" panose="02020603050405020304" pitchFamily="18" charset="0"/>
              </a:rPr>
              <a:t>Naționale Militare din </a:t>
            </a:r>
            <a:r>
              <a:rPr lang="ro-RO" sz="1600" i="1" dirty="0" smtClean="0">
                <a:latin typeface="Times New Roman" panose="02020603050405020304" pitchFamily="18" charset="0"/>
                <a:cs typeface="Times New Roman" panose="02020603050405020304" pitchFamily="18" charset="0"/>
              </a:rPr>
              <a:t>Pitești</a:t>
            </a:r>
            <a:r>
              <a:rPr lang="ro-RO" sz="1600" dirty="0" smtClean="0">
                <a:latin typeface="Times New Roman" panose="02020603050405020304" pitchFamily="18" charset="0"/>
                <a:cs typeface="Times New Roman" panose="02020603050405020304" pitchFamily="18" charset="0"/>
              </a:rPr>
              <a:t>, România. 12-15.02.2018.</a:t>
            </a:r>
          </a:p>
          <a:p>
            <a:pPr lvl="0" indent="-161925" algn="just"/>
            <a:endParaRPr lang="ro-RO" sz="1600" dirty="0" smtClean="0">
              <a:latin typeface="Times New Roman" panose="02020603050405020304" pitchFamily="18" charset="0"/>
              <a:cs typeface="Times New Roman" panose="02020603050405020304" pitchFamily="18" charset="0"/>
            </a:endParaRPr>
          </a:p>
          <a:p>
            <a:pPr lvl="0" indent="-161925" algn="just"/>
            <a:r>
              <a:rPr lang="ro-RO" sz="1600" dirty="0" smtClean="0">
                <a:latin typeface="Times New Roman" panose="02020603050405020304" pitchFamily="18" charset="0"/>
                <a:cs typeface="Times New Roman" panose="02020603050405020304" pitchFamily="18" charset="0"/>
              </a:rPr>
              <a:t>GORBATIUC M. Participare </a:t>
            </a:r>
            <a:r>
              <a:rPr lang="ro-RO" sz="1600" dirty="0">
                <a:latin typeface="Times New Roman" panose="02020603050405020304" pitchFamily="18" charset="0"/>
                <a:cs typeface="Times New Roman" panose="02020603050405020304" pitchFamily="18" charset="0"/>
              </a:rPr>
              <a:t>la lucrările Conferinței Științifice Internaționale „</a:t>
            </a:r>
            <a:r>
              <a:rPr lang="ro-RO" sz="1600" i="1" dirty="0" err="1">
                <a:latin typeface="Times New Roman" panose="02020603050405020304" pitchFamily="18" charset="0"/>
                <a:cs typeface="Times New Roman" panose="02020603050405020304" pitchFamily="18" charset="0"/>
              </a:rPr>
              <a:t>Asymmetric</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conflicts</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and</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hybrid</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wars</a:t>
            </a:r>
            <a:r>
              <a:rPr lang="ro-RO" sz="1600" i="1" dirty="0">
                <a:latin typeface="Times New Roman" panose="02020603050405020304" pitchFamily="18" charset="0"/>
                <a:cs typeface="Times New Roman" panose="02020603050405020304" pitchFamily="18" charset="0"/>
              </a:rPr>
              <a:t> in </a:t>
            </a:r>
            <a:r>
              <a:rPr lang="ro-RO" sz="1600" i="1" dirty="0" err="1">
                <a:latin typeface="Times New Roman" panose="02020603050405020304" pitchFamily="18" charset="0"/>
                <a:cs typeface="Times New Roman" panose="02020603050405020304" pitchFamily="18" charset="0"/>
              </a:rPr>
              <a:t>the</a:t>
            </a:r>
            <a:r>
              <a:rPr lang="ro-RO" sz="1600" i="1" dirty="0">
                <a:latin typeface="Times New Roman" panose="02020603050405020304" pitchFamily="18" charset="0"/>
                <a:cs typeface="Times New Roman" panose="02020603050405020304" pitchFamily="18" charset="0"/>
              </a:rPr>
              <a:t> </a:t>
            </a:r>
            <a:r>
              <a:rPr lang="ro-RO" sz="1600" i="1" dirty="0" smtClean="0">
                <a:latin typeface="Times New Roman" panose="02020603050405020304" pitchFamily="18" charset="0"/>
                <a:cs typeface="Times New Roman" panose="02020603050405020304" pitchFamily="18" charset="0"/>
              </a:rPr>
              <a:t>21</a:t>
            </a:r>
            <a:r>
              <a:rPr lang="ro-RO" sz="1600" i="1" baseline="30000" dirty="0" smtClean="0">
                <a:latin typeface="Times New Roman" panose="02020603050405020304" pitchFamily="18" charset="0"/>
                <a:cs typeface="Times New Roman" panose="02020603050405020304" pitchFamily="18" charset="0"/>
              </a:rPr>
              <a:t>st</a:t>
            </a:r>
            <a:r>
              <a:rPr lang="ro-RO" sz="1600" i="1" dirty="0" smtClean="0">
                <a:latin typeface="Times New Roman" panose="02020603050405020304" pitchFamily="18" charset="0"/>
                <a:cs typeface="Times New Roman" panose="02020603050405020304" pitchFamily="18" charset="0"/>
              </a:rPr>
              <a:t>Century”</a:t>
            </a:r>
            <a:r>
              <a:rPr lang="ro-RO" sz="1600" dirty="0" smtClean="0">
                <a:latin typeface="Times New Roman" panose="02020603050405020304" pitchFamily="18" charset="0"/>
                <a:cs typeface="Times New Roman" panose="02020603050405020304" pitchFamily="18" charset="0"/>
              </a:rPr>
              <a:t>. Polonia. 22-25.05.2018.</a:t>
            </a:r>
          </a:p>
          <a:p>
            <a:pPr lvl="0" indent="-161925" algn="just"/>
            <a:endParaRPr lang="ro-RO" sz="1600" dirty="0" smtClean="0">
              <a:latin typeface="Times New Roman" panose="02020603050405020304" pitchFamily="18" charset="0"/>
              <a:cs typeface="Times New Roman" panose="02020603050405020304" pitchFamily="18" charset="0"/>
            </a:endParaRPr>
          </a:p>
          <a:p>
            <a:pPr lvl="0" indent="-161925" algn="just"/>
            <a:r>
              <a:rPr lang="ro-RO" sz="1600" dirty="0" smtClean="0">
                <a:latin typeface="Times New Roman" panose="02020603050405020304" pitchFamily="18" charset="0"/>
                <a:cs typeface="Times New Roman" panose="02020603050405020304" pitchFamily="18" charset="0"/>
              </a:rPr>
              <a:t>GUCEAC I., GRAMA D. Participare </a:t>
            </a:r>
            <a:r>
              <a:rPr lang="ro-RO" sz="1600" dirty="0">
                <a:latin typeface="Times New Roman" panose="02020603050405020304" pitchFamily="18" charset="0"/>
                <a:cs typeface="Times New Roman" panose="02020603050405020304" pitchFamily="18" charset="0"/>
              </a:rPr>
              <a:t>cu comunicare la Conferința „</a:t>
            </a:r>
            <a:r>
              <a:rPr lang="ro-RO" sz="1600" i="1" dirty="0" err="1">
                <a:latin typeface="Times New Roman" panose="02020603050405020304" pitchFamily="18" charset="0"/>
                <a:cs typeface="Times New Roman" panose="02020603050405020304" pitchFamily="18" charset="0"/>
              </a:rPr>
              <a:t>Challenges</a:t>
            </a:r>
            <a:r>
              <a:rPr lang="ro-RO" sz="1600" i="1" dirty="0">
                <a:latin typeface="Times New Roman" panose="02020603050405020304" pitchFamily="18" charset="0"/>
                <a:cs typeface="Times New Roman" panose="02020603050405020304" pitchFamily="18" charset="0"/>
              </a:rPr>
              <a:t> of </a:t>
            </a:r>
            <a:r>
              <a:rPr lang="ro-RO" sz="1600" i="1" dirty="0" err="1">
                <a:latin typeface="Times New Roman" panose="02020603050405020304" pitchFamily="18" charset="0"/>
                <a:cs typeface="Times New Roman" panose="02020603050405020304" pitchFamily="18" charset="0"/>
              </a:rPr>
              <a:t>the</a:t>
            </a:r>
            <a:r>
              <a:rPr lang="ro-RO" sz="1600" i="1" dirty="0">
                <a:latin typeface="Times New Roman" panose="02020603050405020304" pitchFamily="18" charset="0"/>
                <a:cs typeface="Times New Roman" panose="02020603050405020304" pitchFamily="18" charset="0"/>
              </a:rPr>
              <a:t> </a:t>
            </a:r>
            <a:r>
              <a:rPr lang="ro-RO" sz="1600" i="1" dirty="0" err="1">
                <a:latin typeface="Times New Roman" panose="02020603050405020304" pitchFamily="18" charset="0"/>
                <a:cs typeface="Times New Roman" panose="02020603050405020304" pitchFamily="18" charset="0"/>
              </a:rPr>
              <a:t>Knowledge</a:t>
            </a:r>
            <a:r>
              <a:rPr lang="ro-RO" sz="1600" i="1" dirty="0">
                <a:latin typeface="Times New Roman" panose="02020603050405020304" pitchFamily="18" charset="0"/>
                <a:cs typeface="Times New Roman" panose="02020603050405020304" pitchFamily="18" charset="0"/>
              </a:rPr>
              <a:t> Society</a:t>
            </a:r>
            <a:r>
              <a:rPr lang="ro-RO" sz="1600" dirty="0">
                <a:latin typeface="Times New Roman" panose="02020603050405020304" pitchFamily="18" charset="0"/>
                <a:cs typeface="Times New Roman" panose="02020603050405020304" pitchFamily="18" charset="0"/>
              </a:rPr>
              <a:t>” organizată de Universitatea „Nicolae Titulescu</a:t>
            </a:r>
            <a:r>
              <a:rPr lang="ro-RO" sz="1600" dirty="0" smtClean="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România, </a:t>
            </a:r>
            <a:r>
              <a:rPr lang="ro-RO" sz="1600" dirty="0" smtClean="0">
                <a:latin typeface="Times New Roman" panose="02020603050405020304" pitchFamily="18" charset="0"/>
                <a:cs typeface="Times New Roman" panose="02020603050405020304" pitchFamily="18" charset="0"/>
              </a:rPr>
              <a:t>București. 10-12.05.2018.</a:t>
            </a:r>
          </a:p>
          <a:p>
            <a:pPr lvl="0" indent="-161925" algn="just"/>
            <a:endParaRPr lang="ro-RO" sz="16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92500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107504" y="332656"/>
            <a:ext cx="8856984" cy="6336704"/>
          </a:xfrm>
        </p:spPr>
        <p:txBody>
          <a:bodyPr numCol="2">
            <a:normAutofit fontScale="47500" lnSpcReduction="20000"/>
          </a:bodyPr>
          <a:lstStyle/>
          <a:p>
            <a:pPr marL="0" indent="0" algn="ctr">
              <a:buNone/>
            </a:pPr>
            <a:r>
              <a:rPr lang="ro-RO" sz="5100" b="1" dirty="0" smtClean="0">
                <a:latin typeface="Times New Roman" panose="02020603050405020304" pitchFamily="18" charset="0"/>
                <a:cs typeface="Times New Roman" panose="02020603050405020304" pitchFamily="18" charset="0"/>
              </a:rPr>
              <a:t>Participări </a:t>
            </a:r>
          </a:p>
          <a:p>
            <a:pPr marL="0" indent="0" algn="ctr">
              <a:buNone/>
            </a:pPr>
            <a:r>
              <a:rPr lang="ro-RO" sz="5100" b="1" dirty="0" smtClean="0">
                <a:latin typeface="Times New Roman" panose="02020603050405020304" pitchFamily="18" charset="0"/>
                <a:cs typeface="Times New Roman" panose="02020603050405020304" pitchFamily="18" charset="0"/>
              </a:rPr>
              <a:t>în </a:t>
            </a:r>
            <a:r>
              <a:rPr lang="ro-RO" sz="5100" b="1" dirty="0">
                <a:latin typeface="Times New Roman" panose="02020603050405020304" pitchFamily="18" charset="0"/>
                <a:cs typeface="Times New Roman" panose="02020603050405020304" pitchFamily="18" charset="0"/>
              </a:rPr>
              <a:t>diverse </a:t>
            </a:r>
            <a:r>
              <a:rPr lang="fr-FR" sz="5100" b="1" dirty="0" err="1">
                <a:latin typeface="Times New Roman" panose="02020603050405020304" pitchFamily="18" charset="0"/>
                <a:cs typeface="Times New Roman" panose="02020603050405020304" pitchFamily="18" charset="0"/>
              </a:rPr>
              <a:t>grupuri</a:t>
            </a:r>
            <a:r>
              <a:rPr lang="fr-FR" sz="5100" b="1" dirty="0">
                <a:latin typeface="Times New Roman" panose="02020603050405020304" pitchFamily="18" charset="0"/>
                <a:cs typeface="Times New Roman" panose="02020603050405020304" pitchFamily="18" charset="0"/>
              </a:rPr>
              <a:t> de </a:t>
            </a:r>
            <a:r>
              <a:rPr lang="fr-FR" sz="5100" b="1" dirty="0" err="1">
                <a:latin typeface="Times New Roman" panose="02020603050405020304" pitchFamily="18" charset="0"/>
                <a:cs typeface="Times New Roman" panose="02020603050405020304" pitchFamily="18" charset="0"/>
              </a:rPr>
              <a:t>lucru</a:t>
            </a:r>
            <a:r>
              <a:rPr lang="fr-FR" sz="5100" b="1" dirty="0" smtClean="0">
                <a:latin typeface="Times New Roman" panose="02020603050405020304" pitchFamily="18" charset="0"/>
                <a:cs typeface="Times New Roman" panose="02020603050405020304" pitchFamily="18" charset="0"/>
              </a:rPr>
              <a:t>:</a:t>
            </a:r>
            <a:endParaRPr lang="ro-RO" sz="5100" b="1" dirty="0" smtClean="0">
              <a:latin typeface="Times New Roman" panose="02020603050405020304" pitchFamily="18" charset="0"/>
              <a:cs typeface="Times New Roman" panose="02020603050405020304" pitchFamily="18" charset="0"/>
            </a:endParaRPr>
          </a:p>
          <a:p>
            <a:pPr marL="0" indent="0" algn="ctr">
              <a:buNone/>
            </a:pPr>
            <a:endParaRPr lang="ro-RO" sz="5100" dirty="0">
              <a:latin typeface="Times New Roman" panose="02020603050405020304" pitchFamily="18" charset="0"/>
              <a:cs typeface="Times New Roman" panose="02020603050405020304" pitchFamily="18" charset="0"/>
            </a:endParaRPr>
          </a:p>
          <a:p>
            <a:pPr marL="180975" lvl="0" indent="-180975" algn="just"/>
            <a:r>
              <a:rPr lang="ro-RO" sz="3800" dirty="0">
                <a:latin typeface="Times New Roman" panose="02020603050405020304" pitchFamily="18" charset="0"/>
                <a:cs typeface="Times New Roman" panose="02020603050405020304" pitchFamily="18" charset="0"/>
              </a:rPr>
              <a:t>ALBU N. </a:t>
            </a:r>
            <a:r>
              <a:rPr lang="ro-RO" sz="3800" dirty="0" smtClean="0">
                <a:latin typeface="Times New Roman" panose="02020603050405020304" pitchFamily="18" charset="0"/>
                <a:cs typeface="Times New Roman" panose="02020603050405020304" pitchFamily="18" charset="0"/>
              </a:rPr>
              <a:t>Grupul </a:t>
            </a:r>
            <a:r>
              <a:rPr lang="ro-RO" sz="3800" dirty="0">
                <a:latin typeface="Times New Roman" panose="02020603050405020304" pitchFamily="18" charset="0"/>
                <a:cs typeface="Times New Roman" panose="02020603050405020304" pitchFamily="18" charset="0"/>
              </a:rPr>
              <a:t>de lucru responsabil de elaborarea Planului naţional de acţiuni cu privire la implementarea Rezoluţiei 1325 a Consiliului de Securitate al Organizaţiei Naţiunilor Unite privind rolul femeilor în asigurarea păcii şi securităţii, instituit prin Dispoziţia Guvernului nr. 54 din 29.05.2017. Membru grupului de lucru</a:t>
            </a:r>
            <a:r>
              <a:rPr lang="ro-RO" sz="3800" dirty="0" smtClean="0">
                <a:latin typeface="Times New Roman" panose="02020603050405020304" pitchFamily="18" charset="0"/>
                <a:cs typeface="Times New Roman" panose="02020603050405020304" pitchFamily="18" charset="0"/>
              </a:rPr>
              <a:t>.</a:t>
            </a:r>
          </a:p>
          <a:p>
            <a:pPr marL="180975" lvl="0" indent="-180975" algn="just"/>
            <a:endParaRPr lang="ro-RO" sz="3800" dirty="0">
              <a:latin typeface="Times New Roman" panose="02020603050405020304" pitchFamily="18" charset="0"/>
              <a:cs typeface="Times New Roman" panose="02020603050405020304" pitchFamily="18" charset="0"/>
            </a:endParaRPr>
          </a:p>
          <a:p>
            <a:pPr marL="180975" lvl="0" indent="-180975" algn="just"/>
            <a:r>
              <a:rPr lang="fr-FR" sz="3800" dirty="0">
                <a:latin typeface="Times New Roman" panose="02020603050405020304" pitchFamily="18" charset="0"/>
                <a:cs typeface="Times New Roman" panose="02020603050405020304" pitchFamily="18" charset="0"/>
              </a:rPr>
              <a:t>ALBU N., BENCHECI M., POSTICA A. </a:t>
            </a:r>
            <a:r>
              <a:rPr lang="fr-FR" sz="3800" dirty="0" err="1">
                <a:latin typeface="Times New Roman" panose="02020603050405020304" pitchFamily="18" charset="0"/>
                <a:cs typeface="Times New Roman" panose="02020603050405020304" pitchFamily="18" charset="0"/>
              </a:rPr>
              <a:t>Participare</a:t>
            </a:r>
            <a:r>
              <a:rPr lang="fr-FR" sz="3800" dirty="0">
                <a:latin typeface="Times New Roman" panose="02020603050405020304" pitchFamily="18" charset="0"/>
                <a:cs typeface="Times New Roman" panose="02020603050405020304" pitchFamily="18" charset="0"/>
              </a:rPr>
              <a:t> la </a:t>
            </a:r>
            <a:r>
              <a:rPr lang="fr-FR" sz="3800" dirty="0" err="1">
                <a:latin typeface="Times New Roman" panose="02020603050405020304" pitchFamily="18" charset="0"/>
                <a:cs typeface="Times New Roman" panose="02020603050405020304" pitchFamily="18" charset="0"/>
              </a:rPr>
              <a:t>Ședințele</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proiectului</a:t>
            </a:r>
            <a:r>
              <a:rPr lang="fr-FR" sz="3800" dirty="0">
                <a:latin typeface="Times New Roman" panose="02020603050405020304" pitchFamily="18" charset="0"/>
                <a:cs typeface="Times New Roman" panose="02020603050405020304" pitchFamily="18" charset="0"/>
              </a:rPr>
              <a:t> </a:t>
            </a:r>
            <a:r>
              <a:rPr lang="fr-FR" sz="3800" i="1" dirty="0" err="1">
                <a:latin typeface="Times New Roman" panose="02020603050405020304" pitchFamily="18" charset="0"/>
                <a:cs typeface="Times New Roman" panose="02020603050405020304" pitchFamily="18" charset="0"/>
              </a:rPr>
              <a:t>Platforma</a:t>
            </a:r>
            <a:r>
              <a:rPr lang="fr-FR" sz="3800" i="1" dirty="0">
                <a:latin typeface="Times New Roman" panose="02020603050405020304" pitchFamily="18" charset="0"/>
                <a:cs typeface="Times New Roman" panose="02020603050405020304" pitchFamily="18" charset="0"/>
              </a:rPr>
              <a:t> </a:t>
            </a:r>
            <a:r>
              <a:rPr lang="fr-FR" sz="3800" i="1" dirty="0" err="1">
                <a:latin typeface="Times New Roman" panose="02020603050405020304" pitchFamily="18" charset="0"/>
                <a:cs typeface="Times New Roman" panose="02020603050405020304" pitchFamily="18" charset="0"/>
              </a:rPr>
              <a:t>societăţii</a:t>
            </a:r>
            <a:r>
              <a:rPr lang="fr-FR" sz="3800" i="1" dirty="0">
                <a:latin typeface="Times New Roman" panose="02020603050405020304" pitchFamily="18" charset="0"/>
                <a:cs typeface="Times New Roman" panose="02020603050405020304" pitchFamily="18" charset="0"/>
              </a:rPr>
              <a:t> civile </a:t>
            </a:r>
            <a:r>
              <a:rPr lang="fr-FR" sz="3800" i="1" dirty="0" err="1">
                <a:latin typeface="Times New Roman" panose="02020603050405020304" pitchFamily="18" charset="0"/>
                <a:cs typeface="Times New Roman" panose="02020603050405020304" pitchFamily="18" charset="0"/>
              </a:rPr>
              <a:t>din</a:t>
            </a:r>
            <a:r>
              <a:rPr lang="fr-FR" sz="3800" i="1" dirty="0">
                <a:latin typeface="Times New Roman" panose="02020603050405020304" pitchFamily="18" charset="0"/>
                <a:cs typeface="Times New Roman" panose="02020603050405020304" pitchFamily="18" charset="0"/>
              </a:rPr>
              <a:t> RM </a:t>
            </a:r>
            <a:r>
              <a:rPr lang="fr-FR" sz="3800" i="1" dirty="0" err="1">
                <a:latin typeface="Times New Roman" panose="02020603050405020304" pitchFamily="18" charset="0"/>
                <a:cs typeface="Times New Roman" panose="02020603050405020304" pitchFamily="18" charset="0"/>
              </a:rPr>
              <a:t>pentru</a:t>
            </a:r>
            <a:r>
              <a:rPr lang="fr-FR" sz="3800" i="1" dirty="0">
                <a:latin typeface="Times New Roman" panose="02020603050405020304" pitchFamily="18" charset="0"/>
                <a:cs typeface="Times New Roman" panose="02020603050405020304" pitchFamily="18" charset="0"/>
              </a:rPr>
              <a:t> </a:t>
            </a:r>
            <a:r>
              <a:rPr lang="fr-FR" sz="3800" i="1" dirty="0" err="1">
                <a:latin typeface="Times New Roman" panose="02020603050405020304" pitchFamily="18" charset="0"/>
                <a:cs typeface="Times New Roman" panose="02020603050405020304" pitchFamily="18" charset="0"/>
              </a:rPr>
              <a:t>politicile</a:t>
            </a:r>
            <a:r>
              <a:rPr lang="fr-FR" sz="3800" i="1" dirty="0">
                <a:latin typeface="Times New Roman" panose="02020603050405020304" pitchFamily="18" charset="0"/>
                <a:cs typeface="Times New Roman" panose="02020603050405020304" pitchFamily="18" charset="0"/>
              </a:rPr>
              <a:t> de </a:t>
            </a:r>
            <a:r>
              <a:rPr lang="fr-FR" sz="3800" i="1" dirty="0" err="1">
                <a:latin typeface="Times New Roman" panose="02020603050405020304" pitchFamily="18" charset="0"/>
                <a:cs typeface="Times New Roman" panose="02020603050405020304" pitchFamily="18" charset="0"/>
              </a:rPr>
              <a:t>reintegrare</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în</a:t>
            </a:r>
            <a:r>
              <a:rPr lang="fr-FR" sz="3800" dirty="0">
                <a:latin typeface="Times New Roman" panose="02020603050405020304" pitchFamily="18" charset="0"/>
                <a:cs typeface="Times New Roman" panose="02020603050405020304" pitchFamily="18" charset="0"/>
              </a:rPr>
              <a:t> care au </a:t>
            </a:r>
            <a:r>
              <a:rPr lang="fr-FR" sz="3800" dirty="0" err="1">
                <a:latin typeface="Times New Roman" panose="02020603050405020304" pitchFamily="18" charset="0"/>
                <a:cs typeface="Times New Roman" panose="02020603050405020304" pitchFamily="18" charset="0"/>
              </a:rPr>
              <a:t>fost</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abordate</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subiecte</a:t>
            </a:r>
            <a:r>
              <a:rPr lang="fr-FR" sz="3800" dirty="0">
                <a:latin typeface="Times New Roman" panose="02020603050405020304" pitchFamily="18" charset="0"/>
                <a:cs typeface="Times New Roman" panose="02020603050405020304" pitchFamily="18" charset="0"/>
              </a:rPr>
              <a:t> ce </a:t>
            </a:r>
            <a:r>
              <a:rPr lang="fr-FR" sz="3800" dirty="0" err="1">
                <a:latin typeface="Times New Roman" panose="02020603050405020304" pitchFamily="18" charset="0"/>
                <a:cs typeface="Times New Roman" panose="02020603050405020304" pitchFamily="18" charset="0"/>
              </a:rPr>
              <a:t>ţin</a:t>
            </a:r>
            <a:r>
              <a:rPr lang="fr-FR" sz="3800" dirty="0">
                <a:latin typeface="Times New Roman" panose="02020603050405020304" pitchFamily="18" charset="0"/>
                <a:cs typeface="Times New Roman" panose="02020603050405020304" pitchFamily="18" charset="0"/>
              </a:rPr>
              <a:t> de </a:t>
            </a:r>
            <a:r>
              <a:rPr lang="fr-FR" sz="3800" dirty="0" err="1">
                <a:latin typeface="Times New Roman" panose="02020603050405020304" pitchFamily="18" charset="0"/>
                <a:cs typeface="Times New Roman" panose="02020603050405020304" pitchFamily="18" charset="0"/>
              </a:rPr>
              <a:t>priorităţile</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Biroului</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pentru</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Reintegrare</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din</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cadrul</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Guvernului</a:t>
            </a:r>
            <a:r>
              <a:rPr lang="fr-FR" sz="3800" dirty="0">
                <a:latin typeface="Times New Roman" panose="02020603050405020304" pitchFamily="18" charset="0"/>
                <a:cs typeface="Times New Roman" panose="02020603050405020304" pitchFamily="18" charset="0"/>
              </a:rPr>
              <a:t> RM </a:t>
            </a:r>
            <a:r>
              <a:rPr lang="fr-FR" sz="3800" dirty="0" err="1">
                <a:latin typeface="Times New Roman" panose="02020603050405020304" pitchFamily="18" charset="0"/>
                <a:cs typeface="Times New Roman" panose="02020603050405020304" pitchFamily="18" charset="0"/>
              </a:rPr>
              <a:t>întru</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definitivarea</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conceptului</a:t>
            </a:r>
            <a:r>
              <a:rPr lang="fr-FR" sz="3800" dirty="0">
                <a:latin typeface="Times New Roman" panose="02020603050405020304" pitchFamily="18" charset="0"/>
                <a:cs typeface="Times New Roman" panose="02020603050405020304" pitchFamily="18" charset="0"/>
              </a:rPr>
              <a:t> de </a:t>
            </a:r>
            <a:r>
              <a:rPr lang="fr-FR" sz="3800" dirty="0" err="1">
                <a:latin typeface="Times New Roman" panose="02020603050405020304" pitchFamily="18" charset="0"/>
                <a:cs typeface="Times New Roman" panose="02020603050405020304" pitchFamily="18" charset="0"/>
              </a:rPr>
              <a:t>viziune</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privind</a:t>
            </a:r>
            <a:r>
              <a:rPr lang="fr-FR" sz="3800" dirty="0">
                <a:latin typeface="Times New Roman" panose="02020603050405020304" pitchFamily="18" charset="0"/>
                <a:cs typeface="Times New Roman" panose="02020603050405020304" pitchFamily="18" charset="0"/>
              </a:rPr>
              <a:t> </a:t>
            </a:r>
            <a:r>
              <a:rPr lang="fr-FR" sz="3800" dirty="0" err="1">
                <a:latin typeface="Times New Roman" panose="02020603050405020304" pitchFamily="18" charset="0"/>
                <a:cs typeface="Times New Roman" panose="02020603050405020304" pitchFamily="18" charset="0"/>
              </a:rPr>
              <a:t>politicile</a:t>
            </a:r>
            <a:r>
              <a:rPr lang="fr-FR" sz="3800" dirty="0">
                <a:latin typeface="Times New Roman" panose="02020603050405020304" pitchFamily="18" charset="0"/>
                <a:cs typeface="Times New Roman" panose="02020603050405020304" pitchFamily="18" charset="0"/>
              </a:rPr>
              <a:t> de </a:t>
            </a:r>
            <a:r>
              <a:rPr lang="fr-FR" sz="3800" dirty="0" err="1">
                <a:latin typeface="Times New Roman" panose="02020603050405020304" pitchFamily="18" charset="0"/>
                <a:cs typeface="Times New Roman" panose="02020603050405020304" pitchFamily="18" charset="0"/>
              </a:rPr>
              <a:t>reintegrare</a:t>
            </a:r>
            <a:r>
              <a:rPr lang="fr-FR" sz="3800" dirty="0">
                <a:latin typeface="Times New Roman" panose="02020603050405020304" pitchFamily="18" charset="0"/>
                <a:cs typeface="Times New Roman" panose="02020603050405020304" pitchFamily="18" charset="0"/>
              </a:rPr>
              <a:t> a </a:t>
            </a:r>
            <a:r>
              <a:rPr lang="fr-FR" sz="3800" dirty="0" err="1" smtClean="0">
                <a:latin typeface="Times New Roman" panose="02020603050405020304" pitchFamily="18" charset="0"/>
                <a:cs typeface="Times New Roman" panose="02020603050405020304" pitchFamily="18" charset="0"/>
              </a:rPr>
              <a:t>ţării</a:t>
            </a:r>
            <a:r>
              <a:rPr lang="ro-RO" sz="3800" dirty="0" smtClean="0">
                <a:latin typeface="Times New Roman" panose="02020603050405020304" pitchFamily="18" charset="0"/>
                <a:cs typeface="Times New Roman" panose="02020603050405020304" pitchFamily="18" charset="0"/>
              </a:rPr>
              <a:t>.</a:t>
            </a:r>
          </a:p>
          <a:p>
            <a:pPr lvl="0" algn="just"/>
            <a:endParaRPr lang="ro-RO" sz="3800" dirty="0" smtClean="0">
              <a:latin typeface="Times New Roman" panose="02020603050405020304" pitchFamily="18" charset="0"/>
              <a:cs typeface="Times New Roman" panose="02020603050405020304" pitchFamily="18" charset="0"/>
            </a:endParaRPr>
          </a:p>
          <a:p>
            <a:pPr lvl="0" algn="just"/>
            <a:endParaRPr lang="ro-RO" sz="3800" dirty="0" smtClean="0">
              <a:latin typeface="Times New Roman" panose="02020603050405020304" pitchFamily="18" charset="0"/>
              <a:cs typeface="Times New Roman" panose="02020603050405020304" pitchFamily="18" charset="0"/>
            </a:endParaRPr>
          </a:p>
          <a:p>
            <a:pPr lvl="0" algn="just"/>
            <a:endParaRPr lang="ro-RO" sz="3800" dirty="0">
              <a:latin typeface="Times New Roman" panose="02020603050405020304" pitchFamily="18" charset="0"/>
              <a:cs typeface="Times New Roman" panose="02020603050405020304" pitchFamily="18" charset="0"/>
            </a:endParaRPr>
          </a:p>
          <a:p>
            <a:pPr lvl="0" algn="just"/>
            <a:endParaRPr lang="ro-RO" sz="3800" dirty="0" smtClean="0">
              <a:latin typeface="Times New Roman" panose="02020603050405020304" pitchFamily="18" charset="0"/>
              <a:cs typeface="Times New Roman" panose="02020603050405020304" pitchFamily="18" charset="0"/>
            </a:endParaRPr>
          </a:p>
          <a:p>
            <a:pPr lvl="0" algn="just"/>
            <a:endParaRPr lang="ro-RO" sz="3800" dirty="0">
              <a:latin typeface="Times New Roman" panose="02020603050405020304" pitchFamily="18" charset="0"/>
              <a:cs typeface="Times New Roman" panose="02020603050405020304" pitchFamily="18" charset="0"/>
            </a:endParaRPr>
          </a:p>
          <a:p>
            <a:pPr lvl="0" algn="just"/>
            <a:endParaRPr lang="ro-RO" sz="3800" dirty="0" smtClean="0">
              <a:latin typeface="Times New Roman" panose="02020603050405020304" pitchFamily="18" charset="0"/>
              <a:cs typeface="Times New Roman" panose="02020603050405020304" pitchFamily="18" charset="0"/>
            </a:endParaRPr>
          </a:p>
          <a:p>
            <a:pPr lvl="0" algn="just"/>
            <a:endParaRPr lang="ro-RO" sz="3800" dirty="0" smtClean="0">
              <a:latin typeface="Times New Roman" panose="02020603050405020304" pitchFamily="18" charset="0"/>
              <a:cs typeface="Times New Roman" panose="02020603050405020304" pitchFamily="18" charset="0"/>
            </a:endParaRPr>
          </a:p>
          <a:p>
            <a:pPr lvl="0" indent="-161925" algn="just"/>
            <a:r>
              <a:rPr lang="ro-RO" sz="3800" dirty="0" smtClean="0">
                <a:latin typeface="Times New Roman" panose="02020603050405020304" pitchFamily="18" charset="0"/>
                <a:cs typeface="Times New Roman" panose="02020603050405020304" pitchFamily="18" charset="0"/>
              </a:rPr>
              <a:t>ALBU </a:t>
            </a:r>
            <a:r>
              <a:rPr lang="ro-RO" sz="3800" dirty="0">
                <a:latin typeface="Times New Roman" panose="02020603050405020304" pitchFamily="18" charset="0"/>
                <a:cs typeface="Times New Roman" panose="02020603050405020304" pitchFamily="18" charset="0"/>
              </a:rPr>
              <a:t>N. Ședința Tehnică de Coordonare în domeniul </a:t>
            </a:r>
            <a:r>
              <a:rPr lang="ro-RO" sz="3800" dirty="0" err="1">
                <a:latin typeface="Times New Roman" panose="02020603050405020304" pitchFamily="18" charset="0"/>
                <a:cs typeface="Times New Roman" panose="02020603050405020304" pitchFamily="18" charset="0"/>
              </a:rPr>
              <a:t>Anti-Trafic</a:t>
            </a:r>
            <a:r>
              <a:rPr lang="ro-RO" sz="3800" dirty="0">
                <a:latin typeface="Times New Roman" panose="02020603050405020304" pitchFamily="18" charset="0"/>
                <a:cs typeface="Times New Roman" panose="02020603050405020304" pitchFamily="18" charset="0"/>
              </a:rPr>
              <a:t> și </a:t>
            </a:r>
            <a:r>
              <a:rPr lang="ro-RO" sz="3800" dirty="0" err="1">
                <a:latin typeface="Times New Roman" panose="02020603050405020304" pitchFamily="18" charset="0"/>
                <a:cs typeface="Times New Roman" panose="02020603050405020304" pitchFamily="18" charset="0"/>
              </a:rPr>
              <a:t>Gender</a:t>
            </a:r>
            <a:r>
              <a:rPr lang="ro-RO" sz="3800" dirty="0">
                <a:latin typeface="Times New Roman" panose="02020603050405020304" pitchFamily="18" charset="0"/>
                <a:cs typeface="Times New Roman" panose="02020603050405020304" pitchFamily="18" charset="0"/>
              </a:rPr>
              <a:t> (STC), organizată de misiunea OSCE în </a:t>
            </a:r>
            <a:r>
              <a:rPr lang="ro-RO" sz="3800" dirty="0" smtClean="0">
                <a:latin typeface="Times New Roman" panose="02020603050405020304" pitchFamily="18" charset="0"/>
                <a:cs typeface="Times New Roman" panose="02020603050405020304" pitchFamily="18" charset="0"/>
              </a:rPr>
              <a:t>Republica Moldova</a:t>
            </a:r>
            <a:r>
              <a:rPr lang="ro-RO" sz="3800" dirty="0">
                <a:latin typeface="Times New Roman" panose="02020603050405020304" pitchFamily="18" charset="0"/>
                <a:cs typeface="Times New Roman" panose="02020603050405020304" pitchFamily="18" charset="0"/>
              </a:rPr>
              <a:t>. Prezentare cu tema: „Programul Național de implementare a Rezoluției 1325 a Consiliului de Securitate ONU privind </a:t>
            </a:r>
            <a:r>
              <a:rPr lang="ro-RO" sz="3800" i="1" dirty="0">
                <a:latin typeface="Times New Roman" panose="02020603050405020304" pitchFamily="18" charset="0"/>
                <a:cs typeface="Times New Roman" panose="02020603050405020304" pitchFamily="18" charset="0"/>
              </a:rPr>
              <a:t>Femeile, Pacea și Securitatea </a:t>
            </a:r>
            <a:r>
              <a:rPr lang="ro-RO" sz="3800" dirty="0">
                <a:latin typeface="Times New Roman" panose="02020603050405020304" pitchFamily="18" charset="0"/>
                <a:cs typeface="Times New Roman" panose="02020603050405020304" pitchFamily="18" charset="0"/>
              </a:rPr>
              <a:t>și</a:t>
            </a:r>
            <a:r>
              <a:rPr lang="ro-RO" sz="3800" i="1" dirty="0">
                <a:latin typeface="Times New Roman" panose="02020603050405020304" pitchFamily="18" charset="0"/>
                <a:cs typeface="Times New Roman" panose="02020603050405020304" pitchFamily="18" charset="0"/>
              </a:rPr>
              <a:t> </a:t>
            </a:r>
            <a:r>
              <a:rPr lang="ro-RO" sz="3800" dirty="0">
                <a:latin typeface="Times New Roman" panose="02020603050405020304" pitchFamily="18" charset="0"/>
                <a:cs typeface="Times New Roman" panose="02020603050405020304" pitchFamily="18" charset="0"/>
              </a:rPr>
              <a:t>Planul Național de Acțiuni a acestuia”, 2018, 18 aprilie, </a:t>
            </a:r>
            <a:r>
              <a:rPr lang="ro-RO" sz="3800" dirty="0" smtClean="0">
                <a:latin typeface="Times New Roman" panose="02020603050405020304" pitchFamily="18" charset="0"/>
                <a:cs typeface="Times New Roman" panose="02020603050405020304" pitchFamily="18" charset="0"/>
              </a:rPr>
              <a:t>Chișinău.</a:t>
            </a:r>
          </a:p>
          <a:p>
            <a:pPr lvl="0" indent="-161925" algn="just"/>
            <a:endParaRPr lang="ro-RO" sz="3800" dirty="0">
              <a:latin typeface="Times New Roman" panose="02020603050405020304" pitchFamily="18" charset="0"/>
              <a:cs typeface="Times New Roman" panose="02020603050405020304" pitchFamily="18" charset="0"/>
            </a:endParaRPr>
          </a:p>
          <a:p>
            <a:pPr lvl="0" indent="-161925" algn="just"/>
            <a:r>
              <a:rPr lang="ro-RO" sz="3800" dirty="0">
                <a:latin typeface="Times New Roman" panose="02020603050405020304" pitchFamily="18" charset="0"/>
                <a:cs typeface="Times New Roman" panose="02020603050405020304" pitchFamily="18" charset="0"/>
              </a:rPr>
              <a:t>ALBU N. Seminar internațional cu genericul “</a:t>
            </a:r>
            <a:r>
              <a:rPr lang="ro-RO" sz="3800" i="1" dirty="0">
                <a:latin typeface="Times New Roman" panose="02020603050405020304" pitchFamily="18" charset="0"/>
                <a:cs typeface="Times New Roman" panose="02020603050405020304" pitchFamily="18" charset="0"/>
              </a:rPr>
              <a:t>Controlul parlamentar în asigurarea securității informaționale</a:t>
            </a:r>
            <a:r>
              <a:rPr lang="ro-RO" sz="3800" dirty="0">
                <a:latin typeface="Times New Roman" panose="02020603050405020304" pitchFamily="18" charset="0"/>
                <a:cs typeface="Times New Roman" panose="02020603050405020304" pitchFamily="18" charset="0"/>
              </a:rPr>
              <a:t>”, organizată de către Centrul de Informare și Documentare privind NATO din RM în colaborare cu Centrul de la Geneva pentru Controlul Democratic al Forțelor Armate (DCAF) și Comisia Parlamentară “Comisia Securitate națională, apărare și ordine publică”.  2018, 23 februarie, </a:t>
            </a:r>
            <a:r>
              <a:rPr lang="ro-RO" sz="3800" dirty="0" smtClean="0">
                <a:latin typeface="Times New Roman" panose="02020603050405020304" pitchFamily="18" charset="0"/>
                <a:cs typeface="Times New Roman" panose="02020603050405020304" pitchFamily="18" charset="0"/>
              </a:rPr>
              <a:t>Parlamentul Republicii Moldova, Chişinău.</a:t>
            </a:r>
            <a:endParaRPr lang="ro-RO" sz="3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61711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357322"/>
          </a:xfrm>
        </p:spPr>
        <p:txBody>
          <a:bodyPr>
            <a:normAutofit/>
          </a:bodyPr>
          <a:lstStyle/>
          <a:p>
            <a:r>
              <a:rPr lang="ro-RO" sz="3200" b="1" dirty="0" smtClean="0">
                <a:latin typeface="Times New Roman" pitchFamily="18" charset="0"/>
                <a:cs typeface="Times New Roman" pitchFamily="18" charset="0"/>
              </a:rPr>
              <a:t>RESURSE UMANE</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1100" b="1" dirty="0" smtClean="0">
                <a:latin typeface="Times New Roman" pitchFamily="18" charset="0"/>
                <a:cs typeface="Times New Roman" pitchFamily="18" charset="0"/>
              </a:rPr>
              <a:t/>
            </a:r>
            <a:br>
              <a:rPr lang="en-US" sz="11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201</a:t>
            </a:r>
            <a:r>
              <a:rPr lang="ro-RO" sz="3200" b="1" dirty="0" smtClean="0">
                <a:latin typeface="Times New Roman" pitchFamily="18" charset="0"/>
                <a:cs typeface="Times New Roman" pitchFamily="18" charset="0"/>
              </a:rPr>
              <a:t>8</a:t>
            </a:r>
            <a:endParaRPr lang="ru-RU" sz="3200" dirty="0">
              <a:latin typeface="Times New Roman" pitchFamily="18" charset="0"/>
              <a:cs typeface="Times New Roman" pitchFamily="18" charset="0"/>
            </a:endParaRPr>
          </a:p>
        </p:txBody>
      </p:sp>
      <p:sp>
        <p:nvSpPr>
          <p:cNvPr id="3" name="Содержимое 2"/>
          <p:cNvSpPr>
            <a:spLocks noGrp="1"/>
          </p:cNvSpPr>
          <p:nvPr>
            <p:ph idx="1"/>
          </p:nvPr>
        </p:nvSpPr>
        <p:spPr>
          <a:xfrm>
            <a:off x="428596" y="1571612"/>
            <a:ext cx="8229600" cy="4525963"/>
          </a:xfrm>
        </p:spPr>
        <p:txBody>
          <a:bodyPr/>
          <a:lstStyle/>
          <a:p>
            <a:pPr>
              <a:buNone/>
            </a:pPr>
            <a:endParaRPr lang="en-US" dirty="0" smtClean="0"/>
          </a:p>
          <a:p>
            <a:pPr>
              <a:buNone/>
            </a:pPr>
            <a:endParaRPr lang="en-US" dirty="0" smtClean="0"/>
          </a:p>
          <a:p>
            <a:pPr>
              <a:buNone/>
            </a:pP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4224341255"/>
              </p:ext>
            </p:extLst>
          </p:nvPr>
        </p:nvGraphicFramePr>
        <p:xfrm>
          <a:off x="500034" y="1714488"/>
          <a:ext cx="8215370" cy="4465320"/>
        </p:xfrm>
        <a:graphic>
          <a:graphicData uri="http://schemas.openxmlformats.org/drawingml/2006/table">
            <a:tbl>
              <a:tblPr/>
              <a:tblGrid>
                <a:gridCol w="6786610">
                  <a:extLst>
                    <a:ext uri="{9D8B030D-6E8A-4147-A177-3AD203B41FA5}">
                      <a16:colId xmlns="" xmlns:a16="http://schemas.microsoft.com/office/drawing/2014/main" val="20000"/>
                    </a:ext>
                  </a:extLst>
                </a:gridCol>
                <a:gridCol w="1428760">
                  <a:extLst>
                    <a:ext uri="{9D8B030D-6E8A-4147-A177-3AD203B41FA5}">
                      <a16:colId xmlns="" xmlns:a16="http://schemas.microsoft.com/office/drawing/2014/main" val="20001"/>
                    </a:ext>
                  </a:extLst>
                </a:gridCol>
              </a:tblGrid>
              <a:tr h="523879">
                <a:tc>
                  <a:txBody>
                    <a:bodyPr/>
                    <a:lstStyle/>
                    <a:p>
                      <a:pPr algn="just">
                        <a:lnSpc>
                          <a:spcPct val="150000"/>
                        </a:lnSpc>
                        <a:spcAft>
                          <a:spcPts val="1000"/>
                        </a:spcAft>
                      </a:pPr>
                      <a:r>
                        <a:rPr lang="ro-RO" sz="2400" b="1" dirty="0" smtClean="0">
                          <a:latin typeface="Times New Roman" pitchFamily="18" charset="0"/>
                          <a:ea typeface="Times New Roman"/>
                          <a:cs typeface="Times New Roman" pitchFamily="18" charset="0"/>
                        </a:rPr>
                        <a:t>Unități personal </a:t>
                      </a:r>
                      <a:r>
                        <a:rPr lang="ro-RO" sz="2400" b="1" dirty="0">
                          <a:latin typeface="Times New Roman" pitchFamily="18" charset="0"/>
                          <a:ea typeface="Times New Roman"/>
                          <a:cs typeface="Times New Roman" pitchFamily="18" charset="0"/>
                        </a:rPr>
                        <a:t>total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tc>
                  <a:txBody>
                    <a:bodyPr/>
                    <a:lstStyle/>
                    <a:p>
                      <a:pPr algn="ctr">
                        <a:lnSpc>
                          <a:spcPct val="150000"/>
                        </a:lnSpc>
                        <a:spcAft>
                          <a:spcPts val="1000"/>
                        </a:spcAft>
                      </a:pPr>
                      <a:r>
                        <a:rPr lang="ro-RO" sz="2400" b="1" dirty="0">
                          <a:latin typeface="Times New Roman" pitchFamily="18" charset="0"/>
                          <a:ea typeface="Times New Roman"/>
                          <a:cs typeface="Times New Roman" pitchFamily="18" charset="0"/>
                        </a:rPr>
                        <a:t>7</a:t>
                      </a:r>
                      <a:r>
                        <a:rPr lang="ro-RO" sz="2400" b="1" dirty="0" smtClean="0">
                          <a:latin typeface="Times New Roman" pitchFamily="18" charset="0"/>
                          <a:ea typeface="Times New Roman"/>
                          <a:cs typeface="Times New Roman" pitchFamily="18" charset="0"/>
                        </a:rPr>
                        <a:t>0</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extLst>
                  <a:ext uri="{0D108BD9-81ED-4DB2-BD59-A6C34878D82A}">
                    <a16:rowId xmlns="" xmlns:a16="http://schemas.microsoft.com/office/drawing/2014/main" val="10000"/>
                  </a:ext>
                </a:extLst>
              </a:tr>
              <a:tr h="523879">
                <a:tc>
                  <a:txBody>
                    <a:bodyPr/>
                    <a:lstStyle/>
                    <a:p>
                      <a:pPr marL="4300538" indent="0" algn="l">
                        <a:lnSpc>
                          <a:spcPct val="150000"/>
                        </a:lnSpc>
                        <a:spcAft>
                          <a:spcPts val="1000"/>
                        </a:spcAft>
                        <a:tabLst/>
                      </a:pPr>
                      <a:r>
                        <a:rPr lang="ro-RO" sz="2400" b="1" dirty="0">
                          <a:latin typeface="Times New Roman" pitchFamily="18" charset="0"/>
                          <a:ea typeface="Times New Roman"/>
                          <a:cs typeface="Times New Roman" pitchFamily="18" charset="0"/>
                        </a:rPr>
                        <a:t>inclusiv:</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E7E7E7"/>
                    </a:solidFill>
                  </a:tcPr>
                </a:tc>
                <a:tc>
                  <a:txBody>
                    <a:bodyPr/>
                    <a:lstStyle/>
                    <a:p>
                      <a:pPr>
                        <a:lnSpc>
                          <a:spcPct val="115000"/>
                        </a:lnSpc>
                      </a:pPr>
                      <a:endParaRPr lang="ru-RU" sz="2400" dirty="0">
                        <a:latin typeface="Times New Roman" pitchFamily="18" charset="0"/>
                        <a:cs typeface="Times New Roman" pitchFamily="18" charset="0"/>
                      </a:endParaRPr>
                    </a:p>
                  </a:txBody>
                  <a:tcPr marL="68580" marR="68580" marT="9525" marB="0">
                    <a:lnL>
                      <a:noFill/>
                    </a:lnL>
                    <a:lnR>
                      <a:noFill/>
                    </a:lnR>
                    <a:lnT>
                      <a:noFill/>
                    </a:lnT>
                    <a:lnB>
                      <a:noFill/>
                    </a:lnB>
                    <a:solidFill>
                      <a:srgbClr val="E7E7E7"/>
                    </a:solidFill>
                  </a:tcPr>
                </a:tc>
                <a:extLst>
                  <a:ext uri="{0D108BD9-81ED-4DB2-BD59-A6C34878D82A}">
                    <a16:rowId xmlns="" xmlns:a16="http://schemas.microsoft.com/office/drawing/2014/main" val="10001"/>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cercetători </a:t>
                      </a:r>
                      <a:r>
                        <a:rPr lang="ro-RO" sz="2400" b="1" dirty="0" err="1">
                          <a:latin typeface="Times New Roman" pitchFamily="18" charset="0"/>
                          <a:ea typeface="Times New Roman"/>
                          <a:cs typeface="Times New Roman" pitchFamily="18" charset="0"/>
                        </a:rPr>
                        <a:t>ştiinţifici</a:t>
                      </a:r>
                      <a:r>
                        <a:rPr lang="ro-RO" sz="2400" b="1" dirty="0">
                          <a:latin typeface="Times New Roman" pitchFamily="18" charset="0"/>
                          <a:ea typeface="Times New Roman"/>
                          <a:cs typeface="Times New Roman" pitchFamily="18" charset="0"/>
                        </a:rPr>
                        <a:t> </a:t>
                      </a:r>
                      <a:r>
                        <a:rPr lang="ro-RO" sz="2400" b="1" dirty="0" smtClean="0">
                          <a:latin typeface="Times New Roman" pitchFamily="18" charset="0"/>
                          <a:ea typeface="Times New Roman"/>
                          <a:cs typeface="Times New Roman" pitchFamily="18" charset="0"/>
                        </a:rPr>
                        <a:t>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tc>
                  <a:txBody>
                    <a:bodyPr/>
                    <a:lstStyle/>
                    <a:p>
                      <a:pPr algn="ctr">
                        <a:lnSpc>
                          <a:spcPct val="150000"/>
                        </a:lnSpc>
                        <a:spcAft>
                          <a:spcPts val="1000"/>
                        </a:spcAft>
                      </a:pPr>
                      <a:r>
                        <a:rPr lang="ro-RO" sz="2400" b="1">
                          <a:latin typeface="Times New Roman" pitchFamily="18" charset="0"/>
                          <a:ea typeface="Times New Roman"/>
                          <a:cs typeface="Times New Roman" pitchFamily="18" charset="0"/>
                        </a:rPr>
                        <a:t>66</a:t>
                      </a:r>
                      <a:endParaRPr lang="ru-RU" sz="240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extLst>
                  <a:ext uri="{0D108BD9-81ED-4DB2-BD59-A6C34878D82A}">
                    <a16:rowId xmlns="" xmlns:a16="http://schemas.microsoft.com/office/drawing/2014/main" val="10002"/>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doctori în ştiinţe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E7E7E7"/>
                    </a:solidFill>
                  </a:tcPr>
                </a:tc>
                <a:tc>
                  <a:txBody>
                    <a:bodyPr/>
                    <a:lstStyle/>
                    <a:p>
                      <a:pPr algn="ctr">
                        <a:lnSpc>
                          <a:spcPct val="150000"/>
                        </a:lnSpc>
                        <a:spcAft>
                          <a:spcPts val="1000"/>
                        </a:spcAft>
                      </a:pPr>
                      <a:r>
                        <a:rPr lang="ro-RO" sz="2400" b="1">
                          <a:latin typeface="Times New Roman" pitchFamily="18" charset="0"/>
                          <a:ea typeface="Times New Roman"/>
                          <a:cs typeface="Times New Roman" pitchFamily="18" charset="0"/>
                        </a:rPr>
                        <a:t>34</a:t>
                      </a:r>
                      <a:endParaRPr lang="ru-RU" sz="240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E7E7E7"/>
                    </a:solidFill>
                  </a:tcPr>
                </a:tc>
                <a:extLst>
                  <a:ext uri="{0D108BD9-81ED-4DB2-BD59-A6C34878D82A}">
                    <a16:rowId xmlns="" xmlns:a16="http://schemas.microsoft.com/office/drawing/2014/main" val="10003"/>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doctori habilitaţi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tc>
                  <a:txBody>
                    <a:bodyPr/>
                    <a:lstStyle/>
                    <a:p>
                      <a:pPr algn="ctr">
                        <a:lnSpc>
                          <a:spcPct val="150000"/>
                        </a:lnSpc>
                        <a:spcAft>
                          <a:spcPts val="1000"/>
                        </a:spcAft>
                      </a:pPr>
                      <a:r>
                        <a:rPr lang="ro-RO" sz="2400" b="1" dirty="0" smtClean="0">
                          <a:latin typeface="Times New Roman" pitchFamily="18" charset="0"/>
                          <a:ea typeface="Times New Roman"/>
                          <a:cs typeface="Times New Roman" pitchFamily="18" charset="0"/>
                        </a:rPr>
                        <a:t>1</a:t>
                      </a:r>
                      <a:r>
                        <a:rPr lang="en-US" sz="2400" b="1" dirty="0" smtClean="0">
                          <a:latin typeface="Times New Roman" pitchFamily="18" charset="0"/>
                          <a:ea typeface="Times New Roman"/>
                          <a:cs typeface="Times New Roman" pitchFamily="18" charset="0"/>
                        </a:rPr>
                        <a:t>6</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extLst>
                  <a:ext uri="{0D108BD9-81ED-4DB2-BD59-A6C34878D82A}">
                    <a16:rowId xmlns="" xmlns:a16="http://schemas.microsoft.com/office/drawing/2014/main" val="10004"/>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cercetători ştiinţifici pînă la 35 de ani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w="57150" cap="flat" cmpd="dbl" algn="ctr">
                      <a:solidFill>
                        <a:srgbClr val="000000"/>
                      </a:solidFill>
                      <a:prstDash val="solid"/>
                      <a:round/>
                      <a:headEnd type="none" w="med" len="med"/>
                      <a:tailEnd type="none" w="med" len="med"/>
                    </a:lnB>
                    <a:solidFill>
                      <a:srgbClr val="E7E7E7"/>
                    </a:solidFill>
                  </a:tcPr>
                </a:tc>
                <a:tc>
                  <a:txBody>
                    <a:bodyPr/>
                    <a:lstStyle/>
                    <a:p>
                      <a:pPr algn="ctr">
                        <a:lnSpc>
                          <a:spcPct val="150000"/>
                        </a:lnSpc>
                        <a:spcAft>
                          <a:spcPts val="1000"/>
                        </a:spcAft>
                      </a:pPr>
                      <a:r>
                        <a:rPr lang="ro-RO" sz="2400" b="1">
                          <a:latin typeface="Times New Roman" pitchFamily="18" charset="0"/>
                          <a:ea typeface="Times New Roman"/>
                          <a:cs typeface="Times New Roman" pitchFamily="18" charset="0"/>
                        </a:rPr>
                        <a:t>13</a:t>
                      </a:r>
                      <a:endParaRPr lang="ru-RU" sz="2400">
                        <a:latin typeface="Times New Roman" pitchFamily="18" charset="0"/>
                        <a:ea typeface="Times New Roman"/>
                        <a:cs typeface="Times New Roman" pitchFamily="18" charset="0"/>
                      </a:endParaRPr>
                    </a:p>
                  </a:txBody>
                  <a:tcPr marL="68580" marR="68580" marT="9525" marB="0">
                    <a:lnL>
                      <a:noFill/>
                    </a:lnL>
                    <a:lnR>
                      <a:noFill/>
                    </a:lnR>
                    <a:lnT>
                      <a:noFill/>
                    </a:lnT>
                    <a:lnB w="57150" cap="flat" cmpd="dbl" algn="ctr">
                      <a:solidFill>
                        <a:srgbClr val="000000"/>
                      </a:solidFill>
                      <a:prstDash val="solid"/>
                      <a:round/>
                      <a:headEnd type="none" w="med" len="med"/>
                      <a:tailEnd type="none" w="med" len="med"/>
                    </a:lnB>
                    <a:solidFill>
                      <a:srgbClr val="E7E7E7"/>
                    </a:solidFill>
                  </a:tcPr>
                </a:tc>
                <a:extLst>
                  <a:ext uri="{0D108BD9-81ED-4DB2-BD59-A6C34878D82A}">
                    <a16:rowId xmlns="" xmlns:a16="http://schemas.microsoft.com/office/drawing/2014/main" val="10005"/>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doctoranzi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E7E7E7"/>
                    </a:solidFill>
                  </a:tcPr>
                </a:tc>
                <a:tc>
                  <a:txBody>
                    <a:bodyPr/>
                    <a:lstStyle/>
                    <a:p>
                      <a:pPr algn="ctr">
                        <a:lnSpc>
                          <a:spcPct val="150000"/>
                        </a:lnSpc>
                        <a:spcAft>
                          <a:spcPts val="1000"/>
                        </a:spcAft>
                      </a:pPr>
                      <a:r>
                        <a:rPr lang="ro-RO" sz="2400" b="1" dirty="0" smtClean="0">
                          <a:latin typeface="Times New Roman" pitchFamily="18" charset="0"/>
                          <a:ea typeface="Times New Roman"/>
                          <a:cs typeface="Times New Roman" pitchFamily="18" charset="0"/>
                        </a:rPr>
                        <a:t>-</a:t>
                      </a:r>
                      <a:endParaRPr lang="ru-RU" sz="2400" dirty="0">
                        <a:latin typeface="Times New Roman" pitchFamily="18" charset="0"/>
                        <a:ea typeface="Times New Roman"/>
                        <a:cs typeface="Times New Roman" pitchFamily="18" charset="0"/>
                      </a:endParaRPr>
                    </a:p>
                  </a:txBody>
                  <a:tcPr marL="68580" marR="68580" marT="9525" marB="0">
                    <a:lnL>
                      <a:noFill/>
                    </a:lnL>
                    <a:lnR>
                      <a:noFill/>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E7E7E7"/>
                    </a:solidFill>
                  </a:tcPr>
                </a:tc>
                <a:extLst>
                  <a:ext uri="{0D108BD9-81ED-4DB2-BD59-A6C34878D82A}">
                    <a16:rowId xmlns="" xmlns:a16="http://schemas.microsoft.com/office/drawing/2014/main" val="10006"/>
                  </a:ext>
                </a:extLst>
              </a:tr>
              <a:tr h="523879">
                <a:tc>
                  <a:txBody>
                    <a:bodyPr/>
                    <a:lstStyle/>
                    <a:p>
                      <a:pPr algn="just">
                        <a:lnSpc>
                          <a:spcPct val="150000"/>
                        </a:lnSpc>
                        <a:spcAft>
                          <a:spcPts val="1000"/>
                        </a:spcAft>
                      </a:pPr>
                      <a:r>
                        <a:rPr lang="ro-RO" sz="2400" b="1" dirty="0">
                          <a:latin typeface="Times New Roman" pitchFamily="18" charset="0"/>
                          <a:ea typeface="Times New Roman"/>
                          <a:cs typeface="Times New Roman" pitchFamily="18" charset="0"/>
                        </a:rPr>
                        <a:t>numărul de teze de doctor / dr. habilitat susținute</a:t>
                      </a:r>
                      <a:endParaRPr lang="ru-RU" sz="2400" dirty="0">
                        <a:latin typeface="Times New Roman" pitchFamily="18" charset="0"/>
                        <a:ea typeface="Times New Roman"/>
                        <a:cs typeface="Times New Roman" pitchFamily="18" charset="0"/>
                      </a:endParaRPr>
                    </a:p>
                  </a:txBody>
                  <a:tcPr marL="68580" marR="68580" marT="9525" marB="0">
                    <a:lnL>
                      <a:noFill/>
                    </a:lnL>
                    <a:lnR>
                      <a:noFill/>
                    </a:lnR>
                    <a:lnT w="57150" cap="flat" cmpd="dbl" algn="ctr">
                      <a:solidFill>
                        <a:srgbClr val="000000"/>
                      </a:solidFill>
                      <a:prstDash val="solid"/>
                      <a:round/>
                      <a:headEnd type="none" w="med" len="med"/>
                      <a:tailEnd type="none" w="med" len="med"/>
                    </a:lnT>
                    <a:lnB>
                      <a:noFill/>
                    </a:lnB>
                    <a:solidFill>
                      <a:srgbClr val="E7E7E7"/>
                    </a:solidFill>
                  </a:tcPr>
                </a:tc>
                <a:tc>
                  <a:txBody>
                    <a:bodyPr/>
                    <a:lstStyle/>
                    <a:p>
                      <a:pPr algn="ctr">
                        <a:lnSpc>
                          <a:spcPct val="150000"/>
                        </a:lnSpc>
                        <a:spcAft>
                          <a:spcPts val="1000"/>
                        </a:spcAft>
                      </a:pPr>
                      <a:r>
                        <a:rPr lang="ro-RO" sz="2400" b="1" dirty="0" smtClean="0">
                          <a:latin typeface="Times New Roman" pitchFamily="18" charset="0"/>
                          <a:ea typeface="Times New Roman"/>
                          <a:cs typeface="Times New Roman" pitchFamily="18" charset="0"/>
                        </a:rPr>
                        <a:t>12</a:t>
                      </a:r>
                      <a:r>
                        <a:rPr lang="en-US" sz="2400" b="1" dirty="0" smtClean="0">
                          <a:latin typeface="Times New Roman" pitchFamily="18" charset="0"/>
                          <a:ea typeface="Times New Roman"/>
                          <a:cs typeface="Times New Roman" pitchFamily="18" charset="0"/>
                        </a:rPr>
                        <a:t> </a:t>
                      </a:r>
                      <a:r>
                        <a:rPr lang="ro-RO" sz="2400" b="1" dirty="0" smtClean="0">
                          <a:latin typeface="Times New Roman" pitchFamily="18" charset="0"/>
                          <a:ea typeface="Times New Roman"/>
                          <a:cs typeface="Times New Roman" pitchFamily="18" charset="0"/>
                        </a:rPr>
                        <a:t>/ 1</a:t>
                      </a:r>
                      <a:endParaRPr lang="ru-RU" sz="2400" dirty="0">
                        <a:latin typeface="Times New Roman" pitchFamily="18" charset="0"/>
                        <a:ea typeface="Times New Roman"/>
                        <a:cs typeface="Times New Roman" pitchFamily="18" charset="0"/>
                      </a:endParaRPr>
                    </a:p>
                  </a:txBody>
                  <a:tcPr marL="68580" marR="68580" marT="9525" marB="0">
                    <a:lnL>
                      <a:noFill/>
                    </a:lnL>
                    <a:lnR>
                      <a:noFill/>
                    </a:lnR>
                    <a:lnT w="57150" cap="flat" cmpd="dbl" algn="ctr">
                      <a:solidFill>
                        <a:srgbClr val="000000"/>
                      </a:solidFill>
                      <a:prstDash val="solid"/>
                      <a:round/>
                      <a:headEnd type="none" w="med" len="med"/>
                      <a:tailEnd type="none" w="med" len="med"/>
                    </a:lnT>
                    <a:lnB>
                      <a:noFill/>
                    </a:lnB>
                    <a:solidFill>
                      <a:srgbClr val="E7E7E7"/>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19433325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251520" y="620688"/>
            <a:ext cx="8712968" cy="6048672"/>
          </a:xfrm>
        </p:spPr>
        <p:txBody>
          <a:bodyPr numCol="2">
            <a:normAutofit fontScale="40000" lnSpcReduction="20000"/>
          </a:bodyPr>
          <a:lstStyle/>
          <a:p>
            <a:pPr marL="0" indent="0" algn="ctr">
              <a:buNone/>
            </a:pPr>
            <a:endParaRPr lang="ro-RO" b="1" dirty="0" smtClean="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algn="just"/>
            <a:endParaRPr lang="ro-RO" dirty="0" smtClean="0">
              <a:latin typeface="Times New Roman" panose="02020603050405020304" pitchFamily="18" charset="0"/>
              <a:cs typeface="Times New Roman" panose="02020603050405020304" pitchFamily="18" charset="0"/>
            </a:endParaRPr>
          </a:p>
          <a:p>
            <a:pPr algn="just"/>
            <a:endParaRPr lang="ro-RO" dirty="0">
              <a:latin typeface="Times New Roman" panose="02020603050405020304" pitchFamily="18" charset="0"/>
              <a:cs typeface="Times New Roman" panose="02020603050405020304" pitchFamily="18" charset="0"/>
            </a:endParaRPr>
          </a:p>
          <a:p>
            <a:pPr marL="0" indent="0" algn="just">
              <a:buNone/>
            </a:pPr>
            <a:endParaRPr lang="ro-RO" dirty="0" smtClean="0">
              <a:latin typeface="Times New Roman" panose="02020603050405020304" pitchFamily="18" charset="0"/>
              <a:cs typeface="Times New Roman" panose="02020603050405020304" pitchFamily="18" charset="0"/>
            </a:endParaRPr>
          </a:p>
          <a:p>
            <a:pPr marL="0" indent="0" algn="just">
              <a:buNone/>
            </a:pPr>
            <a:endParaRPr lang="ro-RO" dirty="0">
              <a:latin typeface="Times New Roman" panose="02020603050405020304" pitchFamily="18" charset="0"/>
              <a:cs typeface="Times New Roman" panose="02020603050405020304" pitchFamily="18" charset="0"/>
            </a:endParaRPr>
          </a:p>
          <a:p>
            <a:pPr marL="0" indent="0" algn="just">
              <a:buNone/>
            </a:pPr>
            <a:endParaRPr lang="ro-RO" dirty="0" smtClean="0">
              <a:latin typeface="Times New Roman" panose="02020603050405020304" pitchFamily="18" charset="0"/>
              <a:cs typeface="Times New Roman" panose="02020603050405020304" pitchFamily="18" charset="0"/>
            </a:endParaRPr>
          </a:p>
          <a:p>
            <a:pPr marL="266700" indent="0" algn="ctr">
              <a:buNone/>
            </a:pPr>
            <a:r>
              <a:rPr lang="ro-RO" sz="4500" b="1" dirty="0" smtClean="0">
                <a:latin typeface="Times New Roman" panose="02020603050405020304" pitchFamily="18" charset="0"/>
                <a:cs typeface="Times New Roman" panose="02020603050405020304" pitchFamily="18" charset="0"/>
              </a:rPr>
              <a:t>Consultare </a:t>
            </a:r>
            <a:r>
              <a:rPr lang="ro-RO" sz="4500" b="1" dirty="0">
                <a:latin typeface="Times New Roman" panose="02020603050405020304" pitchFamily="18" charset="0"/>
                <a:cs typeface="Times New Roman" panose="02020603050405020304" pitchFamily="18" charset="0"/>
              </a:rPr>
              <a:t>și expertiză</a:t>
            </a:r>
            <a:r>
              <a:rPr lang="ro-RO" sz="4500" b="1" dirty="0" smtClean="0">
                <a:latin typeface="Times New Roman" panose="02020603050405020304" pitchFamily="18" charset="0"/>
                <a:cs typeface="Times New Roman" panose="02020603050405020304" pitchFamily="18" charset="0"/>
              </a:rPr>
              <a:t>:</a:t>
            </a:r>
          </a:p>
          <a:p>
            <a:pPr marL="266700" indent="0" algn="ctr">
              <a:buNone/>
            </a:pPr>
            <a:endParaRPr lang="ro-RO" dirty="0" smtClean="0">
              <a:latin typeface="Times New Roman" panose="02020603050405020304" pitchFamily="18" charset="0"/>
              <a:cs typeface="Times New Roman" panose="02020603050405020304" pitchFamily="18" charset="0"/>
            </a:endParaRPr>
          </a:p>
          <a:p>
            <a:pPr lvl="0" indent="-161925" algn="just"/>
            <a:r>
              <a:rPr lang="ro-RO" dirty="0" smtClean="0">
                <a:latin typeface="Times New Roman" panose="02020603050405020304" pitchFamily="18" charset="0"/>
                <a:cs typeface="Times New Roman" panose="02020603050405020304" pitchFamily="18" charset="0"/>
              </a:rPr>
              <a:t>SPRINCEAN </a:t>
            </a:r>
            <a:r>
              <a:rPr lang="ro-RO" dirty="0">
                <a:latin typeface="Times New Roman" panose="02020603050405020304" pitchFamily="18" charset="0"/>
                <a:cs typeface="Times New Roman" panose="02020603050405020304" pitchFamily="18" charset="0"/>
              </a:rPr>
              <a:t>S. Participare cu raport la COST INFORMATION DAY in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Republic of Moldova </a:t>
            </a:r>
            <a:r>
              <a:rPr lang="ro-RO" dirty="0" smtClean="0">
                <a:latin typeface="Times New Roman" panose="02020603050405020304" pitchFamily="18" charset="0"/>
                <a:cs typeface="Times New Roman" panose="02020603050405020304" pitchFamily="18" charset="0"/>
              </a:rPr>
              <a:t>(4 </a:t>
            </a:r>
            <a:r>
              <a:rPr lang="ro-RO" dirty="0">
                <a:latin typeface="Times New Roman" panose="02020603050405020304" pitchFamily="18" charset="0"/>
                <a:cs typeface="Times New Roman" panose="02020603050405020304" pitchFamily="18" charset="0"/>
              </a:rPr>
              <a:t>mai 2018) Mi</a:t>
            </a:r>
            <a:r>
              <a:rPr lang="en-US" dirty="0" err="1">
                <a:latin typeface="Times New Roman" panose="02020603050405020304" pitchFamily="18" charset="0"/>
                <a:cs typeface="Times New Roman" panose="02020603050405020304" pitchFamily="18" charset="0"/>
              </a:rPr>
              <a:t>nistry</a:t>
            </a:r>
            <a:r>
              <a:rPr lang="en-US" dirty="0">
                <a:latin typeface="Times New Roman" panose="02020603050405020304" pitchFamily="18" charset="0"/>
                <a:cs typeface="Times New Roman" panose="02020603050405020304" pitchFamily="18" charset="0"/>
              </a:rPr>
              <a:t> of Education, Culture and Research. </a:t>
            </a:r>
            <a:r>
              <a:rPr lang="en-US" dirty="0" err="1">
                <a:latin typeface="Times New Roman" panose="02020603050405020304" pitchFamily="18" charset="0"/>
                <a:cs typeface="Times New Roman" panose="02020603050405020304" pitchFamily="18" charset="0"/>
              </a:rPr>
              <a:t>Titlul</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raportului</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Professionalization and Social Impact of European Political Science</a:t>
            </a:r>
            <a:r>
              <a:rPr lang="en-US" dirty="0" smtClean="0">
                <a:latin typeface="Times New Roman" panose="02020603050405020304" pitchFamily="18" charset="0"/>
                <a:cs typeface="Times New Roman" panose="02020603050405020304" pitchFamily="18" charset="0"/>
              </a:rPr>
              <a:t>”.</a:t>
            </a:r>
            <a:endParaRPr lang="ro-RO" dirty="0" smtClean="0">
              <a:latin typeface="Times New Roman" panose="02020603050405020304" pitchFamily="18" charset="0"/>
              <a:cs typeface="Times New Roman" panose="02020603050405020304" pitchFamily="18" charset="0"/>
            </a:endParaRPr>
          </a:p>
          <a:p>
            <a:pPr lvl="0" indent="-161925" algn="just"/>
            <a:endParaRPr lang="ro-RO" dirty="0">
              <a:latin typeface="Times New Roman" panose="02020603050405020304" pitchFamily="18" charset="0"/>
              <a:cs typeface="Times New Roman" panose="02020603050405020304" pitchFamily="18" charset="0"/>
            </a:endParaRPr>
          </a:p>
          <a:p>
            <a:pPr lvl="0" indent="-161925" algn="just"/>
            <a:r>
              <a:rPr lang="ro-RO" dirty="0" smtClean="0">
                <a:latin typeface="Times New Roman" panose="02020603050405020304" pitchFamily="18" charset="0"/>
                <a:cs typeface="Times New Roman" panose="02020603050405020304" pitchFamily="18" charset="0"/>
              </a:rPr>
              <a:t>GUȘTIUC </a:t>
            </a:r>
            <a:r>
              <a:rPr lang="ro-RO" dirty="0">
                <a:latin typeface="Times New Roman" panose="02020603050405020304" pitchFamily="18" charset="0"/>
                <a:cs typeface="Times New Roman" panose="02020603050405020304" pitchFamily="18" charset="0"/>
              </a:rPr>
              <a:t>L. Participarea în calitate de consultant în ce privește proiectele de acte normative din domeniul politicii de dezvoltare regională. Opiniile și concluziile formulate </a:t>
            </a:r>
            <a:r>
              <a:rPr lang="ro-RO" dirty="0" smtClean="0">
                <a:latin typeface="Times New Roman" panose="02020603050405020304" pitchFamily="18" charset="0"/>
                <a:cs typeface="Times New Roman" panose="02020603050405020304" pitchFamily="18" charset="0"/>
              </a:rPr>
              <a:t>au fost </a:t>
            </a:r>
            <a:r>
              <a:rPr lang="ro-RO" dirty="0">
                <a:latin typeface="Times New Roman" panose="02020603050405020304" pitchFamily="18" charset="0"/>
                <a:cs typeface="Times New Roman" panose="02020603050405020304" pitchFamily="18" charset="0"/>
              </a:rPr>
              <a:t>prezentate </a:t>
            </a:r>
            <a:r>
              <a:rPr lang="ro-RO" dirty="0" smtClean="0">
                <a:latin typeface="Times New Roman" panose="02020603050405020304" pitchFamily="18" charset="0"/>
                <a:cs typeface="Times New Roman" panose="02020603050405020304" pitchFamily="18" charset="0"/>
              </a:rPr>
              <a:t>la Parlamentul </a:t>
            </a:r>
            <a:r>
              <a:rPr lang="ro-RO" dirty="0">
                <a:latin typeface="Times New Roman" panose="02020603050405020304" pitchFamily="18" charset="0"/>
                <a:cs typeface="Times New Roman" panose="02020603050405020304" pitchFamily="18" charset="0"/>
              </a:rPr>
              <a:t>Republicii Moldova</a:t>
            </a:r>
            <a:r>
              <a:rPr lang="ro-RO" dirty="0" smtClean="0">
                <a:latin typeface="Times New Roman" panose="02020603050405020304" pitchFamily="18" charset="0"/>
                <a:cs typeface="Times New Roman" panose="02020603050405020304" pitchFamily="18" charset="0"/>
              </a:rPr>
              <a:t>.</a:t>
            </a:r>
          </a:p>
          <a:p>
            <a:pPr lvl="0" indent="-161925" algn="just"/>
            <a:endParaRPr lang="ro-RO" dirty="0" smtClean="0">
              <a:latin typeface="Times New Roman" panose="02020603050405020304" pitchFamily="18" charset="0"/>
              <a:cs typeface="Times New Roman" panose="02020603050405020304" pitchFamily="18" charset="0"/>
            </a:endParaRPr>
          </a:p>
          <a:p>
            <a:pPr lvl="0" indent="-161925" algn="just"/>
            <a:r>
              <a:rPr lang="ro-RO" dirty="0" smtClean="0">
                <a:latin typeface="Times New Roman" panose="02020603050405020304" pitchFamily="18" charset="0"/>
                <a:cs typeface="Times New Roman" panose="02020603050405020304" pitchFamily="18" charset="0"/>
              </a:rPr>
              <a:t>MOCANU </a:t>
            </a:r>
            <a:r>
              <a:rPr lang="ro-RO" dirty="0">
                <a:latin typeface="Times New Roman" panose="02020603050405020304" pitchFamily="18" charset="0"/>
                <a:cs typeface="Times New Roman" panose="02020603050405020304" pitchFamily="18" charset="0"/>
              </a:rPr>
              <a:t>I. Participarea în calitate de expert la concursul desfășurat de către Filiala din Chișinău a Institutului de monitorizare a dezvoltării democrației, parlamentarismului și respectării drepturilor electorale ale cetățenilor statelor-membre ale AIP CSI, concurs desfășurat în </a:t>
            </a:r>
            <a:r>
              <a:rPr lang="ro-RO" dirty="0" err="1">
                <a:latin typeface="Times New Roman" panose="02020603050405020304" pitchFamily="18" charset="0"/>
                <a:cs typeface="Times New Roman" panose="02020603050405020304" pitchFamily="18" charset="0"/>
              </a:rPr>
              <a:t>rîndul</a:t>
            </a:r>
            <a:r>
              <a:rPr lang="ro-RO" dirty="0">
                <a:latin typeface="Times New Roman" panose="02020603050405020304" pitchFamily="18" charset="0"/>
                <a:cs typeface="Times New Roman" panose="02020603050405020304" pitchFamily="18" charset="0"/>
              </a:rPr>
              <a:t> liceenilor din mun. </a:t>
            </a:r>
            <a:r>
              <a:rPr lang="ro-RO" dirty="0" smtClean="0">
                <a:latin typeface="Times New Roman" panose="02020603050405020304" pitchFamily="18" charset="0"/>
                <a:cs typeface="Times New Roman" panose="02020603050405020304" pitchFamily="18" charset="0"/>
              </a:rPr>
              <a:t>Bălți. Au fost verificate </a:t>
            </a:r>
            <a:r>
              <a:rPr lang="ro-RO" dirty="0">
                <a:latin typeface="Times New Roman" panose="02020603050405020304" pitchFamily="18" charset="0"/>
                <a:cs typeface="Times New Roman" panose="02020603050405020304" pitchFamily="18" charset="0"/>
              </a:rPr>
              <a:t>lucrările </a:t>
            </a:r>
            <a:r>
              <a:rPr lang="ro-RO" dirty="0" smtClean="0">
                <a:latin typeface="Times New Roman" panose="02020603050405020304" pitchFamily="18" charset="0"/>
                <a:cs typeface="Times New Roman" panose="02020603050405020304" pitchFamily="18" charset="0"/>
              </a:rPr>
              <a:t>participanților la concurs și s-a participat </a:t>
            </a:r>
            <a:r>
              <a:rPr lang="ro-RO" dirty="0">
                <a:latin typeface="Times New Roman" panose="02020603050405020304" pitchFamily="18" charset="0"/>
                <a:cs typeface="Times New Roman" panose="02020603050405020304" pitchFamily="18" charset="0"/>
              </a:rPr>
              <a:t>la evenimentul de înmânare a premiilor (27 martie, 2018, mun. Bălți</a:t>
            </a:r>
            <a:r>
              <a:rPr lang="ro-RO" dirty="0" smtClean="0">
                <a:latin typeface="Times New Roman" panose="02020603050405020304" pitchFamily="18" charset="0"/>
                <a:cs typeface="Times New Roman" panose="02020603050405020304" pitchFamily="18" charset="0"/>
              </a:rPr>
              <a:t>).</a:t>
            </a:r>
            <a:r>
              <a:rPr lang="ro-RO" b="1" dirty="0">
                <a:latin typeface="Times New Roman" panose="02020603050405020304" pitchFamily="18" charset="0"/>
                <a:cs typeface="Times New Roman" panose="02020603050405020304" pitchFamily="18" charset="0"/>
              </a:rPr>
              <a:t> </a:t>
            </a:r>
            <a:endParaRPr lang="ro-RO" b="1" dirty="0" smtClean="0">
              <a:latin typeface="Times New Roman" panose="02020603050405020304" pitchFamily="18" charset="0"/>
              <a:cs typeface="Times New Roman" panose="02020603050405020304" pitchFamily="18" charset="0"/>
            </a:endParaRPr>
          </a:p>
          <a:p>
            <a:pPr marL="0" indent="0" algn="ctr">
              <a:buNone/>
            </a:pPr>
            <a:endParaRPr lang="ro-RO" b="1" dirty="0" smtClean="0">
              <a:latin typeface="Times New Roman" panose="02020603050405020304" pitchFamily="18" charset="0"/>
              <a:cs typeface="Times New Roman" panose="02020603050405020304" pitchFamily="18" charset="0"/>
            </a:endParaRPr>
          </a:p>
          <a:p>
            <a:pPr marL="0" indent="0" algn="ctr">
              <a:buNone/>
            </a:pPr>
            <a:endParaRPr lang="ro-RO" b="1" dirty="0">
              <a:latin typeface="Times New Roman" panose="02020603050405020304" pitchFamily="18" charset="0"/>
              <a:cs typeface="Times New Roman" panose="02020603050405020304" pitchFamily="18" charset="0"/>
            </a:endParaRPr>
          </a:p>
          <a:p>
            <a:pPr marL="0" indent="0" algn="ctr">
              <a:buNone/>
            </a:pPr>
            <a:r>
              <a:rPr lang="ro-RO" sz="4500" b="1" dirty="0" smtClean="0">
                <a:latin typeface="Times New Roman" panose="02020603050405020304" pitchFamily="18" charset="0"/>
                <a:cs typeface="Times New Roman" panose="02020603050405020304" pitchFamily="18" charset="0"/>
              </a:rPr>
              <a:t>Rapoarte </a:t>
            </a:r>
            <a:r>
              <a:rPr lang="ro-RO" sz="4500" b="1" dirty="0">
                <a:latin typeface="Times New Roman" panose="02020603050405020304" pitchFamily="18" charset="0"/>
                <a:cs typeface="Times New Roman" panose="02020603050405020304" pitchFamily="18" charset="0"/>
              </a:rPr>
              <a:t>elaborate</a:t>
            </a:r>
            <a:r>
              <a:rPr lang="ro-RO" sz="4500" b="1" dirty="0" smtClean="0">
                <a:latin typeface="Times New Roman" panose="02020603050405020304" pitchFamily="18" charset="0"/>
                <a:cs typeface="Times New Roman" panose="02020603050405020304" pitchFamily="18" charset="0"/>
              </a:rPr>
              <a:t>:</a:t>
            </a:r>
            <a:endParaRPr lang="ro-RO" sz="1300" b="1" dirty="0" smtClean="0">
              <a:latin typeface="Times New Roman" panose="02020603050405020304" pitchFamily="18" charset="0"/>
              <a:cs typeface="Times New Roman" panose="02020603050405020304" pitchFamily="18" charset="0"/>
            </a:endParaRPr>
          </a:p>
          <a:p>
            <a:pPr marL="0" indent="0" algn="ctr">
              <a:buNone/>
            </a:pPr>
            <a:endParaRPr lang="ro-RO" sz="1300" dirty="0">
              <a:latin typeface="Times New Roman" panose="02020603050405020304" pitchFamily="18" charset="0"/>
              <a:cs typeface="Times New Roman" panose="02020603050405020304" pitchFamily="18" charset="0"/>
            </a:endParaRPr>
          </a:p>
          <a:p>
            <a:pPr lvl="0" indent="-161925" algn="just"/>
            <a:r>
              <a:rPr lang="ro-RO" dirty="0" smtClean="0">
                <a:latin typeface="Times New Roman" panose="02020603050405020304" pitchFamily="18" charset="0"/>
                <a:cs typeface="Times New Roman" panose="02020603050405020304" pitchFamily="18" charset="0"/>
              </a:rPr>
              <a:t>MOCANU, </a:t>
            </a:r>
            <a:r>
              <a:rPr lang="ro-RO" dirty="0">
                <a:latin typeface="Times New Roman" panose="02020603050405020304" pitchFamily="18" charset="0"/>
                <a:cs typeface="Times New Roman" panose="02020603050405020304" pitchFamily="18" charset="0"/>
              </a:rPr>
              <a:t>V.; </a:t>
            </a:r>
            <a:r>
              <a:rPr lang="ro-RO" dirty="0" smtClean="0">
                <a:latin typeface="Times New Roman" panose="02020603050405020304" pitchFamily="18" charset="0"/>
                <a:cs typeface="Times New Roman" panose="02020603050405020304" pitchFamily="18" charset="0"/>
              </a:rPr>
              <a:t>MOCANU, </a:t>
            </a:r>
            <a:r>
              <a:rPr lang="ro-RO" dirty="0">
                <a:latin typeface="Times New Roman" panose="02020603050405020304" pitchFamily="18" charset="0"/>
                <a:cs typeface="Times New Roman" panose="02020603050405020304" pitchFamily="18" charset="0"/>
              </a:rPr>
              <a:t>I.: ”</a:t>
            </a:r>
            <a:r>
              <a:rPr lang="ro-RO" i="1" dirty="0" err="1">
                <a:latin typeface="Times New Roman" panose="02020603050405020304" pitchFamily="18" charset="0"/>
                <a:cs typeface="Times New Roman" panose="02020603050405020304" pitchFamily="18" charset="0"/>
              </a:rPr>
              <a:t>Факторы</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формирования</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среднего</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класса</a:t>
            </a:r>
            <a:r>
              <a:rPr lang="ro-RO" i="1" dirty="0">
                <a:latin typeface="Times New Roman" panose="02020603050405020304" pitchFamily="18" charset="0"/>
                <a:cs typeface="Times New Roman" panose="02020603050405020304" pitchFamily="18" charset="0"/>
              </a:rPr>
              <a:t> в </a:t>
            </a:r>
            <a:r>
              <a:rPr lang="ro-RO" i="1" dirty="0" err="1">
                <a:latin typeface="Times New Roman" panose="02020603050405020304" pitchFamily="18" charset="0"/>
                <a:cs typeface="Times New Roman" panose="02020603050405020304" pitchFamily="18" charset="0"/>
              </a:rPr>
              <a:t>современном</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молдавском</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обществе</a:t>
            </a:r>
            <a:r>
              <a:rPr lang="ro-RO" dirty="0">
                <a:latin typeface="Times New Roman" panose="02020603050405020304" pitchFamily="18" charset="0"/>
                <a:cs typeface="Times New Roman" panose="02020603050405020304" pitchFamily="18" charset="0"/>
              </a:rPr>
              <a:t>”, prezentat la conferința științifică internațională "</a:t>
            </a:r>
            <a:r>
              <a:rPr lang="ro-RO" i="1" dirty="0">
                <a:latin typeface="Times New Roman" panose="02020603050405020304" pitchFamily="18" charset="0"/>
                <a:cs typeface="Times New Roman" panose="02020603050405020304" pitchFamily="18" charset="0"/>
              </a:rPr>
              <a:t>New </a:t>
            </a:r>
            <a:r>
              <a:rPr lang="ro-RO" i="1" dirty="0" err="1">
                <a:latin typeface="Times New Roman" panose="02020603050405020304" pitchFamily="18" charset="0"/>
                <a:cs typeface="Times New Roman" panose="02020603050405020304" pitchFamily="18" charset="0"/>
              </a:rPr>
              <a:t>problems</a:t>
            </a:r>
            <a:r>
              <a:rPr lang="ro-RO" i="1" dirty="0">
                <a:latin typeface="Times New Roman" panose="02020603050405020304" pitchFamily="18" charset="0"/>
                <a:cs typeface="Times New Roman" panose="02020603050405020304" pitchFamily="18" charset="0"/>
              </a:rPr>
              <a:t> of </a:t>
            </a:r>
            <a:r>
              <a:rPr lang="ro-RO" i="1" dirty="0" err="1">
                <a:latin typeface="Times New Roman" panose="02020603050405020304" pitchFamily="18" charset="0"/>
                <a:cs typeface="Times New Roman" panose="02020603050405020304" pitchFamily="18" charset="0"/>
              </a:rPr>
              <a:t>e-economy</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and</a:t>
            </a:r>
            <a:r>
              <a:rPr lang="ro-RO" i="1" dirty="0">
                <a:latin typeface="Times New Roman" panose="02020603050405020304" pitchFamily="18" charset="0"/>
                <a:cs typeface="Times New Roman" panose="02020603050405020304" pitchFamily="18" charset="0"/>
              </a:rPr>
              <a:t> </a:t>
            </a:r>
            <a:r>
              <a:rPr lang="ro-RO" i="1" dirty="0" err="1" smtClean="0">
                <a:latin typeface="Times New Roman" panose="02020603050405020304" pitchFamily="18" charset="0"/>
                <a:cs typeface="Times New Roman" panose="02020603050405020304" pitchFamily="18" charset="0"/>
              </a:rPr>
              <a:t>e-society</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din </a:t>
            </a:r>
            <a:r>
              <a:rPr lang="ro-RO" dirty="0" err="1">
                <a:latin typeface="Times New Roman" panose="02020603050405020304" pitchFamily="18" charset="0"/>
                <a:cs typeface="Times New Roman" panose="02020603050405020304" pitchFamily="18" charset="0"/>
              </a:rPr>
              <a:t>Nałęczów</a:t>
            </a:r>
            <a:r>
              <a:rPr lang="ro-RO" dirty="0">
                <a:latin typeface="Times New Roman" panose="02020603050405020304" pitchFamily="18" charset="0"/>
                <a:cs typeface="Times New Roman" panose="02020603050405020304" pitchFamily="18" charset="0"/>
              </a:rPr>
              <a:t>, Polonia, 21-23 Mai 2018.</a:t>
            </a:r>
          </a:p>
          <a:p>
            <a:pPr lvl="0" indent="-161925" algn="just"/>
            <a:endParaRPr lang="ro-RO"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59" y="476672"/>
            <a:ext cx="3787775" cy="5540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78527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0"/>
            <a:ext cx="8784976" cy="1268759"/>
          </a:xfrm>
        </p:spPr>
        <p:txBody>
          <a:bodyPr>
            <a:normAutofit/>
          </a:bodyPr>
          <a:lstStyle/>
          <a:p>
            <a:r>
              <a:rPr lang="en-US" sz="2800" b="1" cap="all" dirty="0">
                <a:solidFill>
                  <a:schemeClr val="tx1"/>
                </a:solidFill>
                <a:effectLst/>
                <a:latin typeface="Times New Roman" pitchFamily="18" charset="0"/>
                <a:cs typeface="Times New Roman" pitchFamily="18" charset="0"/>
              </a:rPr>
              <a:t>ORGANIZAREA </a:t>
            </a:r>
            <a:r>
              <a:rPr lang="en-US" sz="2800" b="1" cap="all" dirty="0" err="1" smtClean="0">
                <a:solidFill>
                  <a:schemeClr val="tx1"/>
                </a:solidFill>
                <a:effectLst/>
                <a:latin typeface="Times New Roman" pitchFamily="18" charset="0"/>
                <a:cs typeface="Times New Roman" pitchFamily="18" charset="0"/>
              </a:rPr>
              <a:t>manifestărilor</a:t>
            </a:r>
            <a:r>
              <a:rPr lang="en-US" sz="2800" b="1" cap="all" dirty="0" smtClean="0">
                <a:solidFill>
                  <a:schemeClr val="tx1"/>
                </a:solidFill>
                <a:effectLst/>
                <a:latin typeface="Times New Roman" pitchFamily="18" charset="0"/>
                <a:cs typeface="Times New Roman" pitchFamily="18" charset="0"/>
              </a:rPr>
              <a:t> ŞTIINŢIFICE</a:t>
            </a:r>
            <a:r>
              <a:rPr lang="ro-RO" sz="2800" b="1" cap="all" dirty="0" smtClean="0">
                <a:solidFill>
                  <a:schemeClr val="tx1"/>
                </a:solidFill>
                <a:effectLst/>
                <a:latin typeface="Times New Roman" pitchFamily="18" charset="0"/>
                <a:cs typeface="Times New Roman" pitchFamily="18" charset="0"/>
              </a:rPr>
              <a:t> </a:t>
            </a:r>
            <a:r>
              <a:rPr lang="ro-RO" sz="2800" dirty="0" smtClean="0">
                <a:solidFill>
                  <a:schemeClr val="tx1"/>
                </a:solidFill>
                <a:effectLst/>
                <a:latin typeface="Times New Roman" pitchFamily="18" charset="0"/>
                <a:cs typeface="Times New Roman" pitchFamily="18" charset="0"/>
              </a:rPr>
              <a:t>în semestrul I, anul 201</a:t>
            </a:r>
            <a:r>
              <a:rPr lang="ro-RO" sz="2800" dirty="0">
                <a:latin typeface="Times New Roman" pitchFamily="18" charset="0"/>
                <a:cs typeface="Times New Roman" pitchFamily="18" charset="0"/>
              </a:rPr>
              <a:t>8</a:t>
            </a:r>
            <a:endParaRPr lang="en-US" sz="2800"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107504" y="1304764"/>
            <a:ext cx="8712968" cy="5400600"/>
          </a:xfrm>
        </p:spPr>
        <p:txBody>
          <a:bodyPr numCol="2">
            <a:noAutofit/>
          </a:bodyPr>
          <a:lstStyle/>
          <a:p>
            <a:pPr marL="228600" lvl="0" indent="-228600" algn="just">
              <a:buFont typeface="+mj-lt"/>
              <a:buAutoNum type="arabicPeriod"/>
            </a:pPr>
            <a:r>
              <a:rPr lang="ro-RO" sz="1200" dirty="0">
                <a:solidFill>
                  <a:schemeClr val="tx1"/>
                </a:solidFill>
                <a:latin typeface="Times New Roman" panose="02020603050405020304" pitchFamily="18" charset="0"/>
                <a:cs typeface="Times New Roman" panose="02020603050405020304" pitchFamily="18" charset="0"/>
              </a:rPr>
              <a:t>Masă rotundă </a:t>
            </a:r>
            <a:r>
              <a:rPr lang="ro-RO" sz="1200" i="1" dirty="0">
                <a:solidFill>
                  <a:schemeClr val="tx1"/>
                </a:solidFill>
                <a:latin typeface="Times New Roman" panose="02020603050405020304" pitchFamily="18" charset="0"/>
                <a:cs typeface="Times New Roman" panose="02020603050405020304" pitchFamily="18" charset="0"/>
              </a:rPr>
              <a:t>„Centenarul Unirii. Basarabia pe calea afirmării identității naționale (24 ianuarie 1859 - 24 ianuarie 1918)” </a:t>
            </a:r>
            <a:r>
              <a:rPr lang="ro-RO" sz="1200" dirty="0">
                <a:solidFill>
                  <a:schemeClr val="tx1"/>
                </a:solidFill>
                <a:latin typeface="Times New Roman" panose="02020603050405020304" pitchFamily="18" charset="0"/>
                <a:cs typeface="Times New Roman" panose="02020603050405020304" pitchFamily="18" charset="0"/>
              </a:rPr>
              <a:t>În colaborare cu Institutul de Istorie, Institutul Cultural Român „Mihai Eminescu”, Centrul de Cultură și Istorie Militară al Ministerului Apărării al RM, Consiliul local și Primăria comunei Ghidighici, mun. Chișinău. 23 ianuarie 2018.</a:t>
            </a:r>
          </a:p>
          <a:p>
            <a:pPr marL="228600" lvl="0" indent="-228600" algn="just">
              <a:buFont typeface="+mj-lt"/>
              <a:buAutoNum type="arabicPeriod"/>
            </a:pPr>
            <a:r>
              <a:rPr lang="ro-RO" sz="1200" dirty="0">
                <a:solidFill>
                  <a:schemeClr val="tx1"/>
                </a:solidFill>
                <a:latin typeface="Times New Roman" panose="02020603050405020304" pitchFamily="18" charset="0"/>
                <a:cs typeface="Times New Roman" panose="02020603050405020304" pitchFamily="18" charset="0"/>
              </a:rPr>
              <a:t>Conferința științifică națională cu ocazia împlinirii a 10 ani de la adoptarea Legii  privind întrunirile publice </a:t>
            </a:r>
            <a:r>
              <a:rPr lang="ro-RO" sz="1200" i="1" dirty="0">
                <a:solidFill>
                  <a:schemeClr val="tx1"/>
                </a:solidFill>
                <a:latin typeface="Times New Roman" panose="02020603050405020304" pitchFamily="18" charset="0"/>
                <a:cs typeface="Times New Roman" panose="02020603050405020304" pitchFamily="18" charset="0"/>
              </a:rPr>
              <a:t>”Libertatea întrunirilor în Republica Moldova. Evoluția legislației cu privire la întruniri. Lecții învățate, așteptări și tendințe”</a:t>
            </a:r>
            <a:r>
              <a:rPr lang="ro-RO" sz="1200" dirty="0">
                <a:solidFill>
                  <a:schemeClr val="tx1"/>
                </a:solidFill>
                <a:latin typeface="Times New Roman" panose="02020603050405020304" pitchFamily="18" charset="0"/>
                <a:cs typeface="Times New Roman" panose="02020603050405020304" pitchFamily="18" charset="0"/>
              </a:rPr>
              <a:t>. În colaborare cu Asociația </a:t>
            </a:r>
            <a:r>
              <a:rPr lang="ro-RO" sz="1200" dirty="0" err="1">
                <a:solidFill>
                  <a:schemeClr val="tx1"/>
                </a:solidFill>
                <a:latin typeface="Times New Roman" panose="02020603050405020304" pitchFamily="18" charset="0"/>
                <a:cs typeface="Times New Roman" panose="02020603050405020304" pitchFamily="18" charset="0"/>
              </a:rPr>
              <a:t>Promo-LEX</a:t>
            </a:r>
            <a:r>
              <a:rPr lang="ro-RO" sz="1200" dirty="0">
                <a:solidFill>
                  <a:schemeClr val="tx1"/>
                </a:solidFill>
                <a:latin typeface="Times New Roman" panose="02020603050405020304" pitchFamily="18" charset="0"/>
                <a:cs typeface="Times New Roman" panose="02020603050405020304" pitchFamily="18" charset="0"/>
              </a:rPr>
              <a:t>. 23 februarie 2018. </a:t>
            </a:r>
          </a:p>
          <a:p>
            <a:pPr marL="228600" lvl="0" indent="-228600" algn="just">
              <a:buFont typeface="+mj-lt"/>
              <a:buAutoNum type="arabicPeriod"/>
            </a:pPr>
            <a:r>
              <a:rPr lang="ro-RO" sz="1200" dirty="0">
                <a:solidFill>
                  <a:schemeClr val="tx1"/>
                </a:solidFill>
                <a:latin typeface="Times New Roman" panose="02020603050405020304" pitchFamily="18" charset="0"/>
                <a:cs typeface="Times New Roman" panose="02020603050405020304" pitchFamily="18" charset="0"/>
              </a:rPr>
              <a:t>Conferința științifică națională ”</a:t>
            </a:r>
            <a:r>
              <a:rPr lang="ro-RO" sz="1200" i="1" dirty="0">
                <a:solidFill>
                  <a:schemeClr val="tx1"/>
                </a:solidFill>
                <a:latin typeface="Times New Roman" panose="02020603050405020304" pitchFamily="18" charset="0"/>
                <a:cs typeface="Times New Roman" panose="02020603050405020304" pitchFamily="18" charset="0"/>
              </a:rPr>
              <a:t>Acțiunile de luptă de la Nistru (1992)</a:t>
            </a:r>
            <a:r>
              <a:rPr lang="ro-RO" sz="1200" dirty="0">
                <a:solidFill>
                  <a:schemeClr val="tx1"/>
                </a:solidFill>
                <a:latin typeface="Times New Roman" panose="02020603050405020304" pitchFamily="18" charset="0"/>
                <a:cs typeface="Times New Roman" panose="02020603050405020304" pitchFamily="18" charset="0"/>
              </a:rPr>
              <a:t>”. În colaborare cu Centrul de Cultură și Istorie Militară al Ministerului Apărării al Republicii Moldova, Academia Forțelor Armate ”Alexandru cel Bun”. 28 februarie 2018.</a:t>
            </a:r>
          </a:p>
          <a:p>
            <a:pPr marL="228600" lvl="0" indent="-228600" algn="just">
              <a:buFont typeface="+mj-lt"/>
              <a:buAutoNum type="arabicPeriod"/>
            </a:pPr>
            <a:r>
              <a:rPr lang="ro-RO" sz="1200" dirty="0">
                <a:solidFill>
                  <a:schemeClr val="tx1"/>
                </a:solidFill>
                <a:latin typeface="Times New Roman" panose="02020603050405020304" pitchFamily="18" charset="0"/>
                <a:cs typeface="Times New Roman" panose="02020603050405020304" pitchFamily="18" charset="0"/>
              </a:rPr>
              <a:t>Conferința științifică omagială „</a:t>
            </a:r>
            <a:r>
              <a:rPr lang="ro-RO" sz="1200" i="1" dirty="0">
                <a:solidFill>
                  <a:schemeClr val="tx1"/>
                </a:solidFill>
                <a:latin typeface="Times New Roman" panose="02020603050405020304" pitchFamily="18" charset="0"/>
                <a:cs typeface="Times New Roman" panose="02020603050405020304" pitchFamily="18" charset="0"/>
              </a:rPr>
              <a:t>Omul, criminologia, știința</a:t>
            </a:r>
            <a:r>
              <a:rPr lang="ro-RO" sz="1200" dirty="0">
                <a:solidFill>
                  <a:schemeClr val="tx1"/>
                </a:solidFill>
                <a:latin typeface="Times New Roman" panose="02020603050405020304" pitchFamily="18" charset="0"/>
                <a:cs typeface="Times New Roman" panose="02020603050405020304" pitchFamily="18" charset="0"/>
              </a:rPr>
              <a:t>” dedicată aniversării a 35 de ani de activitate didactico-științifică și 60 de ani de viață a criminologului Valeriu Bujor. În colaborare cu Asociaţia Independentă de Criminologie din Republica Moldova, Academia MAI „Ștefan cel Mare”, Centrul de Prevenire şi Asistență Criminologică, Sindicatul „Demnitate”, Institutul de Științe Penale și Criminologie Aplicată. </a:t>
            </a:r>
            <a:r>
              <a:rPr lang="ro-RO" sz="1200" dirty="0" smtClean="0">
                <a:solidFill>
                  <a:schemeClr val="tx1"/>
                </a:solidFill>
                <a:latin typeface="Times New Roman" panose="02020603050405020304" pitchFamily="18" charset="0"/>
                <a:cs typeface="Times New Roman" panose="02020603050405020304" pitchFamily="18" charset="0"/>
              </a:rPr>
              <a:t>9.03.2018</a:t>
            </a:r>
            <a:r>
              <a:rPr lang="ro-RO" sz="1200" dirty="0">
                <a:solidFill>
                  <a:schemeClr val="tx1"/>
                </a:solidFill>
                <a:latin typeface="Times New Roman" panose="02020603050405020304" pitchFamily="18" charset="0"/>
                <a:cs typeface="Times New Roman" panose="02020603050405020304" pitchFamily="18" charset="0"/>
              </a:rPr>
              <a:t>. </a:t>
            </a:r>
          </a:p>
          <a:p>
            <a:pPr marL="228600" lvl="0" indent="-228600" algn="just">
              <a:buFont typeface="+mj-lt"/>
              <a:buAutoNum type="arabicPeriod"/>
            </a:pPr>
            <a:r>
              <a:rPr lang="ro-RO" sz="1200" dirty="0">
                <a:solidFill>
                  <a:schemeClr val="tx1"/>
                </a:solidFill>
                <a:latin typeface="Times New Roman" panose="02020603050405020304" pitchFamily="18" charset="0"/>
                <a:cs typeface="Times New Roman" panose="02020603050405020304" pitchFamily="18" charset="0"/>
              </a:rPr>
              <a:t>Masă rotundă </a:t>
            </a:r>
            <a:r>
              <a:rPr lang="ro-RO" sz="1200" i="1" dirty="0">
                <a:solidFill>
                  <a:schemeClr val="tx1"/>
                </a:solidFill>
                <a:latin typeface="Times New Roman" panose="02020603050405020304" pitchFamily="18" charset="0"/>
                <a:cs typeface="Times New Roman" panose="02020603050405020304" pitchFamily="18" charset="0"/>
              </a:rPr>
              <a:t>„Centenarul Unirii Basarabiei cu România: premise, context, impact</a:t>
            </a:r>
            <a:r>
              <a:rPr lang="ro-RO" sz="1200" i="1" dirty="0" smtClean="0">
                <a:solidFill>
                  <a:schemeClr val="tx1"/>
                </a:solidFill>
                <a:latin typeface="Times New Roman" panose="02020603050405020304" pitchFamily="18" charset="0"/>
                <a:cs typeface="Times New Roman" panose="02020603050405020304" pitchFamily="18" charset="0"/>
              </a:rPr>
              <a:t>”. </a:t>
            </a:r>
            <a:r>
              <a:rPr lang="ro-RO" sz="1200" dirty="0">
                <a:solidFill>
                  <a:schemeClr val="tx1"/>
                </a:solidFill>
                <a:latin typeface="Times New Roman" panose="02020603050405020304" pitchFamily="18" charset="0"/>
                <a:cs typeface="Times New Roman" panose="02020603050405020304" pitchFamily="18" charset="0"/>
              </a:rPr>
              <a:t>15 martie 2018.</a:t>
            </a:r>
          </a:p>
          <a:p>
            <a:pPr marL="228600" lvl="0" indent="-228600" algn="just">
              <a:buFont typeface="+mj-lt"/>
              <a:buAutoNum type="arabicPeriod"/>
            </a:pPr>
            <a:r>
              <a:rPr lang="ro-RO" sz="1200" dirty="0">
                <a:solidFill>
                  <a:schemeClr val="tx1"/>
                </a:solidFill>
                <a:latin typeface="Times New Roman" panose="02020603050405020304" pitchFamily="18" charset="0"/>
                <a:cs typeface="Times New Roman" panose="02020603050405020304" pitchFamily="18" charset="0"/>
              </a:rPr>
              <a:t>Colocviu „</a:t>
            </a:r>
            <a:r>
              <a:rPr lang="ro-RO" sz="1200" i="1" dirty="0">
                <a:solidFill>
                  <a:schemeClr val="tx1"/>
                </a:solidFill>
                <a:latin typeface="Times New Roman" panose="02020603050405020304" pitchFamily="18" charset="0"/>
                <a:cs typeface="Times New Roman" panose="02020603050405020304" pitchFamily="18" charset="0"/>
              </a:rPr>
              <a:t>Centenarul Unirii Basarabiei cu România: contextul și semnificația istorică”</a:t>
            </a:r>
            <a:r>
              <a:rPr lang="ro-RO" sz="1200" dirty="0">
                <a:solidFill>
                  <a:schemeClr val="tx1"/>
                </a:solidFill>
                <a:latin typeface="Times New Roman" panose="02020603050405020304" pitchFamily="18" charset="0"/>
                <a:cs typeface="Times New Roman" panose="02020603050405020304" pitchFamily="18" charset="0"/>
              </a:rPr>
              <a:t>, Chișinău, </a:t>
            </a:r>
            <a:r>
              <a:rPr lang="ro-RO" sz="1200" dirty="0" smtClean="0">
                <a:solidFill>
                  <a:schemeClr val="tx1"/>
                </a:solidFill>
                <a:latin typeface="Times New Roman" panose="02020603050405020304" pitchFamily="18" charset="0"/>
                <a:cs typeface="Times New Roman" panose="02020603050405020304" pitchFamily="18" charset="0"/>
              </a:rPr>
              <a:t>21 </a:t>
            </a:r>
            <a:r>
              <a:rPr lang="ro-RO" sz="1200" dirty="0">
                <a:solidFill>
                  <a:schemeClr val="tx1"/>
                </a:solidFill>
                <a:latin typeface="Times New Roman" panose="02020603050405020304" pitchFamily="18" charset="0"/>
                <a:cs typeface="Times New Roman" panose="02020603050405020304" pitchFamily="18" charset="0"/>
              </a:rPr>
              <a:t>martie 2018.</a:t>
            </a:r>
          </a:p>
          <a:p>
            <a:pPr marL="228600" indent="-228600" algn="just">
              <a:buFont typeface="+mj-lt"/>
              <a:buAutoNum type="arabicPeriod"/>
            </a:pPr>
            <a:endParaRPr lang="ro-RO" sz="1100" dirty="0" smtClean="0">
              <a:solidFill>
                <a:schemeClr val="tx1"/>
              </a:solidFill>
              <a:latin typeface="Times New Roman" panose="02020603050405020304" pitchFamily="18" charset="0"/>
              <a:cs typeface="Times New Roman" panose="02020603050405020304" pitchFamily="18" charset="0"/>
            </a:endParaRPr>
          </a:p>
          <a:p>
            <a:pPr marL="228600" indent="-228600" algn="just">
              <a:buFont typeface="+mj-lt"/>
              <a:buAutoNum type="arabicPeriod"/>
            </a:pPr>
            <a:endParaRPr lang="ro-RO" sz="1100" dirty="0" smtClean="0">
              <a:solidFill>
                <a:schemeClr val="tx1"/>
              </a:solidFill>
              <a:latin typeface="Times New Roman" panose="02020603050405020304" pitchFamily="18" charset="0"/>
              <a:cs typeface="Times New Roman" panose="02020603050405020304" pitchFamily="18" charset="0"/>
            </a:endParaRPr>
          </a:p>
          <a:p>
            <a:pPr marL="228600" indent="-228600" algn="just">
              <a:buFont typeface="+mj-lt"/>
              <a:buAutoNum type="arabicPeriod"/>
            </a:pPr>
            <a:endParaRPr lang="ro-RO" sz="1100" dirty="0">
              <a:solidFill>
                <a:schemeClr val="tx1"/>
              </a:solidFill>
              <a:latin typeface="Times New Roman" panose="02020603050405020304" pitchFamily="18" charset="0"/>
              <a:cs typeface="Times New Roman" panose="02020603050405020304" pitchFamily="18"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4869160"/>
            <a:ext cx="4171253"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1366292"/>
            <a:ext cx="4176464" cy="3132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3202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79512" y="0"/>
            <a:ext cx="8784976" cy="1196752"/>
          </a:xfrm>
        </p:spPr>
        <p:txBody>
          <a:bodyPr>
            <a:normAutofit/>
          </a:bodyPr>
          <a:lstStyle/>
          <a:p>
            <a:r>
              <a:rPr lang="en-US" sz="2800" b="1" cap="all" dirty="0">
                <a:latin typeface="Times New Roman" pitchFamily="18" charset="0"/>
                <a:cs typeface="Times New Roman" pitchFamily="18" charset="0"/>
              </a:rPr>
              <a:t>ORGANIZAREA </a:t>
            </a:r>
            <a:r>
              <a:rPr lang="en-US" sz="2800" b="1" cap="all" dirty="0" err="1">
                <a:latin typeface="Times New Roman" pitchFamily="18" charset="0"/>
                <a:cs typeface="Times New Roman" pitchFamily="18" charset="0"/>
              </a:rPr>
              <a:t>manifestărilor</a:t>
            </a:r>
            <a:r>
              <a:rPr lang="en-US" sz="2800" b="1" cap="all" dirty="0">
                <a:latin typeface="Times New Roman" pitchFamily="18" charset="0"/>
                <a:cs typeface="Times New Roman" pitchFamily="18" charset="0"/>
              </a:rPr>
              <a:t> ŞTIINŢIFICE</a:t>
            </a:r>
            <a:r>
              <a:rPr lang="ro-RO" sz="2800" b="1" cap="all" dirty="0">
                <a:latin typeface="Times New Roman" pitchFamily="18" charset="0"/>
                <a:cs typeface="Times New Roman" pitchFamily="18" charset="0"/>
              </a:rPr>
              <a:t> </a:t>
            </a:r>
            <a:r>
              <a:rPr lang="ro-RO" sz="2800" dirty="0">
                <a:latin typeface="Times New Roman" pitchFamily="18" charset="0"/>
                <a:cs typeface="Times New Roman" pitchFamily="18" charset="0"/>
              </a:rPr>
              <a:t>în semestrul I, anul 2018</a:t>
            </a:r>
            <a:endParaRPr lang="ro-RO" sz="2800" dirty="0"/>
          </a:p>
        </p:txBody>
      </p:sp>
      <p:sp>
        <p:nvSpPr>
          <p:cNvPr id="3" name="Substituent conținut 2"/>
          <p:cNvSpPr>
            <a:spLocks noGrp="1"/>
          </p:cNvSpPr>
          <p:nvPr>
            <p:ph idx="1"/>
          </p:nvPr>
        </p:nvSpPr>
        <p:spPr>
          <a:xfrm>
            <a:off x="0" y="1124744"/>
            <a:ext cx="9036496" cy="5544616"/>
          </a:xfrm>
        </p:spPr>
        <p:txBody>
          <a:bodyPr numCol="2">
            <a:normAutofit/>
          </a:bodyPr>
          <a:lstStyle/>
          <a:p>
            <a:pPr marL="361950" lvl="0" indent="-276225" algn="just">
              <a:buNone/>
            </a:pPr>
            <a:r>
              <a:rPr lang="ro-RO" sz="1200" dirty="0">
                <a:latin typeface="Times New Roman" panose="02020603050405020304" pitchFamily="18" charset="0"/>
                <a:cs typeface="Times New Roman" panose="02020603050405020304" pitchFamily="18" charset="0"/>
              </a:rPr>
              <a:t>7</a:t>
            </a:r>
            <a:r>
              <a:rPr lang="ro-RO" sz="1200" dirty="0" smtClean="0">
                <a:latin typeface="Times New Roman" panose="02020603050405020304" pitchFamily="18" charset="0"/>
                <a:cs typeface="Times New Roman" panose="02020603050405020304" pitchFamily="18" charset="0"/>
              </a:rPr>
              <a:t>. 	Conferință </a:t>
            </a:r>
            <a:r>
              <a:rPr lang="ro-RO" sz="1200" dirty="0">
                <a:latin typeface="Times New Roman" panose="02020603050405020304" pitchFamily="18" charset="0"/>
                <a:cs typeface="Times New Roman" panose="02020603050405020304" pitchFamily="18" charset="0"/>
              </a:rPr>
              <a:t>științifică cu participare internațională „</a:t>
            </a:r>
            <a:r>
              <a:rPr lang="ro-RO" sz="1200" i="1" dirty="0">
                <a:latin typeface="Times New Roman" panose="02020603050405020304" pitchFamily="18" charset="0"/>
                <a:cs typeface="Times New Roman" panose="02020603050405020304" pitchFamily="18" charset="0"/>
              </a:rPr>
              <a:t>Reintegrarea dreptului din Basarabia în sistemul juridic românesc după 27 martie 1918</a:t>
            </a:r>
            <a:r>
              <a:rPr lang="ro-RO" sz="1200" dirty="0">
                <a:latin typeface="Times New Roman" panose="02020603050405020304" pitchFamily="18" charset="0"/>
                <a:cs typeface="Times New Roman" panose="02020603050405020304" pitchFamily="18" charset="0"/>
              </a:rPr>
              <a:t>”. În colaborare cu </a:t>
            </a:r>
            <a:r>
              <a:rPr lang="ro-RO" sz="1200" dirty="0" smtClean="0">
                <a:latin typeface="Times New Roman" panose="02020603050405020304" pitchFamily="18" charset="0"/>
                <a:cs typeface="Times New Roman" panose="02020603050405020304" pitchFamily="18" charset="0"/>
              </a:rPr>
              <a:t>USM</a:t>
            </a:r>
            <a:r>
              <a:rPr lang="ro-RO" sz="1200" dirty="0">
                <a:latin typeface="Times New Roman" panose="02020603050405020304" pitchFamily="18" charset="0"/>
                <a:cs typeface="Times New Roman" panose="02020603050405020304" pitchFamily="18" charset="0"/>
              </a:rPr>
              <a:t>. 22-23 martie 2018.</a:t>
            </a:r>
          </a:p>
          <a:p>
            <a:pPr marL="361950" lvl="0" indent="-276225" algn="just">
              <a:buNone/>
            </a:pPr>
            <a:r>
              <a:rPr lang="ro-RO" sz="1200" dirty="0" smtClean="0">
                <a:latin typeface="Times New Roman" panose="02020603050405020304" pitchFamily="18" charset="0"/>
                <a:cs typeface="Times New Roman" panose="02020603050405020304" pitchFamily="18" charset="0"/>
              </a:rPr>
              <a:t>8. 	Conferinţa </a:t>
            </a:r>
            <a:r>
              <a:rPr lang="ro-RO" sz="1200" dirty="0">
                <a:latin typeface="Times New Roman" panose="02020603050405020304" pitchFamily="18" charset="0"/>
                <a:cs typeface="Times New Roman" panose="02020603050405020304" pitchFamily="18" charset="0"/>
              </a:rPr>
              <a:t>internaţională ştiinţifico-practică „</a:t>
            </a:r>
            <a:r>
              <a:rPr lang="ro-RO" sz="1200" i="1" dirty="0">
                <a:latin typeface="Times New Roman" panose="02020603050405020304" pitchFamily="18" charset="0"/>
                <a:cs typeface="Times New Roman" panose="02020603050405020304" pitchFamily="18" charset="0"/>
              </a:rPr>
              <a:t>Particularităţile adaptării legislaţiei Republicii Moldova şi Ucrainei la legislaţia Uniunii Europene</a:t>
            </a:r>
            <a:r>
              <a:rPr lang="ro-RO" sz="1200" dirty="0">
                <a:latin typeface="Times New Roman" panose="02020603050405020304" pitchFamily="18" charset="0"/>
                <a:cs typeface="Times New Roman" panose="02020603050405020304" pitchFamily="18" charset="0"/>
              </a:rPr>
              <a:t>”, Chişinău. În colaborare cu Universitatea de stat „Alecu Russo” din mun. Bălţi și Institutul de Ştiinţe Penale şi Criminologie Aplicată. 23–24 martie 2018.</a:t>
            </a:r>
          </a:p>
          <a:p>
            <a:pPr marL="361950" lvl="0" indent="-276225" algn="just">
              <a:buNone/>
            </a:pPr>
            <a:r>
              <a:rPr lang="ro-RO" sz="1200" dirty="0" smtClean="0">
                <a:latin typeface="Times New Roman" panose="02020603050405020304" pitchFamily="18" charset="0"/>
                <a:cs typeface="Times New Roman" panose="02020603050405020304" pitchFamily="18" charset="0"/>
              </a:rPr>
              <a:t>9. 	Conferință </a:t>
            </a:r>
            <a:r>
              <a:rPr lang="ro-RO" sz="1200" dirty="0">
                <a:latin typeface="Times New Roman" panose="02020603050405020304" pitchFamily="18" charset="0"/>
                <a:cs typeface="Times New Roman" panose="02020603050405020304" pitchFamily="18" charset="0"/>
              </a:rPr>
              <a:t>științifică cu participare internațională </a:t>
            </a:r>
            <a:r>
              <a:rPr lang="ro-RO" sz="1200" dirty="0" smtClean="0">
                <a:latin typeface="Times New Roman" panose="02020603050405020304" pitchFamily="18" charset="0"/>
                <a:cs typeface="Times New Roman" panose="02020603050405020304" pitchFamily="18" charset="0"/>
              </a:rPr>
              <a:t>„</a:t>
            </a:r>
            <a:r>
              <a:rPr lang="ro-RO" sz="1200" i="1" dirty="0">
                <a:latin typeface="Times New Roman" panose="02020603050405020304" pitchFamily="18" charset="0"/>
                <a:cs typeface="Times New Roman" panose="02020603050405020304" pitchFamily="18" charset="0"/>
              </a:rPr>
              <a:t>Republica Moldova în contextul implementării Acordului de Asociere cu Uniunea Europeană: realități interne și valorificarea experienței internaționale</a:t>
            </a:r>
            <a:r>
              <a:rPr lang="ro-RO" sz="1200" dirty="0">
                <a:latin typeface="Times New Roman" panose="02020603050405020304" pitchFamily="18" charset="0"/>
                <a:cs typeface="Times New Roman" panose="02020603050405020304" pitchFamily="18" charset="0"/>
              </a:rPr>
              <a:t>”. În colaborare cu Centrul de Economia Industriei și Serviciilor al Institutului Național de Cercetări Economice “Costin C. Kirițescu” al Academiei Române, </a:t>
            </a:r>
            <a:r>
              <a:rPr lang="ro-RO" sz="1200" dirty="0" smtClean="0">
                <a:latin typeface="Times New Roman" panose="02020603050405020304" pitchFamily="18" charset="0"/>
                <a:cs typeface="Times New Roman" panose="02020603050405020304" pitchFamily="18" charset="0"/>
              </a:rPr>
              <a:t>Univ. </a:t>
            </a:r>
            <a:r>
              <a:rPr lang="ro-RO" sz="1200" dirty="0" err="1">
                <a:latin typeface="Times New Roman" panose="02020603050405020304" pitchFamily="18" charset="0"/>
                <a:cs typeface="Times New Roman" panose="02020603050405020304" pitchFamily="18" charset="0"/>
              </a:rPr>
              <a:t>Româno-Americană</a:t>
            </a:r>
            <a:r>
              <a:rPr lang="ro-RO" sz="1200" dirty="0">
                <a:latin typeface="Times New Roman" panose="02020603050405020304" pitchFamily="18" charset="0"/>
                <a:cs typeface="Times New Roman" panose="02020603050405020304" pitchFamily="18" charset="0"/>
              </a:rPr>
              <a:t> din București, Institutul de Filosofie al Academiei Naționale de Științe  din Belarus (Minsk). 10 mai 2018.</a:t>
            </a:r>
          </a:p>
          <a:p>
            <a:pPr marL="361950" lvl="0" indent="-276225" algn="just">
              <a:buNone/>
            </a:pPr>
            <a:r>
              <a:rPr lang="ro-RO" sz="1200" dirty="0" smtClean="0">
                <a:latin typeface="Times New Roman" panose="02020603050405020304" pitchFamily="18" charset="0"/>
                <a:cs typeface="Times New Roman" panose="02020603050405020304" pitchFamily="18" charset="0"/>
              </a:rPr>
              <a:t>10. Conferință </a:t>
            </a:r>
            <a:r>
              <a:rPr lang="ro-RO" sz="1200" dirty="0">
                <a:latin typeface="Times New Roman" panose="02020603050405020304" pitchFamily="18" charset="0"/>
                <a:cs typeface="Times New Roman" panose="02020603050405020304" pitchFamily="18" charset="0"/>
              </a:rPr>
              <a:t>științifică cu participare internațională ”</a:t>
            </a:r>
            <a:r>
              <a:rPr lang="ro-RO" sz="1200" i="1" dirty="0">
                <a:latin typeface="Times New Roman" panose="02020603050405020304" pitchFamily="18" charset="0"/>
                <a:cs typeface="Times New Roman" panose="02020603050405020304" pitchFamily="18" charset="0"/>
              </a:rPr>
              <a:t>Calitatea guvernanței publice și impactul acesteia asupra evoluțiilor sociale, politice și economice a României și Republicii Moldova</a:t>
            </a:r>
            <a:r>
              <a:rPr lang="ro-RO" sz="1200" dirty="0">
                <a:latin typeface="Times New Roman" panose="02020603050405020304" pitchFamily="18" charset="0"/>
                <a:cs typeface="Times New Roman" panose="02020603050405020304" pitchFamily="18" charset="0"/>
              </a:rPr>
              <a:t>”, Chișinău, Republica Moldova, În colaborare cu Centrul de Economia Industriei și Serviciilor al Institutului Național de Cercetări Economice “Costin C. Kirițescu” al Academiei Române, </a:t>
            </a:r>
            <a:r>
              <a:rPr lang="ro-RO" sz="1200" dirty="0" smtClean="0">
                <a:latin typeface="Times New Roman" panose="02020603050405020304" pitchFamily="18" charset="0"/>
                <a:cs typeface="Times New Roman" panose="02020603050405020304" pitchFamily="18" charset="0"/>
              </a:rPr>
              <a:t>Univ. </a:t>
            </a:r>
            <a:r>
              <a:rPr lang="ro-RO" sz="1200" dirty="0" err="1" smtClean="0">
                <a:latin typeface="Times New Roman" panose="02020603050405020304" pitchFamily="18" charset="0"/>
                <a:cs typeface="Times New Roman" panose="02020603050405020304" pitchFamily="18" charset="0"/>
              </a:rPr>
              <a:t>Româno-Americană</a:t>
            </a:r>
            <a:r>
              <a:rPr lang="ro-RO" sz="1200" dirty="0" smtClean="0">
                <a:latin typeface="Times New Roman" panose="02020603050405020304" pitchFamily="18" charset="0"/>
                <a:cs typeface="Times New Roman" panose="02020603050405020304" pitchFamily="18" charset="0"/>
              </a:rPr>
              <a:t> </a:t>
            </a:r>
            <a:r>
              <a:rPr lang="ro-RO" sz="1200" dirty="0">
                <a:latin typeface="Times New Roman" panose="02020603050405020304" pitchFamily="18" charset="0"/>
                <a:cs typeface="Times New Roman" panose="02020603050405020304" pitchFamily="18" charset="0"/>
              </a:rPr>
              <a:t>din București. 11 </a:t>
            </a:r>
            <a:r>
              <a:rPr lang="ro-RO" sz="1200" dirty="0" smtClean="0">
                <a:latin typeface="Times New Roman" panose="02020603050405020304" pitchFamily="18" charset="0"/>
                <a:cs typeface="Times New Roman" panose="02020603050405020304" pitchFamily="18" charset="0"/>
              </a:rPr>
              <a:t>mai 2018</a:t>
            </a:r>
            <a:r>
              <a:rPr lang="ro-RO" sz="1200" dirty="0">
                <a:latin typeface="Times New Roman" panose="02020603050405020304" pitchFamily="18" charset="0"/>
                <a:cs typeface="Times New Roman" panose="02020603050405020304" pitchFamily="18" charset="0"/>
              </a:rPr>
              <a:t>.</a:t>
            </a:r>
          </a:p>
          <a:p>
            <a:pPr marL="361950" indent="-276225" algn="just">
              <a:buNone/>
            </a:pPr>
            <a:r>
              <a:rPr lang="ro-RO" sz="1200" dirty="0" smtClean="0">
                <a:latin typeface="Times New Roman" panose="02020603050405020304" pitchFamily="18" charset="0"/>
                <a:cs typeface="Times New Roman" panose="02020603050405020304" pitchFamily="18" charset="0"/>
              </a:rPr>
              <a:t>11. </a:t>
            </a:r>
            <a:r>
              <a:rPr lang="ru-RU" sz="1200" dirty="0" err="1" smtClean="0">
                <a:latin typeface="Times New Roman" panose="02020603050405020304" pitchFamily="18" charset="0"/>
                <a:cs typeface="Times New Roman" panose="02020603050405020304" pitchFamily="18" charset="0"/>
              </a:rPr>
              <a:t>Conferință</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științifică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cu</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participare</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internațională</a:t>
            </a:r>
            <a:r>
              <a:rPr lang="ru-RU" sz="1200" dirty="0">
                <a:latin typeface="Times New Roman" panose="02020603050405020304" pitchFamily="18" charset="0"/>
                <a:cs typeface="Times New Roman" panose="02020603050405020304" pitchFamily="18" charset="0"/>
              </a:rPr>
              <a:t> </a:t>
            </a:r>
            <a:r>
              <a:rPr lang="ru-RU" sz="1200" i="1" dirty="0">
                <a:latin typeface="Times New Roman" panose="02020603050405020304" pitchFamily="18" charset="0"/>
                <a:cs typeface="Times New Roman" panose="02020603050405020304" pitchFamily="18" charset="0"/>
              </a:rPr>
              <a:t>„</a:t>
            </a:r>
            <a:r>
              <a:rPr lang="ru-RU" sz="1200" i="1" dirty="0" err="1">
                <a:latin typeface="Times New Roman" panose="02020603050405020304" pitchFamily="18" charset="0"/>
                <a:cs typeface="Times New Roman" panose="02020603050405020304" pitchFamily="18" charset="0"/>
              </a:rPr>
              <a:t>Republica</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Moldova</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și</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Ucraina</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în</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cadrul</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mediului</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regional</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de</a:t>
            </a:r>
            <a:r>
              <a:rPr lang="ru-RU" sz="1200" i="1" dirty="0">
                <a:latin typeface="Times New Roman" panose="02020603050405020304" pitchFamily="18" charset="0"/>
                <a:cs typeface="Times New Roman" panose="02020603050405020304" pitchFamily="18" charset="0"/>
              </a:rPr>
              <a:t> securitate: </a:t>
            </a:r>
            <a:r>
              <a:rPr lang="ru-RU" sz="1200" i="1" dirty="0" err="1">
                <a:latin typeface="Times New Roman" panose="02020603050405020304" pitchFamily="18" charset="0"/>
                <a:cs typeface="Times New Roman" panose="02020603050405020304" pitchFamily="18" charset="0"/>
              </a:rPr>
              <a:t>de</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la</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provocări</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spre</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oportunități</a:t>
            </a:r>
            <a:r>
              <a:rPr lang="ru-RU" sz="1200" i="1"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În</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colaborare</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cu</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Ambasada</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Ucrainei</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în</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Republica</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Moldova</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mai</a:t>
            </a:r>
            <a:r>
              <a:rPr lang="ru-RU" sz="1200" dirty="0">
                <a:latin typeface="Times New Roman" panose="02020603050405020304" pitchFamily="18" charset="0"/>
                <a:cs typeface="Times New Roman" panose="02020603050405020304" pitchFamily="18" charset="0"/>
              </a:rPr>
              <a:t> 2018.</a:t>
            </a:r>
            <a:endParaRPr lang="ro-RO" sz="1200" dirty="0">
              <a:latin typeface="Times New Roman" panose="02020603050405020304" pitchFamily="18" charset="0"/>
              <a:cs typeface="Times New Roman" panose="02020603050405020304" pitchFamily="18" charset="0"/>
            </a:endParaRP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1096" y="3068960"/>
            <a:ext cx="4223392" cy="1307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1268760"/>
            <a:ext cx="2438400" cy="162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592" y="4653136"/>
            <a:ext cx="2438400" cy="162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08817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79512" y="0"/>
            <a:ext cx="8784976" cy="1331640"/>
          </a:xfrm>
        </p:spPr>
        <p:txBody>
          <a:bodyPr>
            <a:normAutofit/>
          </a:bodyPr>
          <a:lstStyle/>
          <a:p>
            <a:r>
              <a:rPr lang="en-US" sz="2800" b="1" cap="all" dirty="0">
                <a:latin typeface="Times New Roman" pitchFamily="18" charset="0"/>
                <a:cs typeface="Times New Roman" pitchFamily="18" charset="0"/>
              </a:rPr>
              <a:t>ORGANIZAREA </a:t>
            </a:r>
            <a:r>
              <a:rPr lang="en-US" sz="2800" b="1" cap="all" dirty="0" err="1">
                <a:latin typeface="Times New Roman" pitchFamily="18" charset="0"/>
                <a:cs typeface="Times New Roman" pitchFamily="18" charset="0"/>
              </a:rPr>
              <a:t>manifestărilor</a:t>
            </a:r>
            <a:r>
              <a:rPr lang="en-US" sz="2800" b="1" cap="all" dirty="0">
                <a:latin typeface="Times New Roman" pitchFamily="18" charset="0"/>
                <a:cs typeface="Times New Roman" pitchFamily="18" charset="0"/>
              </a:rPr>
              <a:t> ŞTIINŢIFICE</a:t>
            </a:r>
            <a:r>
              <a:rPr lang="ro-RO" sz="2800" b="1" cap="all" dirty="0">
                <a:latin typeface="Times New Roman" pitchFamily="18" charset="0"/>
                <a:cs typeface="Times New Roman" pitchFamily="18" charset="0"/>
              </a:rPr>
              <a:t> </a:t>
            </a:r>
            <a:r>
              <a:rPr lang="ro-RO" sz="2800" dirty="0">
                <a:latin typeface="Times New Roman" pitchFamily="18" charset="0"/>
                <a:cs typeface="Times New Roman" pitchFamily="18" charset="0"/>
              </a:rPr>
              <a:t>în </a:t>
            </a:r>
            <a:r>
              <a:rPr lang="ro-RO" sz="2800" dirty="0" smtClean="0">
                <a:latin typeface="Times New Roman" pitchFamily="18" charset="0"/>
                <a:cs typeface="Times New Roman" pitchFamily="18" charset="0"/>
              </a:rPr>
              <a:t>anii 2013</a:t>
            </a:r>
            <a:r>
              <a:rPr lang="en-US" sz="2800" dirty="0" smtClean="0">
                <a:latin typeface="Times New Roman" pitchFamily="18" charset="0"/>
                <a:cs typeface="Times New Roman" pitchFamily="18" charset="0"/>
              </a:rPr>
              <a:t> </a:t>
            </a:r>
            <a:r>
              <a:rPr lang="ro-RO"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ro-RO" sz="2800" dirty="0" smtClean="0">
                <a:latin typeface="Times New Roman" pitchFamily="18" charset="0"/>
                <a:cs typeface="Times New Roman" pitchFamily="18" charset="0"/>
              </a:rPr>
              <a:t>2018</a:t>
            </a:r>
            <a:endParaRPr lang="ro-RO" sz="2800" dirty="0"/>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2075112400"/>
              </p:ext>
            </p:extLst>
          </p:nvPr>
        </p:nvGraphicFramePr>
        <p:xfrm>
          <a:off x="323528" y="1412776"/>
          <a:ext cx="8071048" cy="48965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420072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67544" y="404664"/>
            <a:ext cx="8229600" cy="1296144"/>
          </a:xfrm>
        </p:spPr>
        <p:txBody>
          <a:bodyPr>
            <a:normAutofit fontScale="90000"/>
          </a:bodyPr>
          <a:lstStyle/>
          <a:p>
            <a:r>
              <a:rPr lang="ro-RO" sz="3600" b="1" dirty="0" smtClean="0">
                <a:latin typeface="Times New Roman" panose="02020603050405020304" pitchFamily="18" charset="0"/>
                <a:cs typeface="Times New Roman" panose="02020603050405020304" pitchFamily="18" charset="0"/>
              </a:rPr>
              <a:t>REVISTE EDITATE de ICJP al AȘM</a:t>
            </a:r>
            <a:br>
              <a:rPr lang="ro-RO" sz="3600" b="1" dirty="0" smtClean="0">
                <a:latin typeface="Times New Roman" panose="02020603050405020304" pitchFamily="18" charset="0"/>
                <a:cs typeface="Times New Roman" panose="02020603050405020304" pitchFamily="18" charset="0"/>
              </a:rPr>
            </a:br>
            <a:r>
              <a:rPr lang="ro-RO" sz="3200" dirty="0" smtClean="0">
                <a:latin typeface="Times New Roman" panose="02020603050405020304" pitchFamily="18" charset="0"/>
                <a:cs typeface="Times New Roman" panose="02020603050405020304" pitchFamily="18" charset="0"/>
              </a:rPr>
              <a:t>în anul 2018</a:t>
            </a:r>
            <a:r>
              <a:rPr lang="ro-RO" sz="1100" dirty="0" smtClean="0">
                <a:latin typeface="Times New Roman" panose="02020603050405020304" pitchFamily="18" charset="0"/>
                <a:cs typeface="Times New Roman" panose="02020603050405020304" pitchFamily="18" charset="0"/>
              </a:rPr>
              <a:t/>
            </a:r>
            <a:br>
              <a:rPr lang="ro-RO" sz="1100" dirty="0" smtClean="0">
                <a:latin typeface="Times New Roman" panose="02020603050405020304" pitchFamily="18" charset="0"/>
                <a:cs typeface="Times New Roman" panose="02020603050405020304" pitchFamily="18" charset="0"/>
              </a:rPr>
            </a:br>
            <a:r>
              <a:rPr lang="ro-RO" sz="1100" dirty="0" smtClean="0">
                <a:latin typeface="Times New Roman" panose="02020603050405020304" pitchFamily="18" charset="0"/>
                <a:cs typeface="Times New Roman" panose="02020603050405020304" pitchFamily="18" charset="0"/>
              </a:rPr>
              <a:t/>
            </a:r>
            <a:br>
              <a:rPr lang="ro-RO" sz="1100" dirty="0" smtClean="0">
                <a:latin typeface="Times New Roman" panose="02020603050405020304" pitchFamily="18" charset="0"/>
                <a:cs typeface="Times New Roman" panose="02020603050405020304" pitchFamily="18" charset="0"/>
              </a:rPr>
            </a:br>
            <a:r>
              <a:rPr lang="en-US" sz="2200" dirty="0" smtClean="0">
                <a:latin typeface="Times New Roman" panose="02020603050405020304" pitchFamily="18" charset="0"/>
                <a:cs typeface="Times New Roman" panose="02020603050405020304" pitchFamily="18" charset="0"/>
              </a:rPr>
              <a:t>ICJP </a:t>
            </a:r>
            <a:r>
              <a:rPr lang="en-US" sz="2200" dirty="0">
                <a:latin typeface="Times New Roman" panose="02020603050405020304" pitchFamily="18" charset="0"/>
                <a:cs typeface="Times New Roman" panose="02020603050405020304" pitchFamily="18" charset="0"/>
              </a:rPr>
              <a:t>al </a:t>
            </a:r>
            <a:r>
              <a:rPr lang="ro-RO" sz="2200" dirty="0">
                <a:latin typeface="Times New Roman" panose="02020603050405020304" pitchFamily="18" charset="0"/>
                <a:cs typeface="Times New Roman" panose="02020603050405020304" pitchFamily="18" charset="0"/>
              </a:rPr>
              <a:t>AȘM editează </a:t>
            </a:r>
            <a:r>
              <a:rPr lang="ro-RO" sz="2200" b="1" dirty="0">
                <a:latin typeface="Times New Roman" panose="02020603050405020304" pitchFamily="18" charset="0"/>
                <a:cs typeface="Times New Roman" panose="02020603050405020304" pitchFamily="18" charset="0"/>
              </a:rPr>
              <a:t>3</a:t>
            </a:r>
            <a:r>
              <a:rPr lang="ro-RO" sz="2200" dirty="0">
                <a:latin typeface="Times New Roman" panose="02020603050405020304" pitchFamily="18" charset="0"/>
                <a:cs typeface="Times New Roman" panose="02020603050405020304" pitchFamily="18" charset="0"/>
              </a:rPr>
              <a:t> reviste științifice (categoria B):</a:t>
            </a:r>
            <a:br>
              <a:rPr lang="ro-RO" sz="2200" dirty="0">
                <a:latin typeface="Times New Roman" panose="02020603050405020304" pitchFamily="18" charset="0"/>
                <a:cs typeface="Times New Roman" panose="02020603050405020304" pitchFamily="18" charset="0"/>
              </a:rPr>
            </a:br>
            <a:endParaRPr lang="ro-RO" sz="2000"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988840"/>
            <a:ext cx="8964488" cy="4608512"/>
          </a:xfrm>
        </p:spPr>
        <p:txBody>
          <a:bodyPr numCol="2">
            <a:normAutofit fontScale="25000" lnSpcReduction="20000"/>
          </a:bodyPr>
          <a:lstStyle/>
          <a:p>
            <a:pPr marL="457200" indent="-276225">
              <a:lnSpc>
                <a:spcPct val="120000"/>
              </a:lnSpc>
              <a:buFont typeface="+mj-lt"/>
              <a:buAutoNum type="arabicPeriod"/>
            </a:pPr>
            <a:r>
              <a:rPr lang="ro-RO" sz="9600" b="1" dirty="0" smtClean="0">
                <a:latin typeface="Times New Roman" panose="02020603050405020304" pitchFamily="18" charset="0"/>
                <a:cs typeface="Times New Roman" panose="02020603050405020304" pitchFamily="18" charset="0"/>
              </a:rPr>
              <a:t>Revista </a:t>
            </a:r>
            <a:r>
              <a:rPr lang="ro-RO" sz="9600" b="1" dirty="0">
                <a:latin typeface="Times New Roman" panose="02020603050405020304" pitchFamily="18" charset="0"/>
                <a:cs typeface="Times New Roman" panose="02020603050405020304" pitchFamily="18" charset="0"/>
              </a:rPr>
              <a:t>de Filosofie, Sociologie și Științe Politice </a:t>
            </a:r>
            <a:r>
              <a:rPr lang="ro-RO" sz="7200" dirty="0">
                <a:latin typeface="Times New Roman" panose="02020603050405020304" pitchFamily="18" charset="0"/>
                <a:cs typeface="Times New Roman" panose="02020603050405020304" pitchFamily="18" charset="0"/>
              </a:rPr>
              <a:t>(profilul: științe politice, sociologie, filosofie) – indexată IBI (factor de impact </a:t>
            </a:r>
            <a:r>
              <a:rPr lang="ro-RO" sz="7200" b="1" dirty="0">
                <a:latin typeface="Times New Roman" panose="02020603050405020304" pitchFamily="18" charset="0"/>
                <a:cs typeface="Times New Roman" panose="02020603050405020304" pitchFamily="18" charset="0"/>
              </a:rPr>
              <a:t>2,8</a:t>
            </a:r>
            <a:r>
              <a:rPr lang="ro-RO" sz="7200" dirty="0">
                <a:latin typeface="Times New Roman" panose="02020603050405020304" pitchFamily="18" charset="0"/>
                <a:cs typeface="Times New Roman" panose="02020603050405020304" pitchFamily="18" charset="0"/>
              </a:rPr>
              <a:t>); DRJI-CC BY; </a:t>
            </a:r>
            <a:r>
              <a:rPr lang="ro-RO" sz="7200" dirty="0" err="1">
                <a:latin typeface="Times New Roman" panose="02020603050405020304" pitchFamily="18" charset="0"/>
                <a:cs typeface="Times New Roman" panose="02020603050405020304" pitchFamily="18" charset="0"/>
              </a:rPr>
              <a:t>JOURNALindex</a:t>
            </a:r>
            <a:r>
              <a:rPr lang="ro-RO" sz="9600" dirty="0" smtClean="0">
                <a:latin typeface="Times New Roman" panose="02020603050405020304" pitchFamily="18" charset="0"/>
                <a:cs typeface="Times New Roman" panose="02020603050405020304" pitchFamily="18" charset="0"/>
              </a:rPr>
              <a:t>.</a:t>
            </a:r>
          </a:p>
          <a:p>
            <a:pPr marL="180975" indent="0">
              <a:lnSpc>
                <a:spcPct val="120000"/>
              </a:lnSpc>
              <a:buNone/>
            </a:pPr>
            <a:endParaRPr lang="ro-RO" sz="9600" dirty="0">
              <a:latin typeface="Times New Roman" panose="02020603050405020304" pitchFamily="18" charset="0"/>
              <a:cs typeface="Times New Roman" panose="02020603050405020304" pitchFamily="18" charset="0"/>
            </a:endParaRPr>
          </a:p>
          <a:p>
            <a:pPr marL="457200" indent="-276225">
              <a:lnSpc>
                <a:spcPct val="120000"/>
              </a:lnSpc>
              <a:buFont typeface="+mj-lt"/>
              <a:buAutoNum type="arabicPeriod"/>
            </a:pPr>
            <a:endParaRPr lang="ro-RO" sz="96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ro-RO" sz="96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ro-RO" sz="9600" dirty="0">
              <a:latin typeface="Times New Roman" panose="02020603050405020304" pitchFamily="18" charset="0"/>
              <a:cs typeface="Times New Roman" panose="02020603050405020304" pitchFamily="18" charset="0"/>
            </a:endParaRPr>
          </a:p>
          <a:p>
            <a:pPr marL="0" indent="0" algn="just">
              <a:lnSpc>
                <a:spcPct val="170000"/>
              </a:lnSpc>
              <a:buNone/>
            </a:pPr>
            <a:endParaRPr lang="ro-RO" sz="9600" dirty="0" smtClean="0">
              <a:latin typeface="Times New Roman" panose="02020603050405020304" pitchFamily="18" charset="0"/>
              <a:cs typeface="Times New Roman" panose="02020603050405020304" pitchFamily="18" charset="0"/>
            </a:endParaRPr>
          </a:p>
          <a:p>
            <a:pPr marL="361950" indent="-180975">
              <a:lnSpc>
                <a:spcPct val="170000"/>
              </a:lnSpc>
              <a:buNone/>
            </a:pPr>
            <a:r>
              <a:rPr lang="ro-RO" sz="9600" b="1" dirty="0" smtClean="0">
                <a:latin typeface="Times New Roman" panose="02020603050405020304" pitchFamily="18" charset="0"/>
                <a:cs typeface="Times New Roman" panose="02020603050405020304" pitchFamily="18" charset="0"/>
              </a:rPr>
              <a:t>2. Revista </a:t>
            </a:r>
            <a:r>
              <a:rPr lang="ro-RO" sz="9600" b="1" dirty="0">
                <a:latin typeface="Times New Roman" panose="02020603050405020304" pitchFamily="18" charset="0"/>
                <a:cs typeface="Times New Roman" panose="02020603050405020304" pitchFamily="18" charset="0"/>
              </a:rPr>
              <a:t>moldovenească de drept internațional și relații internaționale</a:t>
            </a:r>
            <a:r>
              <a:rPr lang="ro-RO" sz="9600" dirty="0">
                <a:latin typeface="Times New Roman" panose="02020603050405020304" pitchFamily="18" charset="0"/>
                <a:cs typeface="Times New Roman" panose="02020603050405020304" pitchFamily="18" charset="0"/>
              </a:rPr>
              <a:t> </a:t>
            </a:r>
            <a:r>
              <a:rPr lang="ro-RO" sz="7200" dirty="0">
                <a:latin typeface="Times New Roman" panose="02020603050405020304" pitchFamily="18" charset="0"/>
                <a:cs typeface="Times New Roman" panose="02020603050405020304" pitchFamily="18" charset="0"/>
              </a:rPr>
              <a:t>(profilul: drept, științe politice</a:t>
            </a:r>
            <a:r>
              <a:rPr lang="ro-RO" sz="7200" dirty="0" smtClean="0">
                <a:latin typeface="Times New Roman" panose="02020603050405020304" pitchFamily="18" charset="0"/>
                <a:cs typeface="Times New Roman" panose="02020603050405020304" pitchFamily="18" charset="0"/>
              </a:rPr>
              <a:t>) – indexată ISI (factor de impact </a:t>
            </a:r>
            <a:r>
              <a:rPr lang="ro-RO" sz="7200" b="1" dirty="0" smtClean="0">
                <a:latin typeface="Times New Roman" panose="02020603050405020304" pitchFamily="18" charset="0"/>
                <a:cs typeface="Times New Roman" panose="02020603050405020304" pitchFamily="18" charset="0"/>
              </a:rPr>
              <a:t>0,845</a:t>
            </a:r>
            <a:r>
              <a:rPr lang="ro-RO" sz="7200" dirty="0" smtClean="0">
                <a:latin typeface="Times New Roman" panose="02020603050405020304" pitchFamily="18" charset="0"/>
                <a:cs typeface="Times New Roman" panose="02020603050405020304" pitchFamily="18" charset="0"/>
              </a:rPr>
              <a:t>).</a:t>
            </a:r>
            <a:endParaRPr lang="ro-RO" sz="7200" dirty="0">
              <a:latin typeface="Times New Roman" panose="02020603050405020304" pitchFamily="18" charset="0"/>
              <a:cs typeface="Times New Roman" panose="02020603050405020304" pitchFamily="18" charset="0"/>
            </a:endParaRPr>
          </a:p>
          <a:p>
            <a:pPr marL="0" indent="0">
              <a:buNone/>
            </a:pPr>
            <a:endParaRPr lang="ro-RO"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833378"/>
            <a:ext cx="2515024"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83891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8579" y="1787709"/>
            <a:ext cx="1719292" cy="2510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3402162"/>
            <a:ext cx="1658409" cy="2401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9365" y="2012467"/>
            <a:ext cx="1622425"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u 1"/>
          <p:cNvSpPr>
            <a:spLocks noGrp="1"/>
          </p:cNvSpPr>
          <p:nvPr>
            <p:ph type="title"/>
          </p:nvPr>
        </p:nvSpPr>
        <p:spPr>
          <a:xfrm>
            <a:off x="457200" y="0"/>
            <a:ext cx="8229600" cy="1340768"/>
          </a:xfrm>
        </p:spPr>
        <p:txBody>
          <a:bodyPr>
            <a:normAutofit/>
          </a:bodyPr>
          <a:lstStyle/>
          <a:p>
            <a:r>
              <a:rPr lang="ro-RO" sz="3600" b="1" dirty="0">
                <a:latin typeface="Times New Roman" panose="02020603050405020304" pitchFamily="18" charset="0"/>
                <a:cs typeface="Times New Roman" panose="02020603050405020304" pitchFamily="18" charset="0"/>
              </a:rPr>
              <a:t>REVISTE EDITATE de ICJP al AȘM</a:t>
            </a:r>
            <a:br>
              <a:rPr lang="ro-RO" sz="3600" b="1" dirty="0">
                <a:latin typeface="Times New Roman" panose="02020603050405020304" pitchFamily="18" charset="0"/>
                <a:cs typeface="Times New Roman" panose="02020603050405020304" pitchFamily="18" charset="0"/>
              </a:rPr>
            </a:br>
            <a:r>
              <a:rPr lang="ro-RO" sz="3200" dirty="0">
                <a:latin typeface="Times New Roman" panose="02020603050405020304" pitchFamily="18" charset="0"/>
                <a:cs typeface="Times New Roman" panose="02020603050405020304" pitchFamily="18" charset="0"/>
              </a:rPr>
              <a:t>în anul </a:t>
            </a:r>
            <a:r>
              <a:rPr lang="ro-RO" sz="3200" dirty="0" smtClean="0">
                <a:latin typeface="Times New Roman" panose="02020603050405020304" pitchFamily="18" charset="0"/>
                <a:cs typeface="Times New Roman" panose="02020603050405020304" pitchFamily="18" charset="0"/>
              </a:rPr>
              <a:t>2018</a:t>
            </a:r>
            <a:endParaRPr lang="ro-RO" sz="3200" dirty="0"/>
          </a:p>
        </p:txBody>
      </p:sp>
      <p:pic>
        <p:nvPicPr>
          <p:cNvPr id="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2" y="3521272"/>
            <a:ext cx="1630363"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43808" y="1787709"/>
            <a:ext cx="2115458" cy="2876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2686" y="2571109"/>
            <a:ext cx="1804944" cy="2530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47318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0" y="44624"/>
            <a:ext cx="9144000" cy="1080120"/>
          </a:xfrm>
        </p:spPr>
        <p:txBody>
          <a:bodyPr>
            <a:normAutofit/>
          </a:bodyPr>
          <a:lstStyle/>
          <a:p>
            <a:r>
              <a:rPr lang="ro-RO" sz="2800" b="1" dirty="0" smtClean="0">
                <a:latin typeface="Times New Roman" panose="02020603050405020304" pitchFamily="18" charset="0"/>
                <a:cs typeface="Times New Roman" panose="02020603050405020304" pitchFamily="18" charset="0"/>
              </a:rPr>
              <a:t>PREGĂTIREA CADRELOR ȘTIINȚIFICE</a:t>
            </a:r>
            <a:endParaRPr lang="ro-RO" sz="2800" b="1"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457200" y="1268760"/>
            <a:ext cx="8229600" cy="4857403"/>
          </a:xfrm>
        </p:spPr>
        <p:txBody>
          <a:bodyPr>
            <a:normAutofit/>
          </a:bodyPr>
          <a:lstStyle/>
          <a:p>
            <a:pPr marL="0" indent="0" algn="just">
              <a:buNone/>
              <a:tabLst>
                <a:tab pos="542925" algn="l"/>
              </a:tabLst>
            </a:pPr>
            <a:r>
              <a:rPr lang="ro-RO" sz="1600" dirty="0" smtClean="0">
                <a:latin typeface="Times New Roman" panose="02020603050405020304" pitchFamily="18" charset="0"/>
                <a:cs typeface="Times New Roman" panose="02020603050405020304" pitchFamily="18" charset="0"/>
              </a:rPr>
              <a:t>	</a:t>
            </a:r>
            <a:r>
              <a:rPr lang="ro-RO" sz="1800" dirty="0" smtClean="0">
                <a:latin typeface="Times New Roman" panose="02020603050405020304" pitchFamily="18" charset="0"/>
                <a:cs typeface="Times New Roman" panose="02020603050405020304" pitchFamily="18" charset="0"/>
              </a:rPr>
              <a:t>În 2018, </a:t>
            </a:r>
            <a:r>
              <a:rPr lang="ro-RO" sz="1800" dirty="0">
                <a:latin typeface="Times New Roman" panose="02020603050405020304" pitchFamily="18" charset="0"/>
                <a:cs typeface="Times New Roman" panose="02020603050405020304" pitchFamily="18" charset="0"/>
              </a:rPr>
              <a:t>în </a:t>
            </a:r>
            <a:r>
              <a:rPr lang="ro-RO" sz="1800" dirty="0" smtClean="0">
                <a:latin typeface="Times New Roman" panose="02020603050405020304" pitchFamily="18" charset="0"/>
                <a:cs typeface="Times New Roman" panose="02020603050405020304" pitchFamily="18" charset="0"/>
              </a:rPr>
              <a:t>cadrul ICJPS au fost susținute </a:t>
            </a:r>
            <a:r>
              <a:rPr lang="en-US" sz="2000" b="1" dirty="0" smtClean="0">
                <a:solidFill>
                  <a:srgbClr val="FF0000"/>
                </a:solidFill>
                <a:latin typeface="Times New Roman" panose="02020603050405020304" pitchFamily="18" charset="0"/>
                <a:cs typeface="Times New Roman" panose="02020603050405020304" pitchFamily="18" charset="0"/>
              </a:rPr>
              <a:t>12</a:t>
            </a:r>
            <a:r>
              <a:rPr lang="ro-RO" sz="2000" b="1" dirty="0" smtClean="0">
                <a:solidFill>
                  <a:srgbClr val="FF0000"/>
                </a:solidFill>
                <a:latin typeface="Times New Roman" panose="02020603050405020304" pitchFamily="18" charset="0"/>
                <a:cs typeface="Times New Roman" panose="02020603050405020304" pitchFamily="18" charset="0"/>
              </a:rPr>
              <a:t> </a:t>
            </a:r>
            <a:r>
              <a:rPr lang="ro-RO" sz="1800" dirty="0" smtClean="0">
                <a:latin typeface="Times New Roman" panose="02020603050405020304" pitchFamily="18" charset="0"/>
                <a:cs typeface="Times New Roman" panose="02020603050405020304" pitchFamily="18" charset="0"/>
              </a:rPr>
              <a:t>teze </a:t>
            </a:r>
            <a:r>
              <a:rPr lang="ro-RO" sz="1800" dirty="0">
                <a:latin typeface="Times New Roman" panose="02020603050405020304" pitchFamily="18" charset="0"/>
                <a:cs typeface="Times New Roman" panose="02020603050405020304" pitchFamily="18" charset="0"/>
              </a:rPr>
              <a:t>de </a:t>
            </a:r>
            <a:r>
              <a:rPr lang="ro-RO" sz="1800" dirty="0" smtClean="0">
                <a:latin typeface="Times New Roman" panose="02020603050405020304" pitchFamily="18" charset="0"/>
                <a:cs typeface="Times New Roman" panose="02020603050405020304" pitchFamily="18" charset="0"/>
              </a:rPr>
              <a:t>doctor</a:t>
            </a:r>
            <a:r>
              <a:rPr lang="en-US" sz="1800" dirty="0" smtClean="0">
                <a:latin typeface="Times New Roman" panose="02020603050405020304" pitchFamily="18" charset="0"/>
                <a:cs typeface="Times New Roman" panose="02020603050405020304" pitchFamily="18" charset="0"/>
              </a:rPr>
              <a:t> </a:t>
            </a:r>
            <a:r>
              <a:rPr lang="ro-RO" sz="1800" dirty="0" smtClean="0">
                <a:latin typeface="Times New Roman" panose="02020603050405020304" pitchFamily="18" charset="0"/>
                <a:cs typeface="Times New Roman" panose="02020603050405020304" pitchFamily="18" charset="0"/>
              </a:rPr>
              <a:t>și</a:t>
            </a:r>
            <a:r>
              <a:rPr lang="en-US" sz="1800" dirty="0" smtClean="0">
                <a:latin typeface="Times New Roman" panose="02020603050405020304" pitchFamily="18" charset="0"/>
                <a:cs typeface="Times New Roman" panose="02020603050405020304" pitchFamily="18" charset="0"/>
              </a:rPr>
              <a:t> o </a:t>
            </a:r>
            <a:r>
              <a:rPr lang="en-US" sz="1800" dirty="0" err="1" smtClean="0">
                <a:latin typeface="Times New Roman" panose="02020603050405020304" pitchFamily="18" charset="0"/>
                <a:cs typeface="Times New Roman" panose="02020603050405020304" pitchFamily="18" charset="0"/>
              </a:rPr>
              <a:t>tez</a:t>
            </a:r>
            <a:r>
              <a:rPr lang="ro-RO" sz="1800" dirty="0" smtClean="0">
                <a:latin typeface="Times New Roman" panose="02020603050405020304" pitchFamily="18" charset="0"/>
                <a:cs typeface="Times New Roman" panose="02020603050405020304" pitchFamily="18" charset="0"/>
              </a:rPr>
              <a:t>ă</a:t>
            </a:r>
            <a:r>
              <a:rPr lang="en-US" sz="1800" dirty="0" smtClean="0">
                <a:latin typeface="Times New Roman" panose="02020603050405020304" pitchFamily="18" charset="0"/>
                <a:cs typeface="Times New Roman" panose="02020603050405020304" pitchFamily="18" charset="0"/>
              </a:rPr>
              <a:t> de doctor habilitat</a:t>
            </a:r>
            <a:r>
              <a:rPr lang="ro-RO" sz="1800" dirty="0" smtClean="0">
                <a:latin typeface="Times New Roman" panose="02020603050405020304" pitchFamily="18" charset="0"/>
                <a:cs typeface="Times New Roman" panose="02020603050405020304" pitchFamily="18" charset="0"/>
              </a:rPr>
              <a:t>.</a:t>
            </a:r>
          </a:p>
          <a:p>
            <a:pPr marL="0" indent="0">
              <a:buNone/>
            </a:pPr>
            <a:endParaRPr lang="ro-RO" dirty="0"/>
          </a:p>
        </p:txBody>
      </p:sp>
      <p:graphicFrame>
        <p:nvGraphicFramePr>
          <p:cNvPr id="4" name="Content Placeholder 3"/>
          <p:cNvGraphicFramePr>
            <a:graphicFrameLocks/>
          </p:cNvGraphicFramePr>
          <p:nvPr>
            <p:extLst>
              <p:ext uri="{D42A27DB-BD31-4B8C-83A1-F6EECF244321}">
                <p14:modId xmlns:p14="http://schemas.microsoft.com/office/powerpoint/2010/main" val="3932288279"/>
              </p:ext>
            </p:extLst>
          </p:nvPr>
        </p:nvGraphicFramePr>
        <p:xfrm>
          <a:off x="467544" y="2276872"/>
          <a:ext cx="8568952" cy="42393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74998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6632"/>
            <a:ext cx="8712968" cy="762000"/>
          </a:xfrm>
        </p:spPr>
        <p:txBody>
          <a:bodyPr>
            <a:noAutofit/>
          </a:bodyPr>
          <a:lstStyle/>
          <a:p>
            <a:r>
              <a:rPr lang="en-US" b="1" dirty="0" smtClean="0">
                <a:effectLst/>
                <a:latin typeface="Times New Roman" pitchFamily="18" charset="0"/>
                <a:cs typeface="Times New Roman" pitchFamily="18" charset="0"/>
              </a:rPr>
              <a:t>CONCLUZII</a:t>
            </a:r>
            <a:r>
              <a:rPr lang="ro-RO" dirty="0" smtClean="0">
                <a:effectLst/>
                <a:latin typeface="Times New Roman" pitchFamily="18" charset="0"/>
                <a:cs typeface="Times New Roman" pitchFamily="18" charset="0"/>
              </a:rPr>
              <a:t>:</a:t>
            </a:r>
            <a:endParaRPr lang="en-US" dirty="0">
              <a:effectLst/>
              <a:latin typeface="Times New Roman" pitchFamily="18" charset="0"/>
              <a:cs typeface="Times New Roman" pitchFamily="18" charset="0"/>
            </a:endParaRPr>
          </a:p>
        </p:txBody>
      </p:sp>
      <p:sp>
        <p:nvSpPr>
          <p:cNvPr id="3" name="Subtitle 2"/>
          <p:cNvSpPr>
            <a:spLocks noGrp="1"/>
          </p:cNvSpPr>
          <p:nvPr>
            <p:ph type="subTitle" idx="1"/>
          </p:nvPr>
        </p:nvSpPr>
        <p:spPr>
          <a:xfrm>
            <a:off x="0" y="980728"/>
            <a:ext cx="8892480" cy="5661248"/>
          </a:xfrm>
        </p:spPr>
        <p:txBody>
          <a:bodyPr numCol="2">
            <a:noAutofit/>
          </a:bodyPr>
          <a:lstStyle/>
          <a:p>
            <a:pPr marL="266700" indent="-239713" algn="just">
              <a:buFont typeface="Arial" pitchFamily="34" charset="0"/>
              <a:buChar char="•"/>
            </a:pPr>
            <a:endParaRPr lang="ro-RO" sz="2000" dirty="0" smtClean="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smtClean="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1800" dirty="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smtClean="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smtClean="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a:solidFill>
                <a:schemeClr val="tx1"/>
              </a:solidFill>
              <a:latin typeface="Times New Roman" pitchFamily="18" charset="0"/>
              <a:cs typeface="Times New Roman" pitchFamily="18" charset="0"/>
            </a:endParaRPr>
          </a:p>
          <a:p>
            <a:pPr marL="266700" indent="-239713" algn="just">
              <a:buFont typeface="Arial" pitchFamily="34" charset="0"/>
              <a:buChar char="•"/>
            </a:pPr>
            <a:r>
              <a:rPr lang="ro-RO" sz="1800" dirty="0" smtClean="0">
                <a:solidFill>
                  <a:schemeClr val="tx1"/>
                </a:solidFill>
                <a:latin typeface="Times New Roman" pitchFamily="18" charset="0"/>
                <a:cs typeface="Times New Roman" pitchFamily="18" charset="0"/>
              </a:rPr>
              <a:t>În</a:t>
            </a:r>
            <a:r>
              <a:rPr lang="en-US" sz="1800" dirty="0" smtClean="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semestrul I din </a:t>
            </a:r>
            <a:r>
              <a:rPr lang="en-US" sz="1800" dirty="0" smtClean="0">
                <a:solidFill>
                  <a:schemeClr val="tx1"/>
                </a:solidFill>
                <a:latin typeface="Times New Roman" pitchFamily="18" charset="0"/>
                <a:cs typeface="Times New Roman" pitchFamily="18" charset="0"/>
              </a:rPr>
              <a:t>201</a:t>
            </a:r>
            <a:r>
              <a:rPr lang="ro-RO" sz="1800" dirty="0" smtClean="0">
                <a:solidFill>
                  <a:schemeClr val="tx1"/>
                </a:solidFill>
                <a:latin typeface="Times New Roman" pitchFamily="18" charset="0"/>
                <a:cs typeface="Times New Roman" pitchFamily="18" charset="0"/>
              </a:rPr>
              <a:t>8</a:t>
            </a:r>
            <a:r>
              <a:rPr lang="en-US" sz="1800" dirty="0" smtClean="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cercetătorii</a:t>
            </a:r>
            <a:r>
              <a:rPr lang="en-US" sz="1800" dirty="0" smtClean="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științifici ai ICJP au realizat pe deplin planul de </a:t>
            </a:r>
            <a:r>
              <a:rPr lang="ro-RO" sz="1800" dirty="0">
                <a:solidFill>
                  <a:schemeClr val="tx1"/>
                </a:solidFill>
                <a:latin typeface="Times New Roman" pitchFamily="18" charset="0"/>
                <a:cs typeface="Times New Roman" pitchFamily="18" charset="0"/>
              </a:rPr>
              <a:t>cercetare în cadrul </a:t>
            </a:r>
            <a:r>
              <a:rPr lang="ro-RO" sz="1800" dirty="0" smtClean="0">
                <a:solidFill>
                  <a:schemeClr val="tx1"/>
                </a:solidFill>
                <a:latin typeface="Times New Roman" pitchFamily="18" charset="0"/>
                <a:cs typeface="Times New Roman" pitchFamily="18" charset="0"/>
              </a:rPr>
              <a:t>celor </a:t>
            </a:r>
            <a:r>
              <a:rPr lang="ro-RO" sz="1800" b="1" dirty="0" smtClean="0">
                <a:solidFill>
                  <a:srgbClr val="FF0000"/>
                </a:solidFill>
                <a:latin typeface="Times New Roman" pitchFamily="18" charset="0"/>
                <a:cs typeface="Times New Roman" pitchFamily="18" charset="0"/>
              </a:rPr>
              <a:t>4</a:t>
            </a:r>
            <a:r>
              <a:rPr lang="ro-RO" sz="1800" b="1" dirty="0" smtClean="0">
                <a:solidFill>
                  <a:schemeClr val="tx1"/>
                </a:solidFill>
                <a:latin typeface="Times New Roman" pitchFamily="18" charset="0"/>
                <a:cs typeface="Times New Roman" pitchFamily="18" charset="0"/>
              </a:rPr>
              <a:t> </a:t>
            </a:r>
            <a:r>
              <a:rPr lang="ro-RO" sz="1800" dirty="0">
                <a:solidFill>
                  <a:schemeClr val="tx1"/>
                </a:solidFill>
                <a:latin typeface="Times New Roman" pitchFamily="18" charset="0"/>
                <a:cs typeface="Times New Roman" pitchFamily="18" charset="0"/>
              </a:rPr>
              <a:t>proiecte </a:t>
            </a:r>
            <a:r>
              <a:rPr lang="ro-RO" sz="1800" dirty="0" smtClean="0">
                <a:solidFill>
                  <a:schemeClr val="tx1"/>
                </a:solidFill>
                <a:latin typeface="Times New Roman" pitchFamily="18" charset="0"/>
                <a:cs typeface="Times New Roman" pitchFamily="18" charset="0"/>
              </a:rPr>
              <a:t>instituționale</a:t>
            </a:r>
            <a:r>
              <a:rPr lang="en-US" sz="1800" dirty="0" smtClean="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și</a:t>
            </a:r>
            <a:r>
              <a:rPr lang="en-US" sz="1800" dirty="0" smtClean="0">
                <a:solidFill>
                  <a:schemeClr val="tx1"/>
                </a:solidFill>
                <a:latin typeface="Times New Roman" pitchFamily="18" charset="0"/>
                <a:cs typeface="Times New Roman" pitchFamily="18" charset="0"/>
              </a:rPr>
              <a:t> </a:t>
            </a:r>
            <a:r>
              <a:rPr lang="en-US" sz="1800" b="1" dirty="0" smtClean="0">
                <a:solidFill>
                  <a:srgbClr val="FF0000"/>
                </a:solidFill>
                <a:latin typeface="Times New Roman" pitchFamily="18" charset="0"/>
                <a:cs typeface="Times New Roman" pitchFamily="18" charset="0"/>
              </a:rPr>
              <a:t>7</a:t>
            </a:r>
            <a:r>
              <a:rPr lang="en-US" sz="1800" dirty="0" smtClean="0">
                <a:solidFill>
                  <a:schemeClr val="tx1"/>
                </a:solidFill>
                <a:latin typeface="Times New Roman" pitchFamily="18" charset="0"/>
                <a:cs typeface="Times New Roman" pitchFamily="18" charset="0"/>
              </a:rPr>
              <a:t> </a:t>
            </a:r>
            <a:r>
              <a:rPr lang="ro-RO" sz="1800" dirty="0">
                <a:solidFill>
                  <a:schemeClr val="tx1"/>
                </a:solidFill>
                <a:latin typeface="Times New Roman" pitchFamily="18" charset="0"/>
                <a:cs typeface="Times New Roman" pitchFamily="18" charset="0"/>
              </a:rPr>
              <a:t>proiecte internaționale</a:t>
            </a:r>
            <a:r>
              <a:rPr lang="ro-RO" sz="1800" dirty="0" smtClean="0">
                <a:solidFill>
                  <a:schemeClr val="tx1"/>
                </a:solidFill>
                <a:latin typeface="Times New Roman" pitchFamily="18" charset="0"/>
                <a:cs typeface="Times New Roman" pitchFamily="18" charset="0"/>
              </a:rPr>
              <a:t>, concentrându-se pe cele mai importante probleme sociale, politice și juridice ale societății din Republica Moldova.</a:t>
            </a:r>
          </a:p>
          <a:p>
            <a:pPr marL="266700" indent="-239713" algn="just">
              <a:buFont typeface="Arial" pitchFamily="34" charset="0"/>
              <a:buChar char="•"/>
            </a:pPr>
            <a:r>
              <a:rPr lang="ro-RO" sz="1800" dirty="0" smtClean="0">
                <a:solidFill>
                  <a:schemeClr val="tx1"/>
                </a:solidFill>
                <a:latin typeface="Times New Roman" pitchFamily="18" charset="0"/>
                <a:cs typeface="Times New Roman" pitchFamily="18" charset="0"/>
              </a:rPr>
              <a:t>Institutul a avut un</a:t>
            </a:r>
            <a:r>
              <a:rPr lang="en-US" sz="1800" dirty="0" smtClean="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impactul substanțial  asupra comunității științifice și societății, exprimat în cele </a:t>
            </a:r>
            <a:r>
              <a:rPr lang="en-US" sz="1800" b="1" dirty="0" smtClean="0">
                <a:solidFill>
                  <a:srgbClr val="FF0000"/>
                </a:solidFill>
                <a:latin typeface="Times New Roman" pitchFamily="18" charset="0"/>
                <a:cs typeface="Times New Roman" pitchFamily="18" charset="0"/>
              </a:rPr>
              <a:t>293 </a:t>
            </a:r>
            <a:r>
              <a:rPr lang="ro-RO" sz="1800" dirty="0" smtClean="0">
                <a:solidFill>
                  <a:schemeClr val="tx1"/>
                </a:solidFill>
                <a:latin typeface="Times New Roman" pitchFamily="18" charset="0"/>
                <a:cs typeface="Times New Roman" pitchFamily="18" charset="0"/>
              </a:rPr>
              <a:t>lucrări științifice, </a:t>
            </a:r>
            <a:r>
              <a:rPr lang="ro-RO" sz="1800" dirty="0">
                <a:solidFill>
                  <a:schemeClr val="tx1"/>
                </a:solidFill>
                <a:latin typeface="Times New Roman" panose="02020603050405020304" pitchFamily="18" charset="0"/>
                <a:cs typeface="Times New Roman" panose="02020603050405020304" pitchFamily="18" charset="0"/>
              </a:rPr>
              <a:t>din care </a:t>
            </a:r>
            <a:r>
              <a:rPr lang="ro-RO" sz="1800" b="1" dirty="0" smtClean="0">
                <a:solidFill>
                  <a:srgbClr val="FF0000"/>
                </a:solidFill>
                <a:latin typeface="Times New Roman" panose="02020603050405020304" pitchFamily="18" charset="0"/>
                <a:cs typeface="Times New Roman" panose="02020603050405020304" pitchFamily="18" charset="0"/>
              </a:rPr>
              <a:t>10 </a:t>
            </a:r>
            <a:r>
              <a:rPr lang="ro-RO" sz="1800" dirty="0" smtClean="0">
                <a:solidFill>
                  <a:schemeClr val="tx1"/>
                </a:solidFill>
                <a:latin typeface="Times New Roman" panose="02020603050405020304" pitchFamily="18" charset="0"/>
                <a:cs typeface="Times New Roman" panose="02020603050405020304" pitchFamily="18" charset="0"/>
              </a:rPr>
              <a:t>monografii, </a:t>
            </a:r>
            <a:r>
              <a:rPr lang="ro-RO" sz="1800" dirty="0">
                <a:solidFill>
                  <a:schemeClr val="tx1"/>
                </a:solidFill>
                <a:latin typeface="Times New Roman" panose="02020603050405020304" pitchFamily="18" charset="0"/>
                <a:cs typeface="Times New Roman" panose="02020603050405020304" pitchFamily="18" charset="0"/>
              </a:rPr>
              <a:t>culegeri de articole și </a:t>
            </a:r>
            <a:r>
              <a:rPr lang="ro-RO" sz="1800" dirty="0" smtClean="0">
                <a:solidFill>
                  <a:schemeClr val="tx1"/>
                </a:solidFill>
                <a:latin typeface="Times New Roman" panose="02020603050405020304" pitchFamily="18" charset="0"/>
                <a:cs typeface="Times New Roman" panose="02020603050405020304" pitchFamily="18" charset="0"/>
              </a:rPr>
              <a:t>lucrări didactice publicate </a:t>
            </a:r>
            <a:r>
              <a:rPr lang="ro-RO" sz="1800" dirty="0">
                <a:solidFill>
                  <a:schemeClr val="tx1"/>
                </a:solidFill>
                <a:latin typeface="Times New Roman" panose="02020603050405020304" pitchFamily="18" charset="0"/>
                <a:cs typeface="Times New Roman" panose="02020603050405020304" pitchFamily="18" charset="0"/>
              </a:rPr>
              <a:t>în Republica </a:t>
            </a:r>
            <a:r>
              <a:rPr lang="ro-RO" sz="1800" dirty="0" smtClean="0">
                <a:solidFill>
                  <a:schemeClr val="tx1"/>
                </a:solidFill>
                <a:latin typeface="Times New Roman" panose="02020603050405020304" pitchFamily="18" charset="0"/>
                <a:cs typeface="Times New Roman" panose="02020603050405020304" pitchFamily="18" charset="0"/>
              </a:rPr>
              <a:t>Moldova, </a:t>
            </a:r>
            <a:r>
              <a:rPr lang="ro-RO" sz="1800" b="1" dirty="0" smtClean="0">
                <a:solidFill>
                  <a:srgbClr val="FF0000"/>
                </a:solidFill>
                <a:latin typeface="Times New Roman" panose="02020603050405020304" pitchFamily="18" charset="0"/>
                <a:cs typeface="Times New Roman" panose="02020603050405020304" pitchFamily="18" charset="0"/>
              </a:rPr>
              <a:t>3 </a:t>
            </a:r>
            <a:r>
              <a:rPr lang="ro-RO" sz="1800" dirty="0" smtClean="0">
                <a:solidFill>
                  <a:schemeClr val="tx1"/>
                </a:solidFill>
                <a:latin typeface="Times New Roman" panose="02020603050405020304" pitchFamily="18" charset="0"/>
                <a:cs typeface="Times New Roman" panose="02020603050405020304" pitchFamily="18" charset="0"/>
              </a:rPr>
              <a:t>participări </a:t>
            </a:r>
            <a:r>
              <a:rPr lang="ro-RO" sz="1800" dirty="0">
                <a:solidFill>
                  <a:schemeClr val="tx1"/>
                </a:solidFill>
                <a:latin typeface="Times New Roman" panose="02020603050405020304" pitchFamily="18" charset="0"/>
                <a:cs typeface="Times New Roman" panose="02020603050405020304" pitchFamily="18" charset="0"/>
              </a:rPr>
              <a:t>la elaborarea actelor normative, </a:t>
            </a:r>
            <a:r>
              <a:rPr lang="ro-RO" sz="1800" b="1" dirty="0" smtClean="0">
                <a:solidFill>
                  <a:srgbClr val="FF0000"/>
                </a:solidFill>
                <a:latin typeface="Times New Roman" panose="02020603050405020304" pitchFamily="18" charset="0"/>
                <a:cs typeface="Times New Roman" panose="02020603050405020304" pitchFamily="18" charset="0"/>
              </a:rPr>
              <a:t>8 </a:t>
            </a:r>
            <a:r>
              <a:rPr lang="ro-RO" sz="1800" dirty="0" smtClean="0">
                <a:solidFill>
                  <a:schemeClr val="tx1"/>
                </a:solidFill>
                <a:latin typeface="Times New Roman" panose="02020603050405020304" pitchFamily="18" charset="0"/>
                <a:cs typeface="Times New Roman" panose="02020603050405020304" pitchFamily="18" charset="0"/>
              </a:rPr>
              <a:t>activități </a:t>
            </a:r>
            <a:r>
              <a:rPr lang="ro-RO" sz="1800" dirty="0">
                <a:solidFill>
                  <a:schemeClr val="tx1"/>
                </a:solidFill>
                <a:latin typeface="Times New Roman" panose="02020603050405020304" pitchFamily="18" charset="0"/>
                <a:cs typeface="Times New Roman" panose="02020603050405020304" pitchFamily="18" charset="0"/>
              </a:rPr>
              <a:t>de consultanță </a:t>
            </a:r>
            <a:r>
              <a:rPr lang="ro-RO" sz="1800" dirty="0" smtClean="0">
                <a:solidFill>
                  <a:schemeClr val="tx1"/>
                </a:solidFill>
                <a:latin typeface="Times New Roman" panose="02020603050405020304" pitchFamily="18" charset="0"/>
                <a:cs typeface="Times New Roman" panose="02020603050405020304" pitchFamily="18" charset="0"/>
              </a:rPr>
              <a:t>juridică, </a:t>
            </a:r>
            <a:r>
              <a:rPr lang="ro-RO" sz="1800" b="1" dirty="0" smtClean="0">
                <a:solidFill>
                  <a:srgbClr val="FF0000"/>
                </a:solidFill>
                <a:latin typeface="Times New Roman" panose="02020603050405020304" pitchFamily="18" charset="0"/>
                <a:cs typeface="Times New Roman" panose="02020603050405020304" pitchFamily="18" charset="0"/>
              </a:rPr>
              <a:t>21 </a:t>
            </a:r>
            <a:r>
              <a:rPr lang="ro-RO" sz="1800" dirty="0" smtClean="0">
                <a:solidFill>
                  <a:schemeClr val="tx1"/>
                </a:solidFill>
                <a:latin typeface="Times New Roman" panose="02020603050405020304" pitchFamily="18" charset="0"/>
                <a:cs typeface="Times New Roman" panose="02020603050405020304" pitchFamily="18" charset="0"/>
              </a:rPr>
              <a:t>de avize și </a:t>
            </a:r>
            <a:r>
              <a:rPr lang="ro-RO" sz="1800" dirty="0">
                <a:solidFill>
                  <a:schemeClr val="tx1"/>
                </a:solidFill>
                <a:latin typeface="Times New Roman" panose="02020603050405020304" pitchFamily="18" charset="0"/>
                <a:cs typeface="Times New Roman" panose="02020603050405020304" pitchFamily="18" charset="0"/>
              </a:rPr>
              <a:t>note </a:t>
            </a:r>
            <a:r>
              <a:rPr lang="ro-RO" sz="1800" dirty="0" smtClean="0">
                <a:solidFill>
                  <a:schemeClr val="tx1"/>
                </a:solidFill>
                <a:latin typeface="Times New Roman" panose="02020603050405020304" pitchFamily="18" charset="0"/>
                <a:cs typeface="Times New Roman" panose="02020603050405020304" pitchFamily="18" charset="0"/>
              </a:rPr>
              <a:t>informative, peste </a:t>
            </a:r>
            <a:r>
              <a:rPr lang="en-US" sz="1800" b="1" dirty="0" smtClean="0">
                <a:solidFill>
                  <a:srgbClr val="FF0000"/>
                </a:solidFill>
                <a:latin typeface="Times New Roman" panose="02020603050405020304" pitchFamily="18" charset="0"/>
                <a:cs typeface="Times New Roman" panose="02020603050405020304" pitchFamily="18" charset="0"/>
              </a:rPr>
              <a:t>94 </a:t>
            </a:r>
            <a:r>
              <a:rPr lang="ro-RO" sz="1800" dirty="0" smtClean="0">
                <a:solidFill>
                  <a:schemeClr val="tx1"/>
                </a:solidFill>
                <a:latin typeface="Times New Roman" panose="02020603050405020304" pitchFamily="18" charset="0"/>
                <a:cs typeface="Times New Roman" panose="02020603050405020304" pitchFamily="18" charset="0"/>
              </a:rPr>
              <a:t>de participări la emisiuni TV. </a:t>
            </a:r>
          </a:p>
          <a:p>
            <a:pPr marL="266700" indent="-180975" algn="just">
              <a:buFont typeface="Arial" pitchFamily="34" charset="0"/>
              <a:buChar char="•"/>
            </a:pPr>
            <a:r>
              <a:rPr lang="ro-RO" sz="1800" dirty="0" smtClean="0">
                <a:solidFill>
                  <a:schemeClr val="tx1"/>
                </a:solidFill>
                <a:latin typeface="Times New Roman" panose="02020603050405020304" pitchFamily="18" charset="0"/>
                <a:cs typeface="Times New Roman" panose="02020603050405020304" pitchFamily="18" charset="0"/>
              </a:rPr>
              <a:t>În </a:t>
            </a:r>
            <a:r>
              <a:rPr lang="ro-RO" sz="1800" dirty="0">
                <a:solidFill>
                  <a:schemeClr val="tx1"/>
                </a:solidFill>
                <a:latin typeface="Times New Roman" panose="02020603050405020304" pitchFamily="18" charset="0"/>
                <a:cs typeface="Times New Roman" panose="02020603050405020304" pitchFamily="18" charset="0"/>
              </a:rPr>
              <a:t>semestrul I din </a:t>
            </a:r>
            <a:r>
              <a:rPr lang="ro-RO" sz="1800" dirty="0" smtClean="0">
                <a:solidFill>
                  <a:schemeClr val="tx1"/>
                </a:solidFill>
                <a:latin typeface="Times New Roman" panose="02020603050405020304" pitchFamily="18" charset="0"/>
                <a:cs typeface="Times New Roman" panose="02020603050405020304" pitchFamily="18" charset="0"/>
              </a:rPr>
              <a:t>anul 2018, Institutului a organizat </a:t>
            </a:r>
            <a:r>
              <a:rPr lang="en-US" sz="1800" b="1" dirty="0" smtClean="0">
                <a:solidFill>
                  <a:srgbClr val="FF0000"/>
                </a:solidFill>
                <a:latin typeface="Times New Roman" pitchFamily="18" charset="0"/>
                <a:cs typeface="Times New Roman" pitchFamily="18" charset="0"/>
              </a:rPr>
              <a:t>17 </a:t>
            </a:r>
            <a:r>
              <a:rPr lang="ro-RO" sz="1800" dirty="0" smtClean="0">
                <a:solidFill>
                  <a:schemeClr val="tx1"/>
                </a:solidFill>
                <a:latin typeface="Times New Roman" pitchFamily="18" charset="0"/>
                <a:cs typeface="Times New Roman" pitchFamily="18" charset="0"/>
              </a:rPr>
              <a:t>manifestări științifice în formă de conferințe</a:t>
            </a:r>
            <a:r>
              <a:rPr lang="ro-RO" sz="1800" dirty="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și mese rotunde pe cele mai importante teme pentru societate.</a:t>
            </a:r>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13337" y="4077072"/>
            <a:ext cx="3793998"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24744"/>
            <a:ext cx="3352428" cy="223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2256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683568" y="274638"/>
            <a:ext cx="8003232" cy="5746650"/>
          </a:xfrm>
        </p:spPr>
        <p:txBody>
          <a:bodyPr>
            <a:normAutofit fontScale="90000"/>
          </a:bodyPr>
          <a:lstStyle/>
          <a:p>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ro-RO" sz="4900" b="1" dirty="0" smtClean="0">
                <a:latin typeface="Times New Roman" panose="02020603050405020304" pitchFamily="18" charset="0"/>
                <a:cs typeface="Times New Roman" panose="02020603050405020304" pitchFamily="18" charset="0"/>
              </a:rPr>
              <a:t>Vă mulțumesc pentru atenție!</a:t>
            </a:r>
            <a:br>
              <a:rPr lang="ro-RO" sz="4900" b="1" dirty="0" smtClean="0">
                <a:latin typeface="Times New Roman" panose="02020603050405020304" pitchFamily="18" charset="0"/>
                <a:cs typeface="Times New Roman" panose="02020603050405020304" pitchFamily="18" charset="0"/>
              </a:rPr>
            </a:br>
            <a:r>
              <a:rPr lang="ro-RO" b="1" dirty="0" smtClean="0">
                <a:latin typeface="Times New Roman" panose="02020603050405020304" pitchFamily="18" charset="0"/>
                <a:cs typeface="Times New Roman" panose="02020603050405020304" pitchFamily="18" charset="0"/>
              </a:rPr>
              <a:t/>
            </a:r>
            <a:br>
              <a:rPr lang="ro-RO" b="1" dirty="0" smtClean="0">
                <a:latin typeface="Times New Roman" panose="02020603050405020304" pitchFamily="18" charset="0"/>
                <a:cs typeface="Times New Roman" panose="02020603050405020304" pitchFamily="18" charset="0"/>
              </a:rPr>
            </a:br>
            <a:r>
              <a:rPr lang="ro-RO" b="1" dirty="0">
                <a:latin typeface="Times New Roman" panose="02020603050405020304" pitchFamily="18" charset="0"/>
                <a:cs typeface="Times New Roman" panose="02020603050405020304" pitchFamily="18" charset="0"/>
              </a:rPr>
              <a:t/>
            </a:r>
            <a:br>
              <a:rPr lang="ro-RO" b="1" dirty="0">
                <a:latin typeface="Times New Roman" panose="02020603050405020304" pitchFamily="18" charset="0"/>
                <a:cs typeface="Times New Roman" panose="02020603050405020304" pitchFamily="18" charset="0"/>
              </a:rPr>
            </a:br>
            <a:r>
              <a:rPr lang="ro-RO" b="1" dirty="0" smtClean="0">
                <a:latin typeface="Times New Roman" panose="02020603050405020304" pitchFamily="18" charset="0"/>
                <a:cs typeface="Times New Roman" panose="02020603050405020304" pitchFamily="18" charset="0"/>
              </a:rPr>
              <a:t/>
            </a:r>
            <a:br>
              <a:rPr lang="ro-RO" b="1" dirty="0" smtClean="0">
                <a:latin typeface="Times New Roman" panose="02020603050405020304" pitchFamily="18" charset="0"/>
                <a:cs typeface="Times New Roman" panose="02020603050405020304" pitchFamily="18" charset="0"/>
              </a:rPr>
            </a:br>
            <a:r>
              <a:rPr lang="ro-RO" b="1" dirty="0">
                <a:latin typeface="Times New Roman" panose="02020603050405020304" pitchFamily="18" charset="0"/>
                <a:cs typeface="Times New Roman" panose="02020603050405020304" pitchFamily="18" charset="0"/>
              </a:rPr>
              <a:t/>
            </a:r>
            <a:br>
              <a:rPr lang="ro-RO" b="1" dirty="0">
                <a:latin typeface="Times New Roman" panose="02020603050405020304" pitchFamily="18" charset="0"/>
                <a:cs typeface="Times New Roman" panose="02020603050405020304" pitchFamily="18" charset="0"/>
              </a:rPr>
            </a:br>
            <a:r>
              <a:rPr lang="ro-RO" b="1" dirty="0" smtClean="0">
                <a:latin typeface="Times New Roman" panose="02020603050405020304" pitchFamily="18" charset="0"/>
                <a:cs typeface="Times New Roman" panose="02020603050405020304" pitchFamily="18" charset="0"/>
              </a:rPr>
              <a:t/>
            </a:r>
            <a:br>
              <a:rPr lang="ro-RO" b="1" dirty="0" smtClean="0">
                <a:latin typeface="Times New Roman" panose="02020603050405020304" pitchFamily="18" charset="0"/>
                <a:cs typeface="Times New Roman" panose="02020603050405020304" pitchFamily="18" charset="0"/>
              </a:rPr>
            </a:br>
            <a:r>
              <a:rPr lang="ro-RO" b="1" dirty="0">
                <a:latin typeface="Times New Roman" panose="02020603050405020304" pitchFamily="18" charset="0"/>
                <a:cs typeface="Times New Roman" panose="02020603050405020304" pitchFamily="18" charset="0"/>
              </a:rPr>
              <a:t/>
            </a:r>
            <a:br>
              <a:rPr lang="ro-RO" b="1" dirty="0">
                <a:latin typeface="Times New Roman" panose="02020603050405020304" pitchFamily="18" charset="0"/>
                <a:cs typeface="Times New Roman" panose="02020603050405020304" pitchFamily="18" charset="0"/>
              </a:rPr>
            </a:br>
            <a:endParaRPr lang="ro-RO" b="1" dirty="0">
              <a:latin typeface="Times New Roman" panose="02020603050405020304" pitchFamily="18" charset="0"/>
              <a:cs typeface="Times New Roman" panose="02020603050405020304"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16632"/>
            <a:ext cx="7272808" cy="4848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08875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766368" cy="1905000"/>
          </a:xfrm>
        </p:spPr>
        <p:txBody>
          <a:bodyPr>
            <a:noAutofit/>
          </a:bodyPr>
          <a:lstStyle/>
          <a:p>
            <a:r>
              <a:rPr lang="ro-RO" sz="2800" b="1" dirty="0" smtClean="0">
                <a:latin typeface="Times New Roman" pitchFamily="18" charset="0"/>
                <a:cs typeface="Times New Roman" pitchFamily="18" charset="0"/>
              </a:rPr>
              <a:t>Proiecte instituționale </a:t>
            </a:r>
            <a:r>
              <a:rPr lang="ro-RO" sz="2800" b="1" dirty="0">
                <a:latin typeface="Times New Roman" pitchFamily="18" charset="0"/>
                <a:cs typeface="Times New Roman" pitchFamily="18" charset="0"/>
              </a:rPr>
              <a:t>din sfera ştiinţei şi inovării investigate </a:t>
            </a:r>
            <a:r>
              <a:rPr lang="ro-RO" sz="2800" b="1" dirty="0" smtClean="0">
                <a:latin typeface="Times New Roman" pitchFamily="18" charset="0"/>
                <a:cs typeface="Times New Roman" pitchFamily="18" charset="0"/>
              </a:rPr>
              <a:t>în anul 2018 - 4</a:t>
            </a:r>
            <a:r>
              <a:rPr lang="ro-RO" sz="800" b="1" dirty="0">
                <a:latin typeface="Times New Roman" pitchFamily="18" charset="0"/>
                <a:cs typeface="Times New Roman" pitchFamily="18" charset="0"/>
              </a:rPr>
              <a:t/>
            </a:r>
            <a:br>
              <a:rPr lang="ro-RO" sz="800" b="1" dirty="0">
                <a:latin typeface="Times New Roman" pitchFamily="18" charset="0"/>
                <a:cs typeface="Times New Roman" pitchFamily="18" charset="0"/>
              </a:rPr>
            </a:br>
            <a:r>
              <a:rPr lang="ro-RO" sz="800" b="1" dirty="0">
                <a:latin typeface="Times New Roman" pitchFamily="18" charset="0"/>
                <a:cs typeface="Times New Roman" pitchFamily="18" charset="0"/>
              </a:rPr>
              <a:t/>
            </a:r>
            <a:br>
              <a:rPr lang="ro-RO" sz="800" b="1" dirty="0">
                <a:latin typeface="Times New Roman" pitchFamily="18" charset="0"/>
                <a:cs typeface="Times New Roman" pitchFamily="18" charset="0"/>
              </a:rPr>
            </a:br>
            <a:endParaRPr lang="en-US" sz="2400" b="1" dirty="0">
              <a:solidFill>
                <a:schemeClr val="tx1"/>
              </a:solidFill>
              <a:effectLst/>
              <a:latin typeface="Times New Roman" pitchFamily="18" charset="0"/>
              <a:cs typeface="Times New Roman" pitchFamily="18" charset="0"/>
            </a:endParaRPr>
          </a:p>
        </p:txBody>
      </p:sp>
      <p:sp>
        <p:nvSpPr>
          <p:cNvPr id="5" name="Content Placeholder 2"/>
          <p:cNvSpPr>
            <a:spLocks noGrp="1"/>
          </p:cNvSpPr>
          <p:nvPr>
            <p:ph idx="1"/>
          </p:nvPr>
        </p:nvSpPr>
        <p:spPr>
          <a:xfrm>
            <a:off x="142844" y="1700808"/>
            <a:ext cx="8858312" cy="5040560"/>
          </a:xfrm>
        </p:spPr>
        <p:txBody>
          <a:bodyPr numCol="2">
            <a:noAutofit/>
          </a:bodyPr>
          <a:lstStyle/>
          <a:p>
            <a:pPr>
              <a:buNone/>
            </a:pPr>
            <a:r>
              <a:rPr lang="en-US" sz="300" dirty="0" smtClean="0">
                <a:latin typeface="Times New Roman" pitchFamily="18" charset="0"/>
                <a:cs typeface="Times New Roman" pitchFamily="18" charset="0"/>
              </a:rPr>
              <a:t>	</a:t>
            </a:r>
            <a:endParaRPr lang="x-none" sz="300" dirty="0" smtClean="0">
              <a:solidFill>
                <a:schemeClr val="tx2">
                  <a:lumMod val="75000"/>
                </a:schemeClr>
              </a:solidFill>
              <a:latin typeface="Times New Roman" pitchFamily="18" charset="0"/>
              <a:cs typeface="Times New Roman" pitchFamily="18" charset="0"/>
            </a:endParaRPr>
          </a:p>
          <a:p>
            <a:pPr marL="0" indent="0" algn="just" fontAlgn="base">
              <a:buNone/>
            </a:pPr>
            <a:r>
              <a:rPr lang="ro-RO" sz="1600" dirty="0" smtClean="0">
                <a:latin typeface="Times New Roman" panose="02020603050405020304" pitchFamily="18" charset="0"/>
                <a:cs typeface="Times New Roman" panose="02020603050405020304" pitchFamily="18" charset="0"/>
              </a:rPr>
              <a:t>1) </a:t>
            </a:r>
            <a:r>
              <a:rPr lang="vi-VN" sz="1600" dirty="0" smtClean="0">
                <a:latin typeface="Times New Roman" panose="02020603050405020304" pitchFamily="18" charset="0"/>
                <a:cs typeface="Times New Roman" panose="02020603050405020304" pitchFamily="18" charset="0"/>
              </a:rPr>
              <a:t>15.817.06.12F </a:t>
            </a:r>
            <a:r>
              <a:rPr lang="vi-VN" sz="1600" dirty="0">
                <a:latin typeface="Times New Roman" panose="02020603050405020304" pitchFamily="18" charset="0"/>
                <a:cs typeface="Times New Roman" panose="02020603050405020304" pitchFamily="18" charset="0"/>
              </a:rPr>
              <a:t>- </a:t>
            </a:r>
            <a:r>
              <a:rPr lang="vi-VN" sz="1600" b="1" i="1" dirty="0">
                <a:latin typeface="Times New Roman" panose="02020603050405020304" pitchFamily="18" charset="0"/>
                <a:cs typeface="Times New Roman" panose="02020603050405020304" pitchFamily="18" charset="0"/>
              </a:rPr>
              <a:t>Dezvoltarea cadrului juridic al RM în contextul necesităţilor de securitate  şi asigurare a parcursului european</a:t>
            </a:r>
            <a:r>
              <a:rPr lang="en-US" sz="1600" b="1" i="1"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(2015–2018. Director: dr. hab., prof. </a:t>
            </a:r>
            <a:r>
              <a:rPr lang="en-US" sz="1600" dirty="0" err="1">
                <a:latin typeface="Times New Roman" panose="02020603050405020304" pitchFamily="18" charset="0"/>
                <a:cs typeface="Times New Roman" panose="02020603050405020304" pitchFamily="18" charset="0"/>
              </a:rPr>
              <a:t>univ.</a:t>
            </a:r>
            <a:r>
              <a:rPr lang="en-US" sz="1600"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V. </a:t>
            </a:r>
            <a:r>
              <a:rPr lang="ro-RO" sz="1600" dirty="0" err="1">
                <a:latin typeface="Times New Roman" panose="02020603050405020304" pitchFamily="18" charset="0"/>
                <a:cs typeface="Times New Roman" panose="02020603050405020304" pitchFamily="18" charset="0"/>
              </a:rPr>
              <a:t>Cușnir</a:t>
            </a:r>
            <a:r>
              <a:rPr lang="ro-RO" sz="1600" dirty="0">
                <a:latin typeface="Times New Roman" panose="02020603050405020304" pitchFamily="18" charset="0"/>
                <a:cs typeface="Times New Roman" panose="02020603050405020304" pitchFamily="18" charset="0"/>
              </a:rPr>
              <a:t>)</a:t>
            </a:r>
            <a:r>
              <a:rPr lang="vi-VN" sz="1600" dirty="0">
                <a:latin typeface="Times New Roman" panose="02020603050405020304" pitchFamily="18" charset="0"/>
                <a:cs typeface="Times New Roman" panose="02020603050405020304" pitchFamily="18" charset="0"/>
              </a:rPr>
              <a:t>.</a:t>
            </a:r>
            <a:endParaRPr lang="ro-RO" sz="1600" dirty="0" smtClean="0">
              <a:latin typeface="Times New Roman" panose="02020603050405020304" pitchFamily="18" charset="0"/>
              <a:cs typeface="Times New Roman" panose="02020603050405020304" pitchFamily="18" charset="0"/>
            </a:endParaRPr>
          </a:p>
          <a:p>
            <a:pPr marL="0" indent="0" algn="just" fontAlgn="base">
              <a:buNone/>
            </a:pPr>
            <a:r>
              <a:rPr lang="vi-VN" sz="1600" dirty="0" smtClean="0">
                <a:latin typeface="Times New Roman" panose="02020603050405020304" pitchFamily="18" charset="0"/>
                <a:cs typeface="Times New Roman" panose="02020603050405020304" pitchFamily="18" charset="0"/>
              </a:rPr>
              <a:t>2) 15.817.06.11F - </a:t>
            </a:r>
            <a:r>
              <a:rPr lang="vi-VN" sz="1600" b="1" i="1" dirty="0" smtClean="0">
                <a:latin typeface="Times New Roman" panose="02020603050405020304" pitchFamily="18" charset="0"/>
                <a:cs typeface="Times New Roman" panose="02020603050405020304" pitchFamily="18" charset="0"/>
              </a:rPr>
              <a:t>Modernizarea social-politică a Republicii Moldova în contextul extinderii procesului integraționist european</a:t>
            </a:r>
            <a:r>
              <a:rPr lang="ro-RO" sz="1600" b="1" i="1" dirty="0" smtClean="0">
                <a:latin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cs typeface="Times New Roman" panose="02020603050405020304" pitchFamily="18" charset="0"/>
              </a:rPr>
              <a:t>(2015–2018. Director: dr. hab., prof. </a:t>
            </a:r>
            <a:r>
              <a:rPr lang="ro-RO" sz="1600" dirty="0" err="1" smtClean="0">
                <a:latin typeface="Times New Roman" panose="02020603050405020304" pitchFamily="18" charset="0"/>
                <a:cs typeface="Times New Roman" panose="02020603050405020304" pitchFamily="18" charset="0"/>
              </a:rPr>
              <a:t>cerc.V</a:t>
            </a:r>
            <a:r>
              <a:rPr lang="ro-RO" sz="1600" dirty="0" smtClean="0">
                <a:latin typeface="Times New Roman" panose="02020603050405020304" pitchFamily="18" charset="0"/>
                <a:cs typeface="Times New Roman" panose="02020603050405020304" pitchFamily="18" charset="0"/>
              </a:rPr>
              <a:t>. Juc)</a:t>
            </a:r>
            <a:r>
              <a:rPr lang="vi-VN" sz="1600" dirty="0" smtClean="0">
                <a:latin typeface="Times New Roman" panose="02020603050405020304" pitchFamily="18" charset="0"/>
                <a:cs typeface="Times New Roman" panose="02020603050405020304" pitchFamily="18" charset="0"/>
              </a:rPr>
              <a:t>.</a:t>
            </a:r>
            <a:endParaRPr lang="ro-RO" sz="1600" dirty="0" smtClean="0">
              <a:latin typeface="Times New Roman" panose="02020603050405020304" pitchFamily="18" charset="0"/>
              <a:cs typeface="Times New Roman" panose="02020603050405020304" pitchFamily="18" charset="0"/>
            </a:endParaRPr>
          </a:p>
          <a:p>
            <a:pPr marL="0" indent="0" algn="just" fontAlgn="base">
              <a:buNone/>
            </a:pPr>
            <a:r>
              <a:rPr lang="vi-VN" sz="1600" dirty="0">
                <a:latin typeface="Times New Roman" panose="02020603050405020304" pitchFamily="18" charset="0"/>
                <a:cs typeface="Times New Roman" panose="02020603050405020304" pitchFamily="18" charset="0"/>
              </a:rPr>
              <a:t>3) 15.817.06.13F - </a:t>
            </a:r>
            <a:r>
              <a:rPr lang="vi-VN" sz="1600" b="1" i="1" dirty="0">
                <a:latin typeface="Times New Roman" panose="02020603050405020304" pitchFamily="18" charset="0"/>
                <a:cs typeface="Times New Roman" panose="02020603050405020304" pitchFamily="18" charset="0"/>
              </a:rPr>
              <a:t>Constituirea clasei mijlocii în condiţiile transformării societăţii şi asocierii Republicii Moldova la Uniunea Europeană</a:t>
            </a:r>
            <a:r>
              <a:rPr lang="ro-RO" sz="1600" b="1" i="1"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(2015-2018. Director: dr. V. Mocanu)</a:t>
            </a:r>
            <a:r>
              <a:rPr lang="vi-VN" sz="1600" dirty="0" smtClean="0">
                <a:latin typeface="Times New Roman" panose="02020603050405020304" pitchFamily="18" charset="0"/>
                <a:cs typeface="Times New Roman" panose="02020603050405020304" pitchFamily="18" charset="0"/>
              </a:rPr>
              <a:t>.</a:t>
            </a:r>
            <a:endParaRPr lang="ro-RO" sz="1600" dirty="0" smtClean="0">
              <a:latin typeface="Times New Roman" panose="02020603050405020304" pitchFamily="18" charset="0"/>
              <a:cs typeface="Times New Roman" panose="02020603050405020304" pitchFamily="18" charset="0"/>
            </a:endParaRPr>
          </a:p>
          <a:p>
            <a:pPr marL="0" indent="0" algn="just" fontAlgn="base">
              <a:buNone/>
            </a:pPr>
            <a:r>
              <a:rPr lang="vi-VN" sz="1600" dirty="0">
                <a:latin typeface="Times New Roman" panose="02020603050405020304" pitchFamily="18" charset="0"/>
                <a:cs typeface="Times New Roman" panose="02020603050405020304" pitchFamily="18" charset="0"/>
              </a:rPr>
              <a:t>4) 15.817.06.10F - </a:t>
            </a:r>
            <a:r>
              <a:rPr lang="vi-VN" sz="1600" b="1" i="1" dirty="0">
                <a:latin typeface="Times New Roman" panose="02020603050405020304" pitchFamily="18" charset="0"/>
                <a:cs typeface="Times New Roman" panose="02020603050405020304" pitchFamily="18" charset="0"/>
              </a:rPr>
              <a:t>Redimensionarea politicii externe şi interne a Republicii Moldova din perspectiva evoluţiei proceselor integraţioniste şi modificărilor geopolitice ale sistemului internaţional</a:t>
            </a:r>
            <a:r>
              <a:rPr lang="ro-RO" sz="1600" b="1" i="1"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(2015–2018. Director: prof. A. </a:t>
            </a:r>
            <a:r>
              <a:rPr lang="ro-RO" sz="1600" dirty="0" err="1">
                <a:latin typeface="Times New Roman" panose="02020603050405020304" pitchFamily="18" charset="0"/>
                <a:cs typeface="Times New Roman" panose="02020603050405020304" pitchFamily="18" charset="0"/>
              </a:rPr>
              <a:t>Burian</a:t>
            </a:r>
            <a:r>
              <a:rPr lang="ro-RO" sz="1600" dirty="0">
                <a:latin typeface="Times New Roman" panose="02020603050405020304" pitchFamily="18" charset="0"/>
                <a:cs typeface="Times New Roman" panose="02020603050405020304" pitchFamily="18" charset="0"/>
              </a:rPr>
              <a:t>)</a:t>
            </a:r>
            <a:r>
              <a:rPr lang="vi-VN" sz="1600" dirty="0" smtClean="0">
                <a:latin typeface="Times New Roman" panose="02020603050405020304" pitchFamily="18" charset="0"/>
                <a:cs typeface="Times New Roman" panose="02020603050405020304" pitchFamily="18" charset="0"/>
              </a:rPr>
              <a:t>.</a:t>
            </a:r>
            <a:endParaRPr lang="ro-RO" sz="1600" dirty="0" smtClean="0">
              <a:latin typeface="Times New Roman" panose="02020603050405020304" pitchFamily="18" charset="0"/>
              <a:cs typeface="Times New Roman" panose="02020603050405020304" pitchFamily="18" charset="0"/>
            </a:endParaRPr>
          </a:p>
          <a:p>
            <a:pPr marL="180975" indent="0" algn="just" fontAlgn="base">
              <a:buNone/>
            </a:pPr>
            <a:endParaRPr lang="ro-RO" sz="1600" dirty="0" smtClean="0">
              <a:latin typeface="Times New Roman" panose="02020603050405020304" pitchFamily="18" charset="0"/>
              <a:cs typeface="Times New Roman" panose="02020603050405020304" pitchFamily="18" charset="0"/>
            </a:endParaRPr>
          </a:p>
          <a:p>
            <a:pPr marL="180975" indent="0" algn="just" fontAlgn="base">
              <a:buNone/>
            </a:pPr>
            <a:endParaRPr lang="x-none" sz="800" b="1" dirty="0" smtClean="0">
              <a:latin typeface="Times New Roman" pitchFamily="18" charset="0"/>
              <a:cs typeface="Times New Roman" pitchFamily="18" charset="0"/>
            </a:endParaRPr>
          </a:p>
          <a:p>
            <a:pPr marL="0" indent="0" algn="just" fontAlgn="base">
              <a:buNone/>
            </a:pPr>
            <a:endParaRPr lang="ro-RO" sz="2100" dirty="0" smtClean="0">
              <a:latin typeface="Times New Roman" panose="02020603050405020304" pitchFamily="18" charset="0"/>
              <a:cs typeface="Times New Roman" panose="02020603050405020304" pitchFamily="18" charset="0"/>
            </a:endParaRPr>
          </a:p>
          <a:p>
            <a:pPr marL="180975" indent="0" algn="just" fontAlgn="base">
              <a:buNone/>
            </a:pPr>
            <a:endParaRPr lang="ro-RO" sz="1100" dirty="0" smtClean="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2924944"/>
            <a:ext cx="3648406"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6141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766368" cy="1905000"/>
          </a:xfrm>
        </p:spPr>
        <p:txBody>
          <a:bodyPr>
            <a:noAutofit/>
          </a:bodyPr>
          <a:lstStyle/>
          <a:p>
            <a:r>
              <a:rPr lang="ro-RO" sz="2800" b="1" dirty="0" smtClean="0">
                <a:latin typeface="Times New Roman" pitchFamily="18" charset="0"/>
                <a:cs typeface="Times New Roman" pitchFamily="18" charset="0"/>
              </a:rPr>
              <a:t>Proiecte internaționale din </a:t>
            </a:r>
            <a:r>
              <a:rPr lang="ro-RO" sz="2800" b="1" dirty="0">
                <a:latin typeface="Times New Roman" pitchFamily="18" charset="0"/>
                <a:cs typeface="Times New Roman" pitchFamily="18" charset="0"/>
              </a:rPr>
              <a:t>sfera ştiinţei </a:t>
            </a:r>
            <a:r>
              <a:rPr lang="ro-RO" sz="2800" b="1" dirty="0" smtClean="0">
                <a:latin typeface="Times New Roman" pitchFamily="18" charset="0"/>
                <a:cs typeface="Times New Roman" pitchFamily="18" charset="0"/>
              </a:rPr>
              <a:t>și cercetării implementate pe </a:t>
            </a:r>
            <a:r>
              <a:rPr lang="ro-RO" sz="2800" b="1" dirty="0">
                <a:latin typeface="Times New Roman" pitchFamily="18" charset="0"/>
                <a:cs typeface="Times New Roman" pitchFamily="18" charset="0"/>
              </a:rPr>
              <a:t>parcursul </a:t>
            </a:r>
            <a:r>
              <a:rPr lang="ro-RO" sz="2800" b="1" dirty="0" smtClean="0">
                <a:latin typeface="Times New Roman" pitchFamily="18" charset="0"/>
                <a:cs typeface="Times New Roman" pitchFamily="18" charset="0"/>
              </a:rPr>
              <a:t>anului 2018 - 7</a:t>
            </a:r>
            <a:r>
              <a:rPr lang="ro-RO" sz="800" b="1" dirty="0">
                <a:latin typeface="Times New Roman" pitchFamily="18" charset="0"/>
                <a:cs typeface="Times New Roman" pitchFamily="18" charset="0"/>
              </a:rPr>
              <a:t/>
            </a:r>
            <a:br>
              <a:rPr lang="ro-RO" sz="800" b="1" dirty="0">
                <a:latin typeface="Times New Roman" pitchFamily="18" charset="0"/>
                <a:cs typeface="Times New Roman" pitchFamily="18" charset="0"/>
              </a:rPr>
            </a:br>
            <a:r>
              <a:rPr lang="ro-RO" sz="800" b="1" dirty="0">
                <a:latin typeface="Times New Roman" pitchFamily="18" charset="0"/>
                <a:cs typeface="Times New Roman" pitchFamily="18" charset="0"/>
              </a:rPr>
              <a:t/>
            </a:r>
            <a:br>
              <a:rPr lang="ro-RO" sz="800" b="1" dirty="0">
                <a:latin typeface="Times New Roman" pitchFamily="18" charset="0"/>
                <a:cs typeface="Times New Roman" pitchFamily="18" charset="0"/>
              </a:rPr>
            </a:br>
            <a:endParaRPr lang="en-US" sz="2400" b="1" dirty="0">
              <a:solidFill>
                <a:schemeClr val="tx1"/>
              </a:solidFill>
              <a:effectLst/>
              <a:latin typeface="Times New Roman" pitchFamily="18" charset="0"/>
              <a:cs typeface="Times New Roman" pitchFamily="18" charset="0"/>
            </a:endParaRPr>
          </a:p>
        </p:txBody>
      </p:sp>
      <p:sp>
        <p:nvSpPr>
          <p:cNvPr id="5" name="Content Placeholder 2"/>
          <p:cNvSpPr>
            <a:spLocks noGrp="1"/>
          </p:cNvSpPr>
          <p:nvPr>
            <p:ph idx="1"/>
          </p:nvPr>
        </p:nvSpPr>
        <p:spPr>
          <a:xfrm>
            <a:off x="142844" y="1412776"/>
            <a:ext cx="8858312" cy="5328592"/>
          </a:xfrm>
        </p:spPr>
        <p:txBody>
          <a:bodyPr numCol="2">
            <a:noAutofit/>
          </a:bodyPr>
          <a:lstStyle/>
          <a:p>
            <a:pPr>
              <a:buNone/>
            </a:pPr>
            <a:r>
              <a:rPr lang="en-US" sz="300" dirty="0" smtClean="0">
                <a:latin typeface="Times New Roman" pitchFamily="18" charset="0"/>
                <a:cs typeface="Times New Roman" pitchFamily="18" charset="0"/>
              </a:rPr>
              <a:t>	</a:t>
            </a:r>
            <a:endParaRPr lang="x-none" sz="300" dirty="0" smtClean="0">
              <a:solidFill>
                <a:schemeClr val="tx2">
                  <a:lumMod val="75000"/>
                </a:schemeClr>
              </a:solidFill>
              <a:latin typeface="Times New Roman" pitchFamily="18" charset="0"/>
              <a:cs typeface="Times New Roman" pitchFamily="18" charset="0"/>
            </a:endParaRPr>
          </a:p>
          <a:p>
            <a:pPr fontAlgn="base">
              <a:buAutoNum type="arabicParenR"/>
            </a:pPr>
            <a:r>
              <a:rPr lang="en-US" sz="1600" b="1" dirty="0" smtClean="0">
                <a:latin typeface="Times New Roman" panose="02020603050405020304" pitchFamily="18" charset="0"/>
                <a:cs typeface="Times New Roman" panose="02020603050405020304" pitchFamily="18" charset="0"/>
              </a:rPr>
              <a:t>COST </a:t>
            </a:r>
            <a:r>
              <a:rPr lang="en-US" sz="1600" b="1" dirty="0">
                <a:latin typeface="Times New Roman" panose="02020603050405020304" pitchFamily="18" charset="0"/>
                <a:cs typeface="Times New Roman" panose="02020603050405020304" pitchFamily="18" charset="0"/>
              </a:rPr>
              <a:t>Action </a:t>
            </a:r>
            <a:r>
              <a:rPr lang="en-US" sz="1600" b="1" dirty="0" smtClean="0">
                <a:latin typeface="Times New Roman" panose="02020603050405020304" pitchFamily="18" charset="0"/>
                <a:cs typeface="Times New Roman" panose="02020603050405020304" pitchFamily="18" charset="0"/>
              </a:rPr>
              <a:t>CA15207 </a:t>
            </a:r>
            <a:r>
              <a:rPr lang="en-US" sz="1600" b="1" dirty="0">
                <a:latin typeface="Times New Roman" panose="02020603050405020304" pitchFamily="18" charset="0"/>
                <a:cs typeface="Times New Roman" panose="02020603050405020304" pitchFamily="18" charset="0"/>
              </a:rPr>
              <a:t>”</a:t>
            </a:r>
            <a:r>
              <a:rPr lang="en-US" sz="1600" b="1" i="1" dirty="0">
                <a:latin typeface="Times New Roman" panose="02020603050405020304" pitchFamily="18" charset="0"/>
                <a:cs typeface="Times New Roman" panose="02020603050405020304" pitchFamily="18" charset="0"/>
              </a:rPr>
              <a:t>Professionalization and Social Impact of European Political Science</a:t>
            </a:r>
            <a:r>
              <a:rPr lang="en-US" sz="1600" b="1"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2016-2020</a:t>
            </a:r>
            <a:r>
              <a:rPr lang="ro-RO" sz="1600" dirty="0" smtClean="0">
                <a:latin typeface="Times New Roman" panose="02020603050405020304" pitchFamily="18" charset="0"/>
                <a:cs typeface="Times New Roman" panose="02020603050405020304" pitchFamily="18" charset="0"/>
              </a:rPr>
              <a:t> – conf. univ., dr. hab. S. SPRINCEAN</a:t>
            </a:r>
            <a:r>
              <a:rPr lang="en-US"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a:t>
            </a:r>
          </a:p>
          <a:p>
            <a:pPr fontAlgn="base">
              <a:buFont typeface="Arial" pitchFamily="34" charset="0"/>
              <a:buAutoNum type="arabicParenR"/>
            </a:pPr>
            <a:r>
              <a:rPr lang="en-US" sz="1600" b="1" dirty="0">
                <a:latin typeface="Times New Roman" panose="02020603050405020304" pitchFamily="18" charset="0"/>
                <a:cs typeface="Times New Roman" panose="02020603050405020304" pitchFamily="18" charset="0"/>
              </a:rPr>
              <a:t>COST Action </a:t>
            </a:r>
            <a:r>
              <a:rPr lang="ro-RO" sz="1600" b="1" dirty="0">
                <a:latin typeface="Times New Roman" panose="02020603050405020304" pitchFamily="18" charset="0"/>
                <a:cs typeface="Times New Roman" panose="02020603050405020304" pitchFamily="18" charset="0"/>
              </a:rPr>
              <a:t>CA16211</a:t>
            </a:r>
            <a:r>
              <a:rPr lang="ro-RO" sz="1600" dirty="0">
                <a:latin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cs typeface="Times New Roman" panose="02020603050405020304" pitchFamily="18" charset="0"/>
              </a:rPr>
              <a:t>„</a:t>
            </a:r>
            <a:r>
              <a:rPr lang="ro-RO" sz="1600" b="1" i="1" dirty="0" err="1" smtClean="0">
                <a:latin typeface="Times New Roman" panose="02020603050405020304" pitchFamily="18" charset="0"/>
                <a:cs typeface="Times New Roman" panose="02020603050405020304" pitchFamily="18" charset="0"/>
              </a:rPr>
              <a:t>Reappraising</a:t>
            </a:r>
            <a:r>
              <a:rPr lang="ro-RO" sz="1600" b="1" i="1" dirty="0" smtClean="0">
                <a:latin typeface="Times New Roman" panose="02020603050405020304" pitchFamily="18" charset="0"/>
                <a:cs typeface="Times New Roman" panose="02020603050405020304" pitchFamily="18" charset="0"/>
              </a:rPr>
              <a:t> </a:t>
            </a:r>
            <a:r>
              <a:rPr lang="ro-RO" sz="1600" b="1" i="1" dirty="0" err="1">
                <a:latin typeface="Times New Roman" panose="02020603050405020304" pitchFamily="18" charset="0"/>
                <a:cs typeface="Times New Roman" panose="02020603050405020304" pitchFamily="18" charset="0"/>
              </a:rPr>
              <a:t>Intellectual</a:t>
            </a:r>
            <a:r>
              <a:rPr lang="ro-RO" sz="1600" b="1" i="1" dirty="0">
                <a:latin typeface="Times New Roman" panose="02020603050405020304" pitchFamily="18" charset="0"/>
                <a:cs typeface="Times New Roman" panose="02020603050405020304" pitchFamily="18" charset="0"/>
              </a:rPr>
              <a:t> </a:t>
            </a:r>
            <a:r>
              <a:rPr lang="ro-RO" sz="1600" b="1" i="1" dirty="0" err="1">
                <a:latin typeface="Times New Roman" panose="02020603050405020304" pitchFamily="18" charset="0"/>
                <a:cs typeface="Times New Roman" panose="02020603050405020304" pitchFamily="18" charset="0"/>
              </a:rPr>
              <a:t>Debates</a:t>
            </a:r>
            <a:r>
              <a:rPr lang="ro-RO" sz="1600" b="1" i="1" dirty="0">
                <a:latin typeface="Times New Roman" panose="02020603050405020304" pitchFamily="18" charset="0"/>
                <a:cs typeface="Times New Roman" panose="02020603050405020304" pitchFamily="18" charset="0"/>
              </a:rPr>
              <a:t> on Civic </a:t>
            </a:r>
            <a:r>
              <a:rPr lang="ro-RO" sz="1600" b="1" i="1" dirty="0" err="1">
                <a:latin typeface="Times New Roman" panose="02020603050405020304" pitchFamily="18" charset="0"/>
                <a:cs typeface="Times New Roman" panose="02020603050405020304" pitchFamily="18" charset="0"/>
              </a:rPr>
              <a:t>Rights</a:t>
            </a:r>
            <a:r>
              <a:rPr lang="ro-RO" sz="1600" b="1" i="1" dirty="0">
                <a:latin typeface="Times New Roman" panose="02020603050405020304" pitchFamily="18" charset="0"/>
                <a:cs typeface="Times New Roman" panose="02020603050405020304" pitchFamily="18" charset="0"/>
              </a:rPr>
              <a:t> </a:t>
            </a:r>
            <a:r>
              <a:rPr lang="ro-RO" sz="1600" b="1" i="1" dirty="0" err="1">
                <a:latin typeface="Times New Roman" panose="02020603050405020304" pitchFamily="18" charset="0"/>
                <a:cs typeface="Times New Roman" panose="02020603050405020304" pitchFamily="18" charset="0"/>
              </a:rPr>
              <a:t>and</a:t>
            </a:r>
            <a:r>
              <a:rPr lang="ro-RO" sz="1600" b="1" i="1" dirty="0">
                <a:latin typeface="Times New Roman" panose="02020603050405020304" pitchFamily="18" charset="0"/>
                <a:cs typeface="Times New Roman" panose="02020603050405020304" pitchFamily="18" charset="0"/>
              </a:rPr>
              <a:t> </a:t>
            </a:r>
            <a:r>
              <a:rPr lang="ro-RO" sz="1600" b="1" i="1" dirty="0" err="1">
                <a:latin typeface="Times New Roman" panose="02020603050405020304" pitchFamily="18" charset="0"/>
                <a:cs typeface="Times New Roman" panose="02020603050405020304" pitchFamily="18" charset="0"/>
              </a:rPr>
              <a:t>Democracy</a:t>
            </a:r>
            <a:r>
              <a:rPr lang="ro-RO" sz="1600" b="1" i="1" dirty="0">
                <a:latin typeface="Times New Roman" panose="02020603050405020304" pitchFamily="18" charset="0"/>
                <a:cs typeface="Times New Roman" panose="02020603050405020304" pitchFamily="18" charset="0"/>
              </a:rPr>
              <a:t> in </a:t>
            </a:r>
            <a:r>
              <a:rPr lang="ro-RO" sz="1600" b="1" i="1" dirty="0" smtClean="0">
                <a:latin typeface="Times New Roman" panose="02020603050405020304" pitchFamily="18" charset="0"/>
                <a:cs typeface="Times New Roman" panose="02020603050405020304" pitchFamily="18" charset="0"/>
              </a:rPr>
              <a:t>Europe</a:t>
            </a:r>
            <a:r>
              <a:rPr lang="ro-RO" sz="1600"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(201</a:t>
            </a:r>
            <a:r>
              <a:rPr lang="ro-RO" sz="1600" dirty="0" smtClean="0">
                <a:latin typeface="Times New Roman" panose="02020603050405020304" pitchFamily="18" charset="0"/>
                <a:cs typeface="Times New Roman" panose="02020603050405020304" pitchFamily="18" charset="0"/>
              </a:rPr>
              <a:t>7</a:t>
            </a:r>
            <a:r>
              <a:rPr lang="en-US" sz="1600" dirty="0" smtClean="0">
                <a:latin typeface="Times New Roman" panose="02020603050405020304" pitchFamily="18" charset="0"/>
                <a:cs typeface="Times New Roman" panose="02020603050405020304" pitchFamily="18" charset="0"/>
              </a:rPr>
              <a:t>-202</a:t>
            </a:r>
            <a:r>
              <a:rPr lang="ro-RO" sz="1600" dirty="0" smtClean="0">
                <a:latin typeface="Times New Roman" panose="02020603050405020304" pitchFamily="18" charset="0"/>
                <a:cs typeface="Times New Roman" panose="02020603050405020304" pitchFamily="18" charset="0"/>
              </a:rPr>
              <a:t>1 – dr. A. </a:t>
            </a:r>
            <a:r>
              <a:rPr lang="ro-RO" sz="1600" dirty="0">
                <a:latin typeface="Times New Roman" panose="02020603050405020304" pitchFamily="18" charset="0"/>
                <a:cs typeface="Times New Roman" panose="02020603050405020304" pitchFamily="18" charset="0"/>
              </a:rPr>
              <a:t>S. </a:t>
            </a:r>
            <a:r>
              <a:rPr lang="ro-RO" sz="1600" dirty="0" smtClean="0">
                <a:latin typeface="Times New Roman" panose="02020603050405020304" pitchFamily="18" charset="0"/>
                <a:cs typeface="Times New Roman" panose="02020603050405020304" pitchFamily="18" charset="0"/>
              </a:rPr>
              <a:t>ROȘCA și mg. V. LISNIC</a:t>
            </a:r>
            <a:r>
              <a:rPr lang="en-US" sz="1600" dirty="0" smtClean="0">
                <a:latin typeface="Times New Roman" panose="02020603050405020304" pitchFamily="18" charset="0"/>
                <a:cs typeface="Times New Roman" panose="02020603050405020304" pitchFamily="18" charset="0"/>
              </a:rPr>
              <a:t>)</a:t>
            </a:r>
            <a:r>
              <a:rPr lang="ro-RO" sz="1600" dirty="0">
                <a:latin typeface="Times New Roman" panose="02020603050405020304" pitchFamily="18" charset="0"/>
                <a:cs typeface="Times New Roman" panose="02020603050405020304" pitchFamily="18" charset="0"/>
              </a:rPr>
              <a:t>.</a:t>
            </a:r>
          </a:p>
          <a:p>
            <a:pPr fontAlgn="base">
              <a:buFont typeface="Arial" pitchFamily="34" charset="0"/>
              <a:buAutoNum type="arabicParenR"/>
            </a:pPr>
            <a:r>
              <a:rPr lang="en-US" sz="1600" b="1" dirty="0" smtClean="0">
                <a:latin typeface="Times New Roman" panose="02020603050405020304" pitchFamily="18" charset="0"/>
                <a:cs typeface="Times New Roman" panose="02020603050405020304" pitchFamily="18" charset="0"/>
              </a:rPr>
              <a:t>COST </a:t>
            </a:r>
            <a:r>
              <a:rPr lang="en-US" sz="1600" b="1" dirty="0">
                <a:latin typeface="Times New Roman" panose="02020603050405020304" pitchFamily="18" charset="0"/>
                <a:cs typeface="Times New Roman" panose="02020603050405020304" pitchFamily="18" charset="0"/>
              </a:rPr>
              <a:t>Action </a:t>
            </a:r>
            <a:r>
              <a:rPr lang="en-US" sz="1600" b="1" dirty="0" smtClean="0">
                <a:latin typeface="Times New Roman" panose="02020603050405020304" pitchFamily="18" charset="0"/>
                <a:cs typeface="Times New Roman" panose="02020603050405020304" pitchFamily="18" charset="0"/>
              </a:rPr>
              <a:t>CA17132</a:t>
            </a:r>
            <a:r>
              <a:rPr lang="en-US" sz="1600" b="1" dirty="0">
                <a:latin typeface="Times New Roman" panose="02020603050405020304" pitchFamily="18" charset="0"/>
                <a:cs typeface="Times New Roman" panose="02020603050405020304" pitchFamily="18" charset="0"/>
              </a:rPr>
              <a:t>: “</a:t>
            </a:r>
            <a:r>
              <a:rPr lang="en-US" sz="1600" b="1" i="1" dirty="0">
                <a:latin typeface="Times New Roman" panose="02020603050405020304" pitchFamily="18" charset="0"/>
                <a:cs typeface="Times New Roman" panose="02020603050405020304" pitchFamily="18" charset="0"/>
              </a:rPr>
              <a:t>European network for Argumentation and Public </a:t>
            </a:r>
            <a:r>
              <a:rPr lang="en-US" sz="1600" b="1" i="1" dirty="0" err="1">
                <a:latin typeface="Times New Roman" panose="02020603050405020304" pitchFamily="18" charset="0"/>
                <a:cs typeface="Times New Roman" panose="02020603050405020304" pitchFamily="18" charset="0"/>
              </a:rPr>
              <a:t>PoLicY</a:t>
            </a:r>
            <a:r>
              <a:rPr lang="en-US" sz="1600" b="1" i="1" dirty="0">
                <a:latin typeface="Times New Roman" panose="02020603050405020304" pitchFamily="18" charset="0"/>
                <a:cs typeface="Times New Roman" panose="02020603050405020304" pitchFamily="18" charset="0"/>
              </a:rPr>
              <a:t> analysis” (APPLY)</a:t>
            </a:r>
            <a:r>
              <a:rPr lang="en-US" sz="1600" b="1" i="1"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2018-2022</a:t>
            </a:r>
            <a:r>
              <a:rPr lang="ro-RO" sz="1600" dirty="0" smtClean="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 conf. univ., dr. hab. S. SPRINCEAN</a:t>
            </a:r>
            <a:r>
              <a:rPr lang="en-US" sz="1600" dirty="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a:t>
            </a:r>
          </a:p>
          <a:p>
            <a:pPr fontAlgn="base">
              <a:buFont typeface="Arial" pitchFamily="34" charset="0"/>
              <a:buAutoNum type="arabicParenR"/>
            </a:pPr>
            <a:r>
              <a:rPr lang="en-US" sz="1600" b="1" dirty="0" smtClean="0">
                <a:latin typeface="Times New Roman" panose="02020603050405020304" pitchFamily="18" charset="0"/>
                <a:cs typeface="Times New Roman" panose="02020603050405020304" pitchFamily="18" charset="0"/>
              </a:rPr>
              <a:t>COST </a:t>
            </a:r>
            <a:r>
              <a:rPr lang="en-US" sz="1600" b="1" dirty="0">
                <a:latin typeface="Times New Roman" panose="02020603050405020304" pitchFamily="18" charset="0"/>
                <a:cs typeface="Times New Roman" panose="02020603050405020304" pitchFamily="18" charset="0"/>
              </a:rPr>
              <a:t>Action </a:t>
            </a:r>
            <a:r>
              <a:rPr lang="en-US" sz="1600" b="1" dirty="0" smtClean="0">
                <a:latin typeface="Times New Roman" panose="02020603050405020304" pitchFamily="18" charset="0"/>
                <a:cs typeface="Times New Roman" panose="02020603050405020304" pitchFamily="18" charset="0"/>
              </a:rPr>
              <a:t>CA17114 </a:t>
            </a:r>
            <a:r>
              <a:rPr lang="en-US" sz="1600" b="1" dirty="0">
                <a:latin typeface="Times New Roman" panose="02020603050405020304" pitchFamily="18" charset="0"/>
                <a:cs typeface="Times New Roman" panose="02020603050405020304" pitchFamily="18" charset="0"/>
              </a:rPr>
              <a:t>- </a:t>
            </a:r>
            <a:r>
              <a:rPr lang="ro-RO" sz="1600" b="1" dirty="0" smtClean="0">
                <a:latin typeface="Times New Roman" panose="02020603050405020304" pitchFamily="18" charset="0"/>
                <a:cs typeface="Times New Roman" panose="02020603050405020304" pitchFamily="18" charset="0"/>
              </a:rPr>
              <a:t>„</a:t>
            </a:r>
            <a:r>
              <a:rPr lang="en-US" sz="1600" b="1" i="1" dirty="0" smtClean="0">
                <a:latin typeface="Times New Roman" panose="02020603050405020304" pitchFamily="18" charset="0"/>
                <a:cs typeface="Times New Roman" panose="02020603050405020304" pitchFamily="18" charset="0"/>
              </a:rPr>
              <a:t>Transdisciplinary </a:t>
            </a:r>
            <a:r>
              <a:rPr lang="en-US" sz="1600" b="1" i="1" dirty="0">
                <a:latin typeface="Times New Roman" panose="02020603050405020304" pitchFamily="18" charset="0"/>
                <a:cs typeface="Times New Roman" panose="02020603050405020304" pitchFamily="18" charset="0"/>
              </a:rPr>
              <a:t>solutions to cross sectoral disadvantage in </a:t>
            </a:r>
            <a:r>
              <a:rPr lang="en-US" sz="1600" b="1" i="1" dirty="0" smtClean="0">
                <a:latin typeface="Times New Roman" panose="02020603050405020304" pitchFamily="18" charset="0"/>
                <a:cs typeface="Times New Roman" panose="02020603050405020304" pitchFamily="18" charset="0"/>
              </a:rPr>
              <a:t>youth</a:t>
            </a:r>
            <a:r>
              <a:rPr lang="ro-RO" sz="1600" b="1"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2018-2022</a:t>
            </a:r>
            <a:r>
              <a:rPr lang="ro-RO" sz="1600" dirty="0">
                <a:latin typeface="Times New Roman" panose="02020603050405020304" pitchFamily="18" charset="0"/>
                <a:cs typeface="Times New Roman" panose="02020603050405020304" pitchFamily="18" charset="0"/>
              </a:rPr>
              <a:t> – conf. univ., dr. hab. S. SPRINCEAN</a:t>
            </a:r>
            <a:r>
              <a:rPr lang="en-US" sz="1600" dirty="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a:t>
            </a:r>
          </a:p>
          <a:p>
            <a:pPr fontAlgn="base">
              <a:buFont typeface="Arial" pitchFamily="34" charset="0"/>
              <a:buAutoNum type="arabicParenR"/>
            </a:pPr>
            <a:endParaRPr lang="ro-RO" sz="1600" dirty="0">
              <a:latin typeface="Times New Roman" panose="02020603050405020304" pitchFamily="18" charset="0"/>
              <a:cs typeface="Times New Roman" panose="02020603050405020304" pitchFamily="18" charset="0"/>
            </a:endParaRPr>
          </a:p>
          <a:p>
            <a:pPr fontAlgn="base">
              <a:buFont typeface="Arial" pitchFamily="34" charset="0"/>
              <a:buAutoNum type="arabicParenR"/>
            </a:pPr>
            <a:endParaRPr lang="ro-RO" sz="1600" dirty="0" smtClean="0">
              <a:latin typeface="Times New Roman" panose="02020603050405020304" pitchFamily="18" charset="0"/>
              <a:cs typeface="Times New Roman" panose="02020603050405020304" pitchFamily="18" charset="0"/>
            </a:endParaRPr>
          </a:p>
          <a:p>
            <a:pPr fontAlgn="base">
              <a:buFont typeface="Arial" pitchFamily="34" charset="0"/>
              <a:buAutoNum type="arabicParenR"/>
            </a:pPr>
            <a:endParaRPr lang="ro-RO" sz="1600" dirty="0">
              <a:latin typeface="Times New Roman" panose="02020603050405020304" pitchFamily="18" charset="0"/>
              <a:cs typeface="Times New Roman" panose="02020603050405020304" pitchFamily="18" charset="0"/>
            </a:endParaRPr>
          </a:p>
          <a:p>
            <a:pPr fontAlgn="base">
              <a:buFont typeface="Arial" pitchFamily="34" charset="0"/>
              <a:buAutoNum type="arabicParenR"/>
            </a:pPr>
            <a:endParaRPr lang="ro-RO" sz="1600" dirty="0" smtClean="0">
              <a:latin typeface="Times New Roman" panose="02020603050405020304" pitchFamily="18" charset="0"/>
              <a:cs typeface="Times New Roman" panose="02020603050405020304" pitchFamily="18" charset="0"/>
            </a:endParaRPr>
          </a:p>
          <a:p>
            <a:pPr fontAlgn="base">
              <a:buFont typeface="Arial" pitchFamily="34" charset="0"/>
              <a:buAutoNum type="arabicParenR"/>
            </a:pPr>
            <a:endParaRPr lang="ro-RO" sz="1600" dirty="0" smtClean="0">
              <a:latin typeface="Times New Roman" panose="02020603050405020304" pitchFamily="18" charset="0"/>
              <a:cs typeface="Times New Roman" panose="02020603050405020304" pitchFamily="18" charset="0"/>
            </a:endParaRPr>
          </a:p>
          <a:p>
            <a:pPr fontAlgn="base">
              <a:buFont typeface="Arial" pitchFamily="34" charset="0"/>
              <a:buAutoNum type="arabicParenR"/>
            </a:pPr>
            <a:r>
              <a:rPr lang="ro-RO" sz="1600" dirty="0" smtClean="0">
                <a:latin typeface="Times New Roman" panose="02020603050405020304" pitchFamily="18" charset="0"/>
                <a:cs typeface="Times New Roman" panose="02020603050405020304" pitchFamily="18" charset="0"/>
              </a:rPr>
              <a:t>P</a:t>
            </a:r>
            <a:r>
              <a:rPr lang="fr-FR" sz="1600" dirty="0" err="1" smtClean="0">
                <a:latin typeface="Times New Roman" panose="02020603050405020304" pitchFamily="18" charset="0"/>
                <a:cs typeface="Times New Roman" panose="02020603050405020304" pitchFamily="18" charset="0"/>
              </a:rPr>
              <a:t>roiectul</a:t>
            </a:r>
            <a:r>
              <a:rPr lang="fr-FR" sz="1600" dirty="0" smtClean="0">
                <a:latin typeface="Times New Roman" panose="02020603050405020304" pitchFamily="18" charset="0"/>
                <a:cs typeface="Times New Roman" panose="02020603050405020304" pitchFamily="18" charset="0"/>
              </a:rPr>
              <a:t> </a:t>
            </a:r>
            <a:r>
              <a:rPr lang="fr-FR" sz="1600" dirty="0">
                <a:latin typeface="Times New Roman" panose="02020603050405020304" pitchFamily="18" charset="0"/>
                <a:cs typeface="Times New Roman" panose="02020603050405020304" pitchFamily="18" charset="0"/>
              </a:rPr>
              <a:t>de </a:t>
            </a:r>
            <a:r>
              <a:rPr lang="fr-FR" sz="1600" dirty="0" err="1">
                <a:latin typeface="Times New Roman" panose="02020603050405020304" pitchFamily="18" charset="0"/>
                <a:cs typeface="Times New Roman" panose="02020603050405020304" pitchFamily="18" charset="0"/>
              </a:rPr>
              <a:t>cooperare</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transfrontalieră</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studii</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masterat</a:t>
            </a:r>
            <a:r>
              <a:rPr lang="fr-FR" sz="1600" dirty="0">
                <a:latin typeface="Times New Roman" panose="02020603050405020304" pitchFamily="18" charset="0"/>
                <a:cs typeface="Times New Roman" panose="02020603050405020304" pitchFamily="18" charset="0"/>
              </a:rPr>
              <a:t> „</a:t>
            </a:r>
            <a:r>
              <a:rPr lang="fr-FR" sz="1600" i="1" dirty="0" err="1">
                <a:latin typeface="Times New Roman" panose="02020603050405020304" pitchFamily="18" charset="0"/>
                <a:cs typeface="Times New Roman" panose="02020603050405020304" pitchFamily="18" charset="0"/>
              </a:rPr>
              <a:t>Științe</a:t>
            </a:r>
            <a:r>
              <a:rPr lang="fr-FR" sz="1600" i="1" dirty="0">
                <a:latin typeface="Times New Roman" panose="02020603050405020304" pitchFamily="18" charset="0"/>
                <a:cs typeface="Times New Roman" panose="02020603050405020304" pitchFamily="18" charset="0"/>
              </a:rPr>
              <a:t> </a:t>
            </a:r>
            <a:r>
              <a:rPr lang="fr-FR" sz="1600" i="1" dirty="0" err="1">
                <a:latin typeface="Times New Roman" panose="02020603050405020304" pitchFamily="18" charset="0"/>
                <a:cs typeface="Times New Roman" panose="02020603050405020304" pitchFamily="18" charset="0"/>
              </a:rPr>
              <a:t>penale</a:t>
            </a:r>
            <a:r>
              <a:rPr lang="fr-FR" sz="1600" i="1" dirty="0">
                <a:latin typeface="Times New Roman" panose="02020603050405020304" pitchFamily="18" charset="0"/>
                <a:cs typeface="Times New Roman" panose="02020603050405020304" pitchFamily="18" charset="0"/>
              </a:rPr>
              <a:t> </a:t>
            </a:r>
            <a:r>
              <a:rPr lang="fr-FR" sz="1600" i="1" dirty="0" err="1">
                <a:latin typeface="Times New Roman" panose="02020603050405020304" pitchFamily="18" charset="0"/>
                <a:cs typeface="Times New Roman" panose="02020603050405020304" pitchFamily="18" charset="0"/>
              </a:rPr>
              <a:t>și</a:t>
            </a:r>
            <a:r>
              <a:rPr lang="fr-FR" sz="1600" i="1" dirty="0">
                <a:latin typeface="Times New Roman" panose="02020603050405020304" pitchFamily="18" charset="0"/>
                <a:cs typeface="Times New Roman" panose="02020603050405020304" pitchFamily="18" charset="0"/>
              </a:rPr>
              <a:t> </a:t>
            </a:r>
            <a:r>
              <a:rPr lang="fr-FR" sz="1600" i="1" dirty="0" err="1">
                <a:latin typeface="Times New Roman" panose="02020603050405020304" pitchFamily="18" charset="0"/>
                <a:cs typeface="Times New Roman" panose="02020603050405020304" pitchFamily="18" charset="0"/>
              </a:rPr>
              <a:t>criminalistică</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în</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colaborare</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cu</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Universitatea</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Dunărea</a:t>
            </a:r>
            <a:r>
              <a:rPr lang="fr-FR" sz="1600" dirty="0">
                <a:latin typeface="Times New Roman" panose="02020603050405020304" pitchFamily="18" charset="0"/>
                <a:cs typeface="Times New Roman" panose="02020603050405020304" pitchFamily="18" charset="0"/>
              </a:rPr>
              <a:t> de Jos”, </a:t>
            </a:r>
            <a:r>
              <a:rPr lang="fr-FR" sz="1600" dirty="0" err="1">
                <a:latin typeface="Times New Roman" panose="02020603050405020304" pitchFamily="18" charset="0"/>
                <a:cs typeface="Times New Roman" panose="02020603050405020304" pitchFamily="18" charset="0"/>
              </a:rPr>
              <a:t>Galați</a:t>
            </a:r>
            <a:r>
              <a:rPr lang="fr-FR" sz="1600" dirty="0">
                <a:latin typeface="Times New Roman" panose="02020603050405020304" pitchFamily="18" charset="0"/>
                <a:cs typeface="Times New Roman" panose="02020603050405020304" pitchFamily="18" charset="0"/>
              </a:rPr>
              <a:t> </a:t>
            </a:r>
            <a:r>
              <a:rPr lang="fr-FR" sz="1600" dirty="0" err="1">
                <a:latin typeface="Times New Roman" panose="02020603050405020304" pitchFamily="18" charset="0"/>
                <a:cs typeface="Times New Roman" panose="02020603050405020304" pitchFamily="18" charset="0"/>
              </a:rPr>
              <a:t>și</a:t>
            </a:r>
            <a:r>
              <a:rPr lang="fr-FR" sz="1600" dirty="0">
                <a:latin typeface="Times New Roman" panose="02020603050405020304" pitchFamily="18" charset="0"/>
                <a:cs typeface="Times New Roman" panose="02020603050405020304" pitchFamily="18" charset="0"/>
              </a:rPr>
              <a:t> </a:t>
            </a:r>
            <a:r>
              <a:rPr lang="fr-FR" sz="1600" dirty="0" smtClean="0">
                <a:latin typeface="Times New Roman" panose="02020603050405020304" pitchFamily="18" charset="0"/>
                <a:cs typeface="Times New Roman" panose="02020603050405020304" pitchFamily="18" charset="0"/>
              </a:rPr>
              <a:t>USEFS</a:t>
            </a:r>
            <a:r>
              <a:rPr lang="ro-RO" sz="1600" dirty="0">
                <a:latin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201</a:t>
            </a:r>
            <a:r>
              <a:rPr lang="ro-RO" sz="1600" dirty="0" smtClean="0">
                <a:latin typeface="Times New Roman" panose="02020603050405020304" pitchFamily="18" charset="0"/>
                <a:cs typeface="Times New Roman" panose="02020603050405020304" pitchFamily="18" charset="0"/>
              </a:rPr>
              <a:t>7</a:t>
            </a:r>
            <a:r>
              <a:rPr lang="en-US" sz="1600" dirty="0" smtClean="0">
                <a:latin typeface="Times New Roman" panose="02020603050405020304" pitchFamily="18" charset="0"/>
                <a:cs typeface="Times New Roman" panose="02020603050405020304" pitchFamily="18" charset="0"/>
              </a:rPr>
              <a:t>-20</a:t>
            </a:r>
            <a:r>
              <a:rPr lang="ro-RO" sz="1600" dirty="0" smtClean="0">
                <a:latin typeface="Times New Roman" panose="02020603050405020304" pitchFamily="18" charset="0"/>
                <a:cs typeface="Times New Roman" panose="02020603050405020304" pitchFamily="18" charset="0"/>
              </a:rPr>
              <a:t>19 </a:t>
            </a:r>
            <a:r>
              <a:rPr lang="ro-RO" sz="1600" dirty="0">
                <a:latin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cs typeface="Times New Roman" panose="02020603050405020304" pitchFamily="18" charset="0"/>
              </a:rPr>
              <a:t>prof. </a:t>
            </a:r>
            <a:r>
              <a:rPr lang="ro-RO" sz="1600" dirty="0">
                <a:latin typeface="Times New Roman" panose="02020603050405020304" pitchFamily="18" charset="0"/>
                <a:cs typeface="Times New Roman" panose="02020603050405020304" pitchFamily="18" charset="0"/>
              </a:rPr>
              <a:t>univ., dr. </a:t>
            </a:r>
            <a:r>
              <a:rPr lang="ro-RO" sz="1600" dirty="0" smtClean="0">
                <a:latin typeface="Times New Roman" panose="02020603050405020304" pitchFamily="18" charset="0"/>
                <a:cs typeface="Times New Roman" panose="02020603050405020304" pitchFamily="18" charset="0"/>
              </a:rPr>
              <a:t>hab. V. CUȘNIR</a:t>
            </a:r>
            <a:r>
              <a:rPr lang="en-US"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a:t>
            </a:r>
          </a:p>
          <a:p>
            <a:pPr fontAlgn="base">
              <a:buFont typeface="Arial" pitchFamily="34" charset="0"/>
              <a:buAutoNum type="arabicParenR"/>
            </a:pPr>
            <a:r>
              <a:rPr lang="ro-RO" sz="1600" dirty="0" smtClean="0">
                <a:latin typeface="Times New Roman" panose="02020603050405020304" pitchFamily="18" charset="0"/>
                <a:cs typeface="Times New Roman" panose="02020603050405020304" pitchFamily="18" charset="0"/>
              </a:rPr>
              <a:t>Proiectul bilateral de mobilitate dintre ICJPS și</a:t>
            </a:r>
            <a:r>
              <a:rPr lang="ro-RO" sz="1600" i="1" dirty="0" smtClean="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Institutul pentru Studiul Regionalismului</a:t>
            </a:r>
            <a:r>
              <a:rPr lang="ro-RO" sz="1600" dirty="0" smtClean="0">
                <a:latin typeface="Times New Roman" panose="02020603050405020304" pitchFamily="18" charset="0"/>
                <a:cs typeface="Times New Roman" panose="02020603050405020304" pitchFamily="18" charset="0"/>
              </a:rPr>
              <a:t>,  Federalismului </a:t>
            </a:r>
            <a:r>
              <a:rPr lang="ro-RO" sz="1600" dirty="0">
                <a:latin typeface="Times New Roman" panose="02020603050405020304" pitchFamily="18" charset="0"/>
                <a:cs typeface="Times New Roman" panose="02020603050405020304" pitchFamily="18" charset="0"/>
              </a:rPr>
              <a:t>și Autoguvernării '</a:t>
            </a:r>
            <a:r>
              <a:rPr lang="ro-RO" sz="1600" dirty="0" smtClean="0">
                <a:latin typeface="Times New Roman" panose="02020603050405020304" pitchFamily="18" charset="0"/>
                <a:cs typeface="Times New Roman" panose="02020603050405020304" pitchFamily="18" charset="0"/>
              </a:rPr>
              <a:t>'Massimo </a:t>
            </a:r>
            <a:r>
              <a:rPr lang="ro-RO" sz="1600" dirty="0">
                <a:latin typeface="Times New Roman" panose="02020603050405020304" pitchFamily="18" charset="0"/>
                <a:cs typeface="Times New Roman" panose="02020603050405020304" pitchFamily="18" charset="0"/>
              </a:rPr>
              <a:t>Severo </a:t>
            </a:r>
            <a:r>
              <a:rPr lang="ro-RO" sz="1600" dirty="0" err="1">
                <a:latin typeface="Times New Roman" panose="02020603050405020304" pitchFamily="18" charset="0"/>
                <a:cs typeface="Times New Roman" panose="02020603050405020304" pitchFamily="18" charset="0"/>
              </a:rPr>
              <a:t>Giannini</a:t>
            </a:r>
            <a:r>
              <a:rPr lang="ro-RO" sz="1600" dirty="0">
                <a:latin typeface="Times New Roman" panose="02020603050405020304" pitchFamily="18" charset="0"/>
                <a:cs typeface="Times New Roman" panose="02020603050405020304" pitchFamily="18" charset="0"/>
              </a:rPr>
              <a:t>'' (ISSIFRA), Roma,  </a:t>
            </a:r>
            <a:r>
              <a:rPr lang="ro-RO" sz="1600" dirty="0" smtClean="0">
                <a:latin typeface="Times New Roman" panose="02020603050405020304" pitchFamily="18" charset="0"/>
                <a:cs typeface="Times New Roman" panose="02020603050405020304" pitchFamily="18" charset="0"/>
              </a:rPr>
              <a:t>Italia  </a:t>
            </a:r>
            <a:r>
              <a:rPr lang="ro-RO" sz="1600" b="1" i="1" dirty="0" smtClean="0">
                <a:latin typeface="Times New Roman" panose="02020603050405020304" pitchFamily="18" charset="0"/>
                <a:cs typeface="Times New Roman" panose="02020603050405020304" pitchFamily="18" charset="0"/>
              </a:rPr>
              <a:t>„</a:t>
            </a:r>
            <a:r>
              <a:rPr lang="fr-FR" sz="1600" b="1" i="1" dirty="0" err="1" smtClean="0">
                <a:latin typeface="Times New Roman" panose="02020603050405020304" pitchFamily="18" charset="0"/>
                <a:cs typeface="Times New Roman" panose="02020603050405020304" pitchFamily="18" charset="0"/>
              </a:rPr>
              <a:t>Mecanisme</a:t>
            </a:r>
            <a:r>
              <a:rPr lang="fr-FR" sz="1600" b="1" i="1" dirty="0" smtClean="0">
                <a:latin typeface="Times New Roman" panose="02020603050405020304" pitchFamily="18" charset="0"/>
                <a:cs typeface="Times New Roman" panose="02020603050405020304" pitchFamily="18" charset="0"/>
              </a:rPr>
              <a:t> </a:t>
            </a:r>
            <a:r>
              <a:rPr lang="fr-FR" sz="1600" b="1" i="1" dirty="0">
                <a:latin typeface="Times New Roman" panose="02020603050405020304" pitchFamily="18" charset="0"/>
                <a:cs typeface="Times New Roman" panose="02020603050405020304" pitchFamily="18" charset="0"/>
              </a:rPr>
              <a:t>de </a:t>
            </a:r>
            <a:r>
              <a:rPr lang="fr-FR" sz="1600" b="1" i="1" dirty="0" err="1">
                <a:latin typeface="Times New Roman" panose="02020603050405020304" pitchFamily="18" charset="0"/>
                <a:cs typeface="Times New Roman" panose="02020603050405020304" pitchFamily="18" charset="0"/>
              </a:rPr>
              <a:t>protecție</a:t>
            </a:r>
            <a:r>
              <a:rPr lang="fr-FR" sz="1600" b="1" i="1" dirty="0">
                <a:latin typeface="Times New Roman" panose="02020603050405020304" pitchFamily="18" charset="0"/>
                <a:cs typeface="Times New Roman" panose="02020603050405020304" pitchFamily="18" charset="0"/>
              </a:rPr>
              <a:t> a </a:t>
            </a:r>
            <a:r>
              <a:rPr lang="fr-FR" sz="1600" b="1" i="1" dirty="0" err="1">
                <a:latin typeface="Times New Roman" panose="02020603050405020304" pitchFamily="18" charset="0"/>
                <a:cs typeface="Times New Roman" panose="02020603050405020304" pitchFamily="18" charset="0"/>
              </a:rPr>
              <a:t>drepturilor</a:t>
            </a:r>
            <a:r>
              <a:rPr lang="fr-FR" sz="1600" b="1" i="1" dirty="0">
                <a:latin typeface="Times New Roman" panose="02020603050405020304" pitchFamily="18" charset="0"/>
                <a:cs typeface="Times New Roman" panose="02020603050405020304" pitchFamily="18" charset="0"/>
              </a:rPr>
              <a:t> minime sociale </a:t>
            </a:r>
            <a:r>
              <a:rPr lang="fr-FR" sz="1600" b="1" i="1" dirty="0" err="1">
                <a:latin typeface="Times New Roman" panose="02020603050405020304" pitchFamily="18" charset="0"/>
                <a:cs typeface="Times New Roman" panose="02020603050405020304" pitchFamily="18" charset="0"/>
              </a:rPr>
              <a:t>și</a:t>
            </a:r>
            <a:r>
              <a:rPr lang="fr-FR" sz="1600" b="1" i="1" dirty="0">
                <a:latin typeface="Times New Roman" panose="02020603050405020304" pitchFamily="18" charset="0"/>
                <a:cs typeface="Times New Roman" panose="02020603050405020304" pitchFamily="18" charset="0"/>
              </a:rPr>
              <a:t> civile </a:t>
            </a:r>
            <a:r>
              <a:rPr lang="fr-FR" sz="1600" b="1" i="1" dirty="0" err="1" smtClean="0">
                <a:latin typeface="Times New Roman" panose="02020603050405020304" pitchFamily="18" charset="0"/>
                <a:cs typeface="Times New Roman" panose="02020603050405020304" pitchFamily="18" charset="0"/>
              </a:rPr>
              <a:t>în</a:t>
            </a:r>
            <a:r>
              <a:rPr lang="ro-RO" sz="1600" b="1" i="1" dirty="0" smtClean="0">
                <a:latin typeface="Times New Roman" panose="02020603050405020304" pitchFamily="18" charset="0"/>
                <a:cs typeface="Times New Roman" panose="02020603050405020304" pitchFamily="18" charset="0"/>
              </a:rPr>
              <a:t> </a:t>
            </a:r>
            <a:r>
              <a:rPr lang="en-US" sz="1600" b="1" i="1" dirty="0" err="1" smtClean="0">
                <a:latin typeface="Times New Roman" panose="02020603050405020304" pitchFamily="18" charset="0"/>
                <a:cs typeface="Times New Roman" panose="02020603050405020304" pitchFamily="18" charset="0"/>
              </a:rPr>
              <a:t>Republica</a:t>
            </a:r>
            <a:r>
              <a:rPr lang="en-US" sz="1600" b="1" i="1" dirty="0" smtClean="0">
                <a:latin typeface="Times New Roman" panose="02020603050405020304" pitchFamily="18" charset="0"/>
                <a:cs typeface="Times New Roman" panose="02020603050405020304" pitchFamily="18" charset="0"/>
              </a:rPr>
              <a:t> </a:t>
            </a:r>
            <a:r>
              <a:rPr lang="en-US" sz="1600" b="1" i="1" dirty="0">
                <a:latin typeface="Times New Roman" panose="02020603050405020304" pitchFamily="18" charset="0"/>
                <a:cs typeface="Times New Roman" panose="02020603050405020304" pitchFamily="18" charset="0"/>
              </a:rPr>
              <a:t>Moldova </a:t>
            </a:r>
            <a:r>
              <a:rPr lang="en-US" sz="1600" b="1" i="1" dirty="0" err="1">
                <a:latin typeface="Times New Roman" panose="02020603050405020304" pitchFamily="18" charset="0"/>
                <a:cs typeface="Times New Roman" panose="02020603050405020304" pitchFamily="18" charset="0"/>
              </a:rPr>
              <a:t>și</a:t>
            </a:r>
            <a:r>
              <a:rPr lang="en-US" sz="1600" b="1" i="1" dirty="0">
                <a:latin typeface="Times New Roman" panose="02020603050405020304" pitchFamily="18" charset="0"/>
                <a:cs typeface="Times New Roman" panose="02020603050405020304" pitchFamily="18" charset="0"/>
              </a:rPr>
              <a:t> </a:t>
            </a:r>
            <a:r>
              <a:rPr lang="en-US" sz="1600" b="1" i="1" dirty="0" smtClean="0">
                <a:latin typeface="Times New Roman" panose="02020603050405020304" pitchFamily="18" charset="0"/>
                <a:cs typeface="Times New Roman" panose="02020603050405020304" pitchFamily="18" charset="0"/>
              </a:rPr>
              <a:t>Italia </a:t>
            </a:r>
            <a:r>
              <a:rPr lang="en-US" sz="1600" b="1" i="1" dirty="0">
                <a:latin typeface="Times New Roman" panose="02020603050405020304" pitchFamily="18" charset="0"/>
                <a:cs typeface="Times New Roman" panose="02020603050405020304" pitchFamily="18" charset="0"/>
              </a:rPr>
              <a:t>(</a:t>
            </a:r>
            <a:r>
              <a:rPr lang="en-US" sz="1600" b="1" i="1" dirty="0" err="1">
                <a:latin typeface="Times New Roman" panose="02020603050405020304" pitchFamily="18" charset="0"/>
                <a:cs typeface="Times New Roman" panose="02020603050405020304" pitchFamily="18" charset="0"/>
              </a:rPr>
              <a:t>SMSr</a:t>
            </a:r>
            <a:r>
              <a:rPr lang="en-US" sz="1600" b="1" i="1" dirty="0" smtClean="0">
                <a:latin typeface="Times New Roman" panose="02020603050405020304" pitchFamily="18" charset="0"/>
                <a:cs typeface="Times New Roman" panose="02020603050405020304" pitchFamily="18" charset="0"/>
              </a:rPr>
              <a:t>)</a:t>
            </a:r>
            <a:r>
              <a:rPr lang="ro-RO" sz="1600" b="1" i="1" dirty="0" smtClean="0">
                <a:latin typeface="Times New Roman" panose="02020603050405020304" pitchFamily="18" charset="0"/>
                <a:cs typeface="Times New Roman" panose="02020603050405020304" pitchFamily="18" charset="0"/>
              </a:rPr>
              <a:t>”</a:t>
            </a:r>
            <a:r>
              <a:rPr lang="ro-RO" sz="1600" i="1"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201</a:t>
            </a:r>
            <a:r>
              <a:rPr lang="ro-RO" sz="1600" dirty="0" smtClean="0">
                <a:latin typeface="Times New Roman" panose="02020603050405020304" pitchFamily="18" charset="0"/>
                <a:cs typeface="Times New Roman" panose="02020603050405020304" pitchFamily="18" charset="0"/>
              </a:rPr>
              <a:t>8</a:t>
            </a:r>
            <a:r>
              <a:rPr lang="en-US" sz="1600" dirty="0" smtClean="0">
                <a:latin typeface="Times New Roman" panose="02020603050405020304" pitchFamily="18" charset="0"/>
                <a:cs typeface="Times New Roman" panose="02020603050405020304" pitchFamily="18" charset="0"/>
              </a:rPr>
              <a:t>-201</a:t>
            </a:r>
            <a:r>
              <a:rPr lang="ro-RO" sz="1600" dirty="0" smtClean="0">
                <a:latin typeface="Times New Roman" panose="02020603050405020304" pitchFamily="18" charset="0"/>
                <a:cs typeface="Times New Roman" panose="02020603050405020304" pitchFamily="18" charset="0"/>
              </a:rPr>
              <a:t>9. </a:t>
            </a:r>
            <a:r>
              <a:rPr lang="ro-RO" sz="1600" dirty="0">
                <a:latin typeface="Times New Roman" panose="02020603050405020304" pitchFamily="18" charset="0"/>
                <a:cs typeface="Times New Roman" panose="02020603050405020304" pitchFamily="18" charset="0"/>
              </a:rPr>
              <a:t>Director: dr. hab., prof. </a:t>
            </a:r>
            <a:r>
              <a:rPr lang="en-US" sz="1600" dirty="0" err="1">
                <a:latin typeface="Times New Roman" panose="02020603050405020304" pitchFamily="18" charset="0"/>
                <a:cs typeface="Times New Roman" panose="02020603050405020304" pitchFamily="18" charset="0"/>
              </a:rPr>
              <a:t>univ.</a:t>
            </a:r>
            <a:r>
              <a:rPr lang="en-US" sz="1600"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V. </a:t>
            </a:r>
            <a:r>
              <a:rPr lang="ro-RO" sz="1600" dirty="0" smtClean="0">
                <a:latin typeface="Times New Roman" panose="02020603050405020304" pitchFamily="18" charset="0"/>
                <a:cs typeface="Times New Roman" panose="02020603050405020304" pitchFamily="18" charset="0"/>
              </a:rPr>
              <a:t>JUC</a:t>
            </a:r>
            <a:r>
              <a:rPr lang="en-US" sz="1600" dirty="0" smtClean="0">
                <a:latin typeface="Times New Roman" panose="02020603050405020304" pitchFamily="18" charset="0"/>
                <a:cs typeface="Times New Roman" panose="02020603050405020304" pitchFamily="18" charset="0"/>
              </a:rPr>
              <a:t>).</a:t>
            </a:r>
            <a:r>
              <a:rPr lang="x-none" sz="1600" b="1" smtClean="0">
                <a:latin typeface="Times New Roman" pitchFamily="18" charset="0"/>
                <a:cs typeface="Times New Roman" pitchFamily="18" charset="0"/>
              </a:rPr>
              <a:t> </a:t>
            </a:r>
            <a:endParaRPr lang="ro-RO" sz="1600" dirty="0">
              <a:latin typeface="Times New Roman" panose="02020603050405020304" pitchFamily="18" charset="0"/>
              <a:cs typeface="Times New Roman" panose="02020603050405020304" pitchFamily="18" charset="0"/>
            </a:endParaRPr>
          </a:p>
          <a:p>
            <a:pPr fontAlgn="base">
              <a:buFont typeface="Arial" pitchFamily="34" charset="0"/>
              <a:buAutoNum type="arabicParenR"/>
            </a:pPr>
            <a:r>
              <a:rPr lang="vi-VN" sz="1600" dirty="0" smtClean="0">
                <a:latin typeface="Times New Roman" panose="02020603050405020304" pitchFamily="18" charset="0"/>
                <a:cs typeface="Times New Roman" panose="02020603050405020304" pitchFamily="18" charset="0"/>
              </a:rPr>
              <a:t>Proiect </a:t>
            </a:r>
            <a:r>
              <a:rPr lang="ro-RO" sz="1600" dirty="0">
                <a:latin typeface="Times New Roman" panose="02020603050405020304" pitchFamily="18" charset="0"/>
                <a:cs typeface="Times New Roman" panose="02020603050405020304" pitchFamily="18" charset="0"/>
              </a:rPr>
              <a:t>bilateral</a:t>
            </a:r>
            <a:r>
              <a:rPr lang="vi-VN" sz="1600" dirty="0">
                <a:latin typeface="Times New Roman" panose="02020603050405020304" pitchFamily="18" charset="0"/>
                <a:cs typeface="Times New Roman" panose="02020603050405020304" pitchFamily="18" charset="0"/>
              </a:rPr>
              <a:t> (Moldova</a:t>
            </a:r>
            <a:r>
              <a:rPr lang="ro-RO" sz="1600" dirty="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a:t>
            </a:r>
            <a:r>
              <a:rPr lang="ro-RO" sz="1600" dirty="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România) „</a:t>
            </a:r>
            <a:r>
              <a:rPr lang="vi-VN" sz="1600" b="1" i="1" dirty="0">
                <a:latin typeface="Times New Roman" panose="02020603050405020304" pitchFamily="18" charset="0"/>
                <a:cs typeface="Times New Roman" panose="02020603050405020304" pitchFamily="18" charset="0"/>
              </a:rPr>
              <a:t>Responsabilitatea socială a guvernanţei publice – componentă majoră a dezvoltării relaţiilor dintre România şi Republica Moldova</a:t>
            </a:r>
            <a:r>
              <a:rPr lang="vi-VN"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 </a:t>
            </a:r>
            <a:r>
              <a:rPr lang="it-IT" sz="1600" dirty="0">
                <a:latin typeface="Times New Roman" panose="02020603050405020304" pitchFamily="18" charset="0"/>
                <a:cs typeface="Times New Roman" panose="02020603050405020304" pitchFamily="18" charset="0"/>
              </a:rPr>
              <a:t>î</a:t>
            </a:r>
            <a:r>
              <a:rPr lang="ru-RU" sz="1600" dirty="0">
                <a:latin typeface="Times New Roman" panose="02020603050405020304" pitchFamily="18" charset="0"/>
                <a:cs typeface="Times New Roman" panose="02020603050405020304" pitchFamily="18" charset="0"/>
              </a:rPr>
              <a:t>n </a:t>
            </a:r>
            <a:r>
              <a:rPr lang="ru-RU" sz="1600" dirty="0" err="1">
                <a:latin typeface="Times New Roman" panose="02020603050405020304" pitchFamily="18" charset="0"/>
                <a:cs typeface="Times New Roman" panose="02020603050405020304" pitchFamily="18" charset="0"/>
              </a:rPr>
              <a:t>comun</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cu</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Universitatea</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Româno-Americană</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din</a:t>
            </a:r>
            <a:r>
              <a:rPr lang="ru-RU" sz="1600" dirty="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București</a:t>
            </a:r>
            <a:r>
              <a:rPr lang="ro-RO" sz="1600"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(2016-2018</a:t>
            </a:r>
            <a:r>
              <a:rPr lang="ro-RO" sz="1600" dirty="0">
                <a:latin typeface="Times New Roman" panose="02020603050405020304" pitchFamily="18" charset="0"/>
                <a:cs typeface="Times New Roman" panose="02020603050405020304" pitchFamily="18" charset="0"/>
              </a:rPr>
              <a:t>. Director: dr. hab., prof. </a:t>
            </a:r>
            <a:r>
              <a:rPr lang="en-US" sz="1600" dirty="0" err="1">
                <a:latin typeface="Times New Roman" panose="02020603050405020304" pitchFamily="18" charset="0"/>
                <a:cs typeface="Times New Roman" panose="02020603050405020304" pitchFamily="18" charset="0"/>
              </a:rPr>
              <a:t>univ.</a:t>
            </a:r>
            <a:r>
              <a:rPr lang="en-US" sz="1600"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V. </a:t>
            </a:r>
            <a:r>
              <a:rPr lang="ro-RO" sz="1600" dirty="0" smtClean="0">
                <a:latin typeface="Times New Roman" panose="02020603050405020304" pitchFamily="18" charset="0"/>
                <a:cs typeface="Times New Roman" panose="02020603050405020304" pitchFamily="18" charset="0"/>
              </a:rPr>
              <a:t>CUȘNIR</a:t>
            </a:r>
            <a:r>
              <a:rPr lang="en-US" sz="1600" dirty="0" smtClean="0">
                <a:latin typeface="Times New Roman" panose="02020603050405020304" pitchFamily="18" charset="0"/>
                <a:cs typeface="Times New Roman" panose="02020603050405020304" pitchFamily="18" charset="0"/>
              </a:rPr>
              <a:t>).</a:t>
            </a:r>
            <a:r>
              <a:rPr lang="x-none" sz="1600" b="1" smtClean="0">
                <a:latin typeface="Times New Roman" pitchFamily="18" charset="0"/>
                <a:cs typeface="Times New Roman" pitchFamily="18" charset="0"/>
              </a:rPr>
              <a:t> </a:t>
            </a:r>
            <a:endParaRPr lang="ro-RO" sz="1600" dirty="0" smtClean="0">
              <a:latin typeface="Times New Roman" panose="02020603050405020304" pitchFamily="18" charset="0"/>
              <a:cs typeface="Times New Roman" panose="02020603050405020304" pitchFamily="18" charset="0"/>
            </a:endParaRPr>
          </a:p>
          <a:p>
            <a:pPr marL="180975" indent="0" algn="just" fontAlgn="base">
              <a:buNone/>
            </a:pPr>
            <a:endParaRPr lang="x-none" sz="800" b="1" dirty="0" smtClean="0">
              <a:latin typeface="Times New Roman" pitchFamily="18" charset="0"/>
              <a:cs typeface="Times New Roman" pitchFamily="18" charset="0"/>
            </a:endParaRPr>
          </a:p>
          <a:p>
            <a:pPr marL="0" indent="0" algn="just" fontAlgn="base">
              <a:buNone/>
            </a:pPr>
            <a:endParaRPr lang="ro-RO" sz="2100" dirty="0" smtClean="0">
              <a:latin typeface="Times New Roman" panose="02020603050405020304" pitchFamily="18" charset="0"/>
              <a:cs typeface="Times New Roman" panose="02020603050405020304" pitchFamily="18" charset="0"/>
            </a:endParaRPr>
          </a:p>
          <a:p>
            <a:pPr marL="180975" indent="0" algn="just" fontAlgn="base">
              <a:buNone/>
            </a:pPr>
            <a:endParaRPr lang="ro-RO" sz="11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09261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754176" cy="1484784"/>
          </a:xfrm>
        </p:spPr>
        <p:txBody>
          <a:bodyPr>
            <a:normAutofit/>
          </a:bodyPr>
          <a:lstStyle/>
          <a:p>
            <a:r>
              <a:rPr lang="ro-RO" sz="2800" b="1" dirty="0">
                <a:solidFill>
                  <a:schemeClr val="tx1"/>
                </a:solidFill>
                <a:effectLst/>
                <a:latin typeface="Times New Roman" pitchFamily="18" charset="0"/>
                <a:cs typeface="Times New Roman" pitchFamily="18" charset="0"/>
              </a:rPr>
              <a:t>Proiecte din sfera ştiinţei şi inovării investigate </a:t>
            </a:r>
            <a:r>
              <a:rPr lang="ro-RO" sz="2800" b="1" dirty="0" smtClean="0">
                <a:solidFill>
                  <a:schemeClr val="tx1"/>
                </a:solidFill>
                <a:effectLst/>
                <a:latin typeface="Times New Roman" pitchFamily="18" charset="0"/>
                <a:cs typeface="Times New Roman" pitchFamily="18" charset="0"/>
              </a:rPr>
              <a:t/>
            </a:r>
            <a:br>
              <a:rPr lang="ro-RO" sz="2800" b="1" dirty="0" smtClean="0">
                <a:solidFill>
                  <a:schemeClr val="tx1"/>
                </a:solidFill>
                <a:effectLst/>
                <a:latin typeface="Times New Roman" pitchFamily="18" charset="0"/>
                <a:cs typeface="Times New Roman" pitchFamily="18" charset="0"/>
              </a:rPr>
            </a:br>
            <a:r>
              <a:rPr lang="ro-RO" sz="2800" b="1" dirty="0" smtClean="0">
                <a:solidFill>
                  <a:schemeClr val="tx1"/>
                </a:solidFill>
                <a:effectLst/>
                <a:latin typeface="Times New Roman" pitchFamily="18" charset="0"/>
                <a:cs typeface="Times New Roman" pitchFamily="18" charset="0"/>
              </a:rPr>
              <a:t>în  201</a:t>
            </a:r>
            <a:r>
              <a:rPr lang="en-US" sz="2800" b="1" dirty="0" smtClean="0">
                <a:solidFill>
                  <a:schemeClr val="tx1"/>
                </a:solidFill>
                <a:effectLst/>
                <a:latin typeface="Times New Roman" pitchFamily="18" charset="0"/>
                <a:cs typeface="Times New Roman" pitchFamily="18" charset="0"/>
              </a:rPr>
              <a:t>3</a:t>
            </a:r>
            <a:r>
              <a:rPr lang="ro-RO" sz="2800" b="1" dirty="0" smtClean="0">
                <a:solidFill>
                  <a:schemeClr val="tx1"/>
                </a:solidFill>
                <a:effectLst/>
                <a:latin typeface="Times New Roman" pitchFamily="18" charset="0"/>
                <a:cs typeface="Times New Roman" pitchFamily="18" charset="0"/>
              </a:rPr>
              <a:t>-2018  în cadrul ICJPS</a:t>
            </a:r>
            <a:endParaRPr lang="en-US" sz="2400" b="1" dirty="0">
              <a:solidFill>
                <a:schemeClr val="tx1"/>
              </a:solidFill>
              <a:effectLst/>
            </a:endParaRPr>
          </a:p>
        </p:txBody>
      </p:sp>
      <p:sp>
        <p:nvSpPr>
          <p:cNvPr id="3" name="Content Placeholder 2"/>
          <p:cNvSpPr>
            <a:spLocks noGrp="1"/>
          </p:cNvSpPr>
          <p:nvPr>
            <p:ph idx="1"/>
          </p:nvPr>
        </p:nvSpPr>
        <p:spPr>
          <a:xfrm>
            <a:off x="179512" y="1412776"/>
            <a:ext cx="8754176" cy="5064224"/>
          </a:xfrm>
        </p:spPr>
        <p:txBody>
          <a:bodyPr>
            <a:normAutofit/>
          </a:bodyPr>
          <a:lstStyle/>
          <a:p>
            <a:pPr marL="82296" indent="0">
              <a:buNone/>
            </a:pPr>
            <a:endParaRPr lang="en-US" sz="1400" dirty="0" smtClean="0">
              <a:latin typeface="Times New Roman" pitchFamily="18" charset="0"/>
              <a:cs typeface="Times New Roman" pitchFamily="18" charset="0"/>
            </a:endParaRPr>
          </a:p>
          <a:p>
            <a:pPr marL="82296" indent="0">
              <a:buNone/>
            </a:pPr>
            <a:endParaRPr lang="en-US" sz="1400" dirty="0">
              <a:latin typeface="Times New Roman" pitchFamily="18" charset="0"/>
              <a:cs typeface="Times New Roman" pitchFamily="18" charset="0"/>
            </a:endParaRPr>
          </a:p>
          <a:p>
            <a:pPr marL="82296" indent="0">
              <a:buNone/>
            </a:pPr>
            <a:endParaRPr lang="en-US" sz="1400" dirty="0">
              <a:latin typeface="Times New Roman" pitchFamily="18" charset="0"/>
              <a:cs typeface="Times New Roman" pitchFamily="18" charset="0"/>
            </a:endParaRPr>
          </a:p>
        </p:txBody>
      </p:sp>
      <p:graphicFrame>
        <p:nvGraphicFramePr>
          <p:cNvPr id="4" name="Chart 3"/>
          <p:cNvGraphicFramePr/>
          <p:nvPr>
            <p:extLst>
              <p:ext uri="{D42A27DB-BD31-4B8C-83A1-F6EECF244321}">
                <p14:modId xmlns:p14="http://schemas.microsoft.com/office/powerpoint/2010/main" val="1586618007"/>
              </p:ext>
            </p:extLst>
          </p:nvPr>
        </p:nvGraphicFramePr>
        <p:xfrm>
          <a:off x="971600" y="1628800"/>
          <a:ext cx="7467600" cy="469505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82019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359898"/>
            <a:ext cx="8587680" cy="706902"/>
          </a:xfrm>
        </p:spPr>
        <p:txBody>
          <a:bodyPr>
            <a:normAutofit/>
          </a:bodyPr>
          <a:lstStyle/>
          <a:p>
            <a:r>
              <a:rPr lang="ro-RO" sz="3200" b="1" dirty="0">
                <a:solidFill>
                  <a:schemeClr val="tx1"/>
                </a:solidFill>
                <a:effectLst/>
                <a:latin typeface="Times New Roman" pitchFamily="18" charset="0"/>
                <a:cs typeface="Times New Roman" pitchFamily="18" charset="0"/>
              </a:rPr>
              <a:t>Principalele realizări științifice </a:t>
            </a:r>
            <a:r>
              <a:rPr lang="ro-RO" sz="3200" b="1" dirty="0" smtClean="0">
                <a:solidFill>
                  <a:schemeClr val="tx1"/>
                </a:solidFill>
                <a:effectLst/>
                <a:latin typeface="Times New Roman" pitchFamily="18" charset="0"/>
                <a:cs typeface="Times New Roman" pitchFamily="18" charset="0"/>
              </a:rPr>
              <a:t>în anul 2018</a:t>
            </a:r>
            <a:endParaRPr lang="en-US" sz="3200" b="1"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611560" y="1412776"/>
            <a:ext cx="8064896" cy="4835624"/>
          </a:xfrm>
        </p:spPr>
        <p:txBody>
          <a:bodyPr>
            <a:normAutofit fontScale="85000" lnSpcReduction="20000"/>
          </a:bodyPr>
          <a:lstStyle/>
          <a:p>
            <a:pPr algn="just"/>
            <a:r>
              <a:rPr lang="ro-RO" sz="2000" dirty="0">
                <a:latin typeface="Times New Roman" pitchFamily="18" charset="0"/>
                <a:cs typeface="Times New Roman" pitchFamily="18" charset="0"/>
              </a:rPr>
              <a:t>	</a:t>
            </a:r>
            <a:r>
              <a:rPr lang="ro-RO" sz="2200" dirty="0" smtClean="0">
                <a:solidFill>
                  <a:schemeClr val="tx1"/>
                </a:solidFill>
                <a:latin typeface="Times New Roman" pitchFamily="18" charset="0"/>
                <a:cs typeface="Times New Roman" pitchFamily="18" charset="0"/>
              </a:rPr>
              <a:t>Rezultatele investigațiilor efectuate au fost valorificate în lucrări științifice publicate și aprobate la manifestările științifice organizate de către Institut.</a:t>
            </a:r>
          </a:p>
          <a:p>
            <a:pPr algn="just"/>
            <a:r>
              <a:rPr lang="ro-RO" sz="2200" dirty="0" smtClean="0">
                <a:solidFill>
                  <a:schemeClr val="tx1"/>
                </a:solidFill>
                <a:latin typeface="Times New Roman" pitchFamily="18" charset="0"/>
                <a:cs typeface="Times New Roman" pitchFamily="18" charset="0"/>
              </a:rPr>
              <a:t>	În anul 2018 de către cercetătorii Institutului au fost editate total </a:t>
            </a:r>
            <a:r>
              <a:rPr lang="ro-RO" sz="2200" b="1" dirty="0" smtClean="0">
                <a:solidFill>
                  <a:srgbClr val="FF0000"/>
                </a:solidFill>
                <a:latin typeface="Times New Roman" pitchFamily="18" charset="0"/>
                <a:cs typeface="Times New Roman" pitchFamily="18" charset="0"/>
              </a:rPr>
              <a:t>29</a:t>
            </a:r>
            <a:r>
              <a:rPr lang="en-US" sz="2200" b="1" dirty="0" smtClean="0">
                <a:solidFill>
                  <a:srgbClr val="FF0000"/>
                </a:solidFill>
                <a:latin typeface="Times New Roman" pitchFamily="18" charset="0"/>
                <a:cs typeface="Times New Roman" pitchFamily="18" charset="0"/>
              </a:rPr>
              <a:t>3</a:t>
            </a:r>
            <a:r>
              <a:rPr lang="ro-RO" sz="2200" b="1" dirty="0" smtClean="0">
                <a:solidFill>
                  <a:schemeClr val="tx1"/>
                </a:solidFill>
                <a:latin typeface="Times New Roman" pitchFamily="18" charset="0"/>
                <a:cs typeface="Times New Roman" pitchFamily="18" charset="0"/>
              </a:rPr>
              <a:t> </a:t>
            </a:r>
            <a:r>
              <a:rPr lang="ro-RO" sz="2200" dirty="0" smtClean="0">
                <a:solidFill>
                  <a:schemeClr val="tx1"/>
                </a:solidFill>
                <a:latin typeface="Times New Roman" pitchFamily="18" charset="0"/>
                <a:cs typeface="Times New Roman" pitchFamily="18" charset="0"/>
              </a:rPr>
              <a:t>lucrări științifice, inclusiv:</a:t>
            </a:r>
          </a:p>
          <a:p>
            <a:endParaRPr lang="ro-RO" sz="2000" dirty="0" smtClean="0">
              <a:solidFill>
                <a:schemeClr val="tx1"/>
              </a:solidFill>
              <a:latin typeface="Times New Roman" pitchFamily="18" charset="0"/>
              <a:cs typeface="Times New Roman" pitchFamily="18" charset="0"/>
            </a:endParaRPr>
          </a:p>
          <a:p>
            <a:pPr marL="542925" algn="l"/>
            <a:r>
              <a:rPr lang="ro-RO" sz="2000" dirty="0">
                <a:solidFill>
                  <a:schemeClr val="tx1"/>
                </a:solidFill>
                <a:latin typeface="Times New Roman" panose="02020603050405020304" pitchFamily="18" charset="0"/>
                <a:cs typeface="Times New Roman" panose="02020603050405020304" pitchFamily="18" charset="0"/>
              </a:rPr>
              <a:t>M</a:t>
            </a:r>
            <a:r>
              <a:rPr lang="ro-RO" sz="2000" dirty="0" smtClean="0">
                <a:solidFill>
                  <a:schemeClr val="tx1"/>
                </a:solidFill>
                <a:latin typeface="Times New Roman" panose="02020603050405020304" pitchFamily="18" charset="0"/>
                <a:cs typeface="Times New Roman" panose="02020603050405020304" pitchFamily="18" charset="0"/>
              </a:rPr>
              <a:t>onografii </a:t>
            </a:r>
            <a:r>
              <a:rPr lang="ro-RO" sz="2000" dirty="0">
                <a:solidFill>
                  <a:schemeClr val="tx1"/>
                </a:solidFill>
                <a:latin typeface="Times New Roman" panose="02020603050405020304" pitchFamily="18" charset="0"/>
                <a:cs typeface="Times New Roman" panose="02020603050405020304" pitchFamily="18" charset="0"/>
              </a:rPr>
              <a:t>/ culegeri naţionale </a:t>
            </a:r>
            <a:r>
              <a:rPr lang="ro-RO" sz="2000" dirty="0" smtClean="0">
                <a:solidFill>
                  <a:schemeClr val="tx1"/>
                </a:solidFill>
                <a:latin typeface="Times New Roman" panose="02020603050405020304" pitchFamily="18" charset="0"/>
                <a:cs typeface="Times New Roman" panose="02020603050405020304" pitchFamily="18" charset="0"/>
              </a:rPr>
              <a:t>				- </a:t>
            </a:r>
            <a:r>
              <a:rPr lang="en-US" sz="2000" b="1" dirty="0" smtClean="0">
                <a:solidFill>
                  <a:schemeClr val="tx1"/>
                </a:solidFill>
                <a:latin typeface="Times New Roman" panose="02020603050405020304" pitchFamily="18" charset="0"/>
                <a:cs typeface="Times New Roman" panose="02020603050405020304" pitchFamily="18" charset="0"/>
              </a:rPr>
              <a:t>5/8(13)</a:t>
            </a:r>
            <a:endParaRPr lang="ro-RO" sz="20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smtClean="0">
                <a:solidFill>
                  <a:schemeClr val="tx1"/>
                </a:solidFill>
                <a:latin typeface="Times New Roman" panose="02020603050405020304" pitchFamily="18" charset="0"/>
                <a:cs typeface="Times New Roman" panose="02020603050405020304" pitchFamily="18" charset="0"/>
              </a:rPr>
              <a:t>Manuale </a:t>
            </a:r>
            <a:r>
              <a:rPr lang="ro-RO" sz="2000" dirty="0">
                <a:solidFill>
                  <a:schemeClr val="tx1"/>
                </a:solidFill>
                <a:latin typeface="Times New Roman" panose="02020603050405020304" pitchFamily="18" charset="0"/>
                <a:cs typeface="Times New Roman" panose="02020603050405020304" pitchFamily="18" charset="0"/>
              </a:rPr>
              <a:t>/ dicţionare / lucrări didactice naţionale </a:t>
            </a:r>
            <a:r>
              <a:rPr lang="ro-RO" sz="2000" dirty="0" smtClean="0">
                <a:solidFill>
                  <a:schemeClr val="tx1"/>
                </a:solidFill>
                <a:latin typeface="Times New Roman" panose="02020603050405020304" pitchFamily="18" charset="0"/>
                <a:cs typeface="Times New Roman" panose="02020603050405020304" pitchFamily="18" charset="0"/>
              </a:rPr>
              <a:t>		- </a:t>
            </a:r>
            <a:r>
              <a:rPr lang="ro-RO" sz="2000" b="1" dirty="0" smtClean="0">
                <a:solidFill>
                  <a:schemeClr val="tx1"/>
                </a:solidFill>
                <a:latin typeface="Times New Roman" panose="02020603050405020304" pitchFamily="18" charset="0"/>
                <a:cs typeface="Times New Roman" panose="02020603050405020304" pitchFamily="18" charset="0"/>
              </a:rPr>
              <a:t>5</a:t>
            </a:r>
            <a:endParaRPr lang="ro-RO" sz="20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smtClean="0">
                <a:solidFill>
                  <a:schemeClr val="tx1"/>
                </a:solidFill>
                <a:latin typeface="Times New Roman" panose="02020603050405020304" pitchFamily="18" charset="0"/>
                <a:cs typeface="Times New Roman" panose="02020603050405020304" pitchFamily="18" charset="0"/>
              </a:rPr>
              <a:t>Capitole </a:t>
            </a:r>
            <a:r>
              <a:rPr lang="ro-RO" sz="2000" dirty="0">
                <a:solidFill>
                  <a:schemeClr val="tx1"/>
                </a:solidFill>
                <a:latin typeface="Times New Roman" panose="02020603050405020304" pitchFamily="18" charset="0"/>
                <a:cs typeface="Times New Roman" panose="02020603050405020304" pitchFamily="18" charset="0"/>
              </a:rPr>
              <a:t>în monografii şi culegeri naţionale / internaţionale </a:t>
            </a:r>
            <a:r>
              <a:rPr lang="ro-RO" sz="2000" dirty="0" smtClean="0">
                <a:solidFill>
                  <a:schemeClr val="tx1"/>
                </a:solidFill>
                <a:latin typeface="Times New Roman" panose="02020603050405020304" pitchFamily="18" charset="0"/>
                <a:cs typeface="Times New Roman" panose="02020603050405020304" pitchFamily="18" charset="0"/>
              </a:rPr>
              <a:t>	- </a:t>
            </a:r>
            <a:r>
              <a:rPr lang="en-US" sz="2000" b="1" dirty="0" smtClean="0">
                <a:solidFill>
                  <a:schemeClr val="tx1"/>
                </a:solidFill>
                <a:latin typeface="Times New Roman" panose="02020603050405020304" pitchFamily="18" charset="0"/>
                <a:cs typeface="Times New Roman" panose="02020603050405020304" pitchFamily="18" charset="0"/>
              </a:rPr>
              <a:t>47/3</a:t>
            </a:r>
            <a:r>
              <a:rPr lang="en-US" sz="2000" dirty="0" smtClean="0">
                <a:solidFill>
                  <a:schemeClr val="tx1"/>
                </a:solidFill>
                <a:latin typeface="Times New Roman" panose="02020603050405020304" pitchFamily="18" charset="0"/>
                <a:cs typeface="Times New Roman" panose="02020603050405020304" pitchFamily="18" charset="0"/>
              </a:rPr>
              <a:t>(</a:t>
            </a:r>
            <a:r>
              <a:rPr lang="ro-RO" sz="2000" b="1" dirty="0" smtClean="0">
                <a:solidFill>
                  <a:schemeClr val="tx1"/>
                </a:solidFill>
                <a:latin typeface="Times New Roman" panose="02020603050405020304" pitchFamily="18" charset="0"/>
                <a:cs typeface="Times New Roman" panose="02020603050405020304" pitchFamily="18" charset="0"/>
              </a:rPr>
              <a:t>5</a:t>
            </a:r>
            <a:r>
              <a:rPr lang="en-US" sz="2000" b="1" dirty="0" smtClean="0">
                <a:solidFill>
                  <a:schemeClr val="tx1"/>
                </a:solidFill>
                <a:latin typeface="Times New Roman" panose="02020603050405020304" pitchFamily="18" charset="0"/>
                <a:cs typeface="Times New Roman" panose="02020603050405020304" pitchFamily="18" charset="0"/>
              </a:rPr>
              <a:t>0)</a:t>
            </a:r>
            <a:endParaRPr lang="ro-RO" sz="20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smtClean="0">
                <a:solidFill>
                  <a:schemeClr val="tx1"/>
                </a:solidFill>
                <a:latin typeface="Times New Roman" panose="02020603050405020304" pitchFamily="18" charset="0"/>
                <a:cs typeface="Times New Roman" panose="02020603050405020304" pitchFamily="18" charset="0"/>
              </a:rPr>
              <a:t>Articole </a:t>
            </a:r>
            <a:r>
              <a:rPr lang="ro-RO" sz="2000" dirty="0">
                <a:solidFill>
                  <a:schemeClr val="tx1"/>
                </a:solidFill>
                <a:latin typeface="Times New Roman" panose="02020603050405020304" pitchFamily="18" charset="0"/>
                <a:cs typeface="Times New Roman" panose="02020603050405020304" pitchFamily="18" charset="0"/>
              </a:rPr>
              <a:t>din </a:t>
            </a:r>
            <a:r>
              <a:rPr lang="ro-RO" sz="2000" dirty="0" smtClean="0">
                <a:solidFill>
                  <a:schemeClr val="tx1"/>
                </a:solidFill>
                <a:latin typeface="Times New Roman" panose="02020603050405020304" pitchFamily="18" charset="0"/>
                <a:cs typeface="Times New Roman" panose="02020603050405020304" pitchFamily="18" charset="0"/>
              </a:rPr>
              <a:t>reviste </a:t>
            </a:r>
            <a:r>
              <a:rPr lang="ro-RO" sz="2000" dirty="0">
                <a:solidFill>
                  <a:schemeClr val="tx1"/>
                </a:solidFill>
                <a:latin typeface="Times New Roman" panose="02020603050405020304" pitchFamily="18" charset="0"/>
                <a:cs typeface="Times New Roman" panose="02020603050405020304" pitchFamily="18" charset="0"/>
              </a:rPr>
              <a:t>editate în străinătate </a:t>
            </a:r>
            <a:r>
              <a:rPr lang="ro-RO" sz="2000" dirty="0" smtClean="0">
                <a:solidFill>
                  <a:schemeClr val="tx1"/>
                </a:solidFill>
                <a:latin typeface="Times New Roman" panose="02020603050405020304" pitchFamily="18" charset="0"/>
                <a:cs typeface="Times New Roman" panose="02020603050405020304" pitchFamily="18" charset="0"/>
              </a:rPr>
              <a:t>			- </a:t>
            </a:r>
            <a:r>
              <a:rPr lang="ro-RO" sz="2000" b="1" dirty="0" smtClean="0">
                <a:solidFill>
                  <a:schemeClr val="tx1"/>
                </a:solidFill>
                <a:latin typeface="Times New Roman" panose="02020603050405020304" pitchFamily="18" charset="0"/>
                <a:cs typeface="Times New Roman" panose="02020603050405020304" pitchFamily="18" charset="0"/>
              </a:rPr>
              <a:t>1</a:t>
            </a:r>
            <a:r>
              <a:rPr lang="en-US" sz="2000" b="1" dirty="0" smtClean="0">
                <a:solidFill>
                  <a:schemeClr val="tx1"/>
                </a:solidFill>
                <a:latin typeface="Times New Roman" panose="02020603050405020304" pitchFamily="18" charset="0"/>
                <a:cs typeface="Times New Roman" panose="02020603050405020304" pitchFamily="18" charset="0"/>
              </a:rPr>
              <a:t>8</a:t>
            </a:r>
            <a:endParaRPr lang="ro-RO" sz="20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a:solidFill>
                  <a:schemeClr val="tx1"/>
                </a:solidFill>
                <a:latin typeface="Times New Roman" panose="02020603050405020304" pitchFamily="18" charset="0"/>
                <a:cs typeface="Times New Roman" panose="02020603050405020304" pitchFamily="18" charset="0"/>
              </a:rPr>
              <a:t>A</a:t>
            </a:r>
            <a:r>
              <a:rPr lang="ro-RO" sz="2000" dirty="0" smtClean="0">
                <a:solidFill>
                  <a:schemeClr val="tx1"/>
                </a:solidFill>
                <a:latin typeface="Times New Roman" panose="02020603050405020304" pitchFamily="18" charset="0"/>
                <a:cs typeface="Times New Roman" panose="02020603050405020304" pitchFamily="18" charset="0"/>
              </a:rPr>
              <a:t>rticole </a:t>
            </a:r>
            <a:r>
              <a:rPr lang="ro-RO" sz="2000" dirty="0">
                <a:solidFill>
                  <a:schemeClr val="tx1"/>
                </a:solidFill>
                <a:latin typeface="Times New Roman" panose="02020603050405020304" pitchFamily="18" charset="0"/>
                <a:cs typeface="Times New Roman" panose="02020603050405020304" pitchFamily="18" charset="0"/>
              </a:rPr>
              <a:t>din reviste naţionale:</a:t>
            </a:r>
          </a:p>
          <a:p>
            <a:pPr marL="2419350" lvl="2" algn="l"/>
            <a:r>
              <a:rPr lang="ro-RO" sz="2100" dirty="0">
                <a:solidFill>
                  <a:schemeClr val="tx1"/>
                </a:solidFill>
                <a:latin typeface="Times New Roman" panose="02020603050405020304" pitchFamily="18" charset="0"/>
                <a:cs typeface="Times New Roman" panose="02020603050405020304" pitchFamily="18" charset="0"/>
              </a:rPr>
              <a:t>categoria B </a:t>
            </a:r>
            <a:r>
              <a:rPr lang="ro-RO" sz="2100" dirty="0" smtClean="0">
                <a:solidFill>
                  <a:schemeClr val="tx1"/>
                </a:solidFill>
                <a:latin typeface="Times New Roman" panose="02020603050405020304" pitchFamily="18" charset="0"/>
                <a:cs typeface="Times New Roman" panose="02020603050405020304" pitchFamily="18" charset="0"/>
              </a:rPr>
              <a:t>				- </a:t>
            </a:r>
            <a:r>
              <a:rPr lang="ro-RO" sz="2100" b="1" dirty="0" smtClean="0">
                <a:solidFill>
                  <a:schemeClr val="tx1"/>
                </a:solidFill>
                <a:latin typeface="Times New Roman" panose="02020603050405020304" pitchFamily="18" charset="0"/>
                <a:cs typeface="Times New Roman" panose="02020603050405020304" pitchFamily="18" charset="0"/>
              </a:rPr>
              <a:t>38</a:t>
            </a:r>
            <a:endParaRPr lang="ro-RO" sz="2100" dirty="0">
              <a:solidFill>
                <a:schemeClr val="tx1"/>
              </a:solidFill>
              <a:latin typeface="Times New Roman" panose="02020603050405020304" pitchFamily="18" charset="0"/>
              <a:cs typeface="Times New Roman" panose="02020603050405020304" pitchFamily="18" charset="0"/>
            </a:endParaRPr>
          </a:p>
          <a:p>
            <a:pPr marL="2419350" lvl="2" algn="l"/>
            <a:r>
              <a:rPr lang="ro-RO" sz="2100" dirty="0">
                <a:solidFill>
                  <a:schemeClr val="tx1"/>
                </a:solidFill>
                <a:latin typeface="Times New Roman" panose="02020603050405020304" pitchFamily="18" charset="0"/>
                <a:cs typeface="Times New Roman" panose="02020603050405020304" pitchFamily="18" charset="0"/>
              </a:rPr>
              <a:t>categoria C </a:t>
            </a:r>
            <a:r>
              <a:rPr lang="ro-RO" sz="2100" dirty="0" smtClean="0">
                <a:solidFill>
                  <a:schemeClr val="tx1"/>
                </a:solidFill>
                <a:latin typeface="Times New Roman" panose="02020603050405020304" pitchFamily="18" charset="0"/>
                <a:cs typeface="Times New Roman" panose="02020603050405020304" pitchFamily="18" charset="0"/>
              </a:rPr>
              <a:t>				- </a:t>
            </a:r>
            <a:r>
              <a:rPr lang="ro-RO" sz="2100" b="1" dirty="0" smtClean="0">
                <a:solidFill>
                  <a:schemeClr val="tx1"/>
                </a:solidFill>
                <a:latin typeface="Times New Roman" panose="02020603050405020304" pitchFamily="18" charset="0"/>
                <a:cs typeface="Times New Roman" panose="02020603050405020304" pitchFamily="18" charset="0"/>
              </a:rPr>
              <a:t>41</a:t>
            </a:r>
            <a:endParaRPr lang="ro-RO" sz="21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smtClean="0">
                <a:solidFill>
                  <a:schemeClr val="tx1"/>
                </a:solidFill>
                <a:latin typeface="Times New Roman" panose="02020603050405020304" pitchFamily="18" charset="0"/>
                <a:cs typeface="Times New Roman" panose="02020603050405020304" pitchFamily="18" charset="0"/>
              </a:rPr>
              <a:t>Articole </a:t>
            </a:r>
            <a:r>
              <a:rPr lang="ro-RO" sz="2000" dirty="0">
                <a:solidFill>
                  <a:schemeClr val="tx1"/>
                </a:solidFill>
                <a:latin typeface="Times New Roman" panose="02020603050405020304" pitchFamily="18" charset="0"/>
                <a:cs typeface="Times New Roman" panose="02020603050405020304" pitchFamily="18" charset="0"/>
              </a:rPr>
              <a:t>din alte reviste naţionale </a:t>
            </a:r>
            <a:r>
              <a:rPr lang="ro-RO" sz="2000" dirty="0" smtClean="0">
                <a:solidFill>
                  <a:schemeClr val="tx1"/>
                </a:solidFill>
                <a:latin typeface="Times New Roman" panose="02020603050405020304" pitchFamily="18" charset="0"/>
                <a:cs typeface="Times New Roman" panose="02020603050405020304" pitchFamily="18" charset="0"/>
              </a:rPr>
              <a:t>				- </a:t>
            </a:r>
            <a:r>
              <a:rPr lang="ro-RO" sz="2000" b="1" dirty="0" smtClean="0">
                <a:solidFill>
                  <a:schemeClr val="tx1"/>
                </a:solidFill>
                <a:latin typeface="Times New Roman" panose="02020603050405020304" pitchFamily="18" charset="0"/>
                <a:cs typeface="Times New Roman" panose="02020603050405020304" pitchFamily="18" charset="0"/>
              </a:rPr>
              <a:t>11</a:t>
            </a:r>
            <a:endParaRPr lang="ro-RO" sz="20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smtClean="0">
                <a:solidFill>
                  <a:schemeClr val="tx1"/>
                </a:solidFill>
                <a:latin typeface="Times New Roman" panose="02020603050405020304" pitchFamily="18" charset="0"/>
                <a:cs typeface="Times New Roman" panose="02020603050405020304" pitchFamily="18" charset="0"/>
              </a:rPr>
              <a:t>Articole </a:t>
            </a:r>
            <a:r>
              <a:rPr lang="ro-RO" sz="2000" dirty="0">
                <a:solidFill>
                  <a:schemeClr val="tx1"/>
                </a:solidFill>
                <a:latin typeface="Times New Roman" panose="02020603050405020304" pitchFamily="18" charset="0"/>
                <a:cs typeface="Times New Roman" panose="02020603050405020304" pitchFamily="18" charset="0"/>
              </a:rPr>
              <a:t>în culegeri editate peste hotare </a:t>
            </a:r>
            <a:r>
              <a:rPr lang="ro-RO" sz="2000" dirty="0" smtClean="0">
                <a:solidFill>
                  <a:schemeClr val="tx1"/>
                </a:solidFill>
                <a:latin typeface="Times New Roman" panose="02020603050405020304" pitchFamily="18" charset="0"/>
                <a:cs typeface="Times New Roman" panose="02020603050405020304" pitchFamily="18" charset="0"/>
              </a:rPr>
              <a:t>			- </a:t>
            </a:r>
            <a:r>
              <a:rPr lang="ro-RO" sz="2000" b="1" dirty="0" smtClean="0">
                <a:solidFill>
                  <a:schemeClr val="tx1"/>
                </a:solidFill>
                <a:latin typeface="Times New Roman" panose="02020603050405020304" pitchFamily="18" charset="0"/>
                <a:cs typeface="Times New Roman" panose="02020603050405020304" pitchFamily="18" charset="0"/>
              </a:rPr>
              <a:t>2</a:t>
            </a:r>
            <a:r>
              <a:rPr lang="en-US" sz="2000" b="1" dirty="0" smtClean="0">
                <a:solidFill>
                  <a:schemeClr val="tx1"/>
                </a:solidFill>
                <a:latin typeface="Times New Roman" panose="02020603050405020304" pitchFamily="18" charset="0"/>
                <a:cs typeface="Times New Roman" panose="02020603050405020304" pitchFamily="18" charset="0"/>
              </a:rPr>
              <a:t>4</a:t>
            </a:r>
            <a:endParaRPr lang="ro-RO" sz="20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a:solidFill>
                  <a:schemeClr val="tx1"/>
                </a:solidFill>
                <a:latin typeface="Times New Roman" panose="02020603050405020304" pitchFamily="18" charset="0"/>
                <a:cs typeface="Times New Roman" panose="02020603050405020304" pitchFamily="18" charset="0"/>
              </a:rPr>
              <a:t>A</a:t>
            </a:r>
            <a:r>
              <a:rPr lang="ro-RO" sz="2000" dirty="0" smtClean="0">
                <a:solidFill>
                  <a:schemeClr val="tx1"/>
                </a:solidFill>
                <a:latin typeface="Times New Roman" panose="02020603050405020304" pitchFamily="18" charset="0"/>
                <a:cs typeface="Times New Roman" panose="02020603050405020304" pitchFamily="18" charset="0"/>
              </a:rPr>
              <a:t>rticole </a:t>
            </a:r>
            <a:r>
              <a:rPr lang="ro-RO" sz="2000" dirty="0">
                <a:solidFill>
                  <a:schemeClr val="tx1"/>
                </a:solidFill>
                <a:latin typeface="Times New Roman" panose="02020603050405020304" pitchFamily="18" charset="0"/>
                <a:cs typeface="Times New Roman" panose="02020603050405020304" pitchFamily="18" charset="0"/>
              </a:rPr>
              <a:t>în culegeri internaționale editate în Republica Moldova </a:t>
            </a:r>
            <a:r>
              <a:rPr lang="ro-RO" sz="2000" dirty="0" smtClean="0">
                <a:solidFill>
                  <a:schemeClr val="tx1"/>
                </a:solidFill>
                <a:latin typeface="Times New Roman" panose="02020603050405020304" pitchFamily="18" charset="0"/>
                <a:cs typeface="Times New Roman" panose="02020603050405020304" pitchFamily="18" charset="0"/>
              </a:rPr>
              <a:t>	- </a:t>
            </a:r>
            <a:r>
              <a:rPr lang="ro-RO" sz="2000" b="1" dirty="0" smtClean="0">
                <a:solidFill>
                  <a:schemeClr val="tx1"/>
                </a:solidFill>
                <a:latin typeface="Times New Roman" panose="02020603050405020304" pitchFamily="18" charset="0"/>
                <a:cs typeface="Times New Roman" panose="02020603050405020304" pitchFamily="18" charset="0"/>
              </a:rPr>
              <a:t>54</a:t>
            </a:r>
            <a:endParaRPr lang="ro-RO" sz="20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a:solidFill>
                  <a:schemeClr val="tx1"/>
                </a:solidFill>
                <a:latin typeface="Times New Roman" panose="02020603050405020304" pitchFamily="18" charset="0"/>
                <a:cs typeface="Times New Roman" panose="02020603050405020304" pitchFamily="18" charset="0"/>
              </a:rPr>
              <a:t>R</a:t>
            </a:r>
            <a:r>
              <a:rPr lang="ro-RO" sz="2000" dirty="0" smtClean="0">
                <a:solidFill>
                  <a:schemeClr val="tx1"/>
                </a:solidFill>
                <a:latin typeface="Times New Roman" panose="02020603050405020304" pitchFamily="18" charset="0"/>
                <a:cs typeface="Times New Roman" panose="02020603050405020304" pitchFamily="18" charset="0"/>
              </a:rPr>
              <a:t>apoarte </a:t>
            </a:r>
            <a:r>
              <a:rPr lang="ro-RO" sz="2000" dirty="0">
                <a:solidFill>
                  <a:schemeClr val="tx1"/>
                </a:solidFill>
                <a:latin typeface="Times New Roman" panose="02020603050405020304" pitchFamily="18" charset="0"/>
                <a:cs typeface="Times New Roman" panose="02020603050405020304" pitchFamily="18" charset="0"/>
              </a:rPr>
              <a:t>/ teze ale comunicărilor la congrese, conferinţe </a:t>
            </a:r>
            <a:r>
              <a:rPr lang="ro-RO" sz="2000" dirty="0" smtClean="0">
                <a:solidFill>
                  <a:schemeClr val="tx1"/>
                </a:solidFill>
                <a:latin typeface="Times New Roman" panose="02020603050405020304" pitchFamily="18" charset="0"/>
                <a:cs typeface="Times New Roman" panose="02020603050405020304" pitchFamily="18" charset="0"/>
              </a:rPr>
              <a:t>		- </a:t>
            </a:r>
            <a:r>
              <a:rPr lang="ro-RO" sz="2000" b="1" dirty="0" smtClean="0">
                <a:solidFill>
                  <a:schemeClr val="tx1"/>
                </a:solidFill>
                <a:latin typeface="Times New Roman" panose="02020603050405020304" pitchFamily="18" charset="0"/>
                <a:cs typeface="Times New Roman" panose="02020603050405020304" pitchFamily="18" charset="0"/>
              </a:rPr>
              <a:t>26</a:t>
            </a:r>
            <a:endParaRPr lang="ro-RO" sz="2000" dirty="0">
              <a:solidFill>
                <a:schemeClr val="tx1"/>
              </a:solidFill>
              <a:latin typeface="Times New Roman" panose="02020603050405020304" pitchFamily="18" charset="0"/>
              <a:cs typeface="Times New Roman" panose="02020603050405020304" pitchFamily="18" charset="0"/>
            </a:endParaRPr>
          </a:p>
          <a:p>
            <a:pPr marL="542925" algn="l"/>
            <a:r>
              <a:rPr lang="ro-RO" sz="2000" dirty="0" smtClean="0">
                <a:solidFill>
                  <a:schemeClr val="tx1"/>
                </a:solidFill>
                <a:latin typeface="Times New Roman" panose="02020603050405020304" pitchFamily="18" charset="0"/>
                <a:cs typeface="Times New Roman" panose="02020603050405020304" pitchFamily="18" charset="0"/>
              </a:rPr>
              <a:t>Publicații </a:t>
            </a:r>
            <a:r>
              <a:rPr lang="ro-RO" sz="2000" dirty="0">
                <a:solidFill>
                  <a:schemeClr val="tx1"/>
                </a:solidFill>
                <a:latin typeface="Times New Roman" panose="02020603050405020304" pitchFamily="18" charset="0"/>
                <a:cs typeface="Times New Roman" panose="02020603050405020304" pitchFamily="18" charset="0"/>
              </a:rPr>
              <a:t>electronice </a:t>
            </a:r>
            <a:r>
              <a:rPr lang="ro-RO" sz="2000" dirty="0" smtClean="0">
                <a:solidFill>
                  <a:schemeClr val="tx1"/>
                </a:solidFill>
                <a:latin typeface="Times New Roman" panose="02020603050405020304" pitchFamily="18" charset="0"/>
                <a:cs typeface="Times New Roman" panose="02020603050405020304" pitchFamily="18" charset="0"/>
              </a:rPr>
              <a:t>					- </a:t>
            </a:r>
            <a:r>
              <a:rPr lang="ro-RO" sz="2000" b="1" dirty="0" smtClean="0">
                <a:solidFill>
                  <a:schemeClr val="tx1"/>
                </a:solidFill>
                <a:latin typeface="Times New Roman" panose="02020603050405020304" pitchFamily="18" charset="0"/>
                <a:cs typeface="Times New Roman" panose="02020603050405020304" pitchFamily="18" charset="0"/>
              </a:rPr>
              <a:t>13</a:t>
            </a:r>
          </a:p>
          <a:p>
            <a:endParaRPr lang="ro-RO" sz="2000" b="1" dirty="0" smtClean="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1973674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556792"/>
          </a:xfrm>
        </p:spPr>
        <p:txBody>
          <a:bodyPr>
            <a:noAutofit/>
          </a:bodyPr>
          <a:lstStyle/>
          <a:p>
            <a:r>
              <a:rPr lang="ro-RO" sz="3200" b="1" dirty="0" smtClean="0">
                <a:latin typeface="Times New Roman" pitchFamily="18" charset="0"/>
                <a:cs typeface="Times New Roman" pitchFamily="18" charset="0"/>
              </a:rPr>
              <a:t>Numărul total de publicații ale cercetătorilor ICJPS </a:t>
            </a:r>
            <a:r>
              <a:rPr lang="ro-RO" sz="3200" b="1" dirty="0">
                <a:latin typeface="Times New Roman" pitchFamily="18" charset="0"/>
                <a:cs typeface="Times New Roman" pitchFamily="18" charset="0"/>
              </a:rPr>
              <a:t>editate </a:t>
            </a:r>
            <a:r>
              <a:rPr lang="ro-RO" sz="3200" b="1" dirty="0" smtClean="0">
                <a:latin typeface="Times New Roman" pitchFamily="18" charset="0"/>
                <a:cs typeface="Times New Roman" pitchFamily="18" charset="0"/>
              </a:rPr>
              <a:t>în 2013</a:t>
            </a:r>
            <a:r>
              <a:rPr lang="en-US" sz="3200" b="1" dirty="0" smtClean="0">
                <a:latin typeface="Times New Roman" pitchFamily="18" charset="0"/>
                <a:cs typeface="Times New Roman" pitchFamily="18" charset="0"/>
              </a:rPr>
              <a:t> </a:t>
            </a:r>
            <a:r>
              <a:rPr lang="ro-RO" sz="3200" b="1" dirty="0" smtClean="0">
                <a:latin typeface="Times New Roman" pitchFamily="18" charset="0"/>
                <a:cs typeface="Times New Roman" pitchFamily="18" charset="0"/>
              </a:rPr>
              <a:t>-</a:t>
            </a:r>
            <a:r>
              <a:rPr lang="en-US" sz="3200" b="1" dirty="0" smtClean="0">
                <a:latin typeface="Times New Roman" pitchFamily="18" charset="0"/>
                <a:cs typeface="Times New Roman" pitchFamily="18" charset="0"/>
              </a:rPr>
              <a:t> </a:t>
            </a:r>
            <a:r>
              <a:rPr lang="ro-RO" sz="3200" b="1" dirty="0" smtClean="0">
                <a:latin typeface="Times New Roman" pitchFamily="18" charset="0"/>
                <a:cs typeface="Times New Roman" pitchFamily="18" charset="0"/>
              </a:rPr>
              <a:t>2018</a:t>
            </a:r>
            <a:endParaRPr lang="ro-RO"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33560439"/>
              </p:ext>
            </p:extLst>
          </p:nvPr>
        </p:nvGraphicFramePr>
        <p:xfrm>
          <a:off x="467544" y="1268760"/>
          <a:ext cx="8229600" cy="52460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616028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a:bodyPr>
          <a:lstStyle/>
          <a:p>
            <a:r>
              <a:rPr lang="ro-RO" b="1" dirty="0" smtClean="0">
                <a:latin typeface="Times New Roman" panose="02020603050405020304" pitchFamily="18" charset="0"/>
                <a:cs typeface="Times New Roman" panose="02020603050405020304" pitchFamily="18" charset="0"/>
              </a:rPr>
              <a:t>Monografii </a:t>
            </a:r>
            <a:r>
              <a:rPr lang="ro-RO" b="1" dirty="0">
                <a:latin typeface="Times New Roman" panose="02020603050405020304" pitchFamily="18" charset="0"/>
                <a:cs typeface="Times New Roman" panose="02020603050405020304" pitchFamily="18" charset="0"/>
              </a:rPr>
              <a:t>/ culegeri naţionale </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600200"/>
            <a:ext cx="8784976" cy="4925144"/>
          </a:xfrm>
        </p:spPr>
        <p:txBody>
          <a:bodyPr>
            <a:noAutofit/>
          </a:bodyPr>
          <a:lstStyle/>
          <a:p>
            <a:r>
              <a:rPr lang="fr-FR" sz="1050" b="1" dirty="0" err="1">
                <a:latin typeface="Times New Roman" panose="02020603050405020304" pitchFamily="18" charset="0"/>
                <a:cs typeface="Times New Roman" panose="02020603050405020304" pitchFamily="18" charset="0"/>
              </a:rPr>
              <a:t>Monografii</a:t>
            </a:r>
            <a:r>
              <a:rPr lang="fr-FR" sz="1050" b="1" dirty="0">
                <a:latin typeface="Times New Roman" panose="02020603050405020304" pitchFamily="18" charset="0"/>
                <a:cs typeface="Times New Roman" panose="02020603050405020304" pitchFamily="18" charset="0"/>
              </a:rPr>
              <a:t> </a:t>
            </a:r>
            <a:r>
              <a:rPr lang="fr-FR" sz="1050" b="1" dirty="0" err="1">
                <a:latin typeface="Times New Roman" panose="02020603050405020304" pitchFamily="18" charset="0"/>
                <a:cs typeface="Times New Roman" panose="02020603050405020304" pitchFamily="18" charset="0"/>
              </a:rPr>
              <a:t>editate</a:t>
            </a:r>
            <a:r>
              <a:rPr lang="fr-FR" sz="1050" b="1" dirty="0">
                <a:latin typeface="Times New Roman" panose="02020603050405020304" pitchFamily="18" charset="0"/>
                <a:cs typeface="Times New Roman" panose="02020603050405020304" pitchFamily="18" charset="0"/>
              </a:rPr>
              <a:t> peste </a:t>
            </a:r>
            <a:r>
              <a:rPr lang="fr-FR" sz="1050" b="1" dirty="0" err="1">
                <a:latin typeface="Times New Roman" panose="02020603050405020304" pitchFamily="18" charset="0"/>
                <a:cs typeface="Times New Roman" panose="02020603050405020304" pitchFamily="18" charset="0"/>
              </a:rPr>
              <a:t>hotare</a:t>
            </a:r>
            <a:r>
              <a:rPr lang="ro-RO" sz="1050" b="1" dirty="0">
                <a:latin typeface="Times New Roman" panose="02020603050405020304" pitchFamily="18" charset="0"/>
                <a:cs typeface="Times New Roman" panose="02020603050405020304" pitchFamily="18" charset="0"/>
              </a:rPr>
              <a:t>: </a:t>
            </a:r>
            <a:endParaRPr lang="ro-RO" sz="1050" dirty="0">
              <a:latin typeface="Times New Roman" panose="02020603050405020304" pitchFamily="18" charset="0"/>
              <a:cs typeface="Times New Roman" panose="02020603050405020304" pitchFamily="18" charset="0"/>
            </a:endParaRPr>
          </a:p>
          <a:p>
            <a:pPr lvl="0"/>
            <a:r>
              <a:rPr lang="en-US" sz="1050" dirty="0">
                <a:latin typeface="Times New Roman" panose="02020603050405020304" pitchFamily="18" charset="0"/>
                <a:cs typeface="Times New Roman" panose="02020603050405020304" pitchFamily="18" charset="0"/>
              </a:rPr>
              <a:t>DUMITRASCO </a:t>
            </a:r>
            <a:r>
              <a:rPr lang="en-US" sz="1050" dirty="0" err="1">
                <a:latin typeface="Times New Roman" panose="02020603050405020304" pitchFamily="18" charset="0"/>
                <a:cs typeface="Times New Roman" panose="02020603050405020304" pitchFamily="18" charset="0"/>
              </a:rPr>
              <a:t>Marica</a:t>
            </a:r>
            <a:r>
              <a:rPr lang="en-US" sz="1050" dirty="0">
                <a:latin typeface="Times New Roman" panose="02020603050405020304" pitchFamily="18" charset="0"/>
                <a:cs typeface="Times New Roman" panose="02020603050405020304" pitchFamily="18" charset="0"/>
              </a:rPr>
              <a:t>. </a:t>
            </a:r>
            <a:r>
              <a:rPr lang="en-US" sz="1050" i="1" dirty="0">
                <a:latin typeface="Times New Roman" panose="02020603050405020304" pitchFamily="18" charset="0"/>
                <a:cs typeface="Times New Roman" panose="02020603050405020304" pitchFamily="18" charset="0"/>
              </a:rPr>
              <a:t>Interaction Between Foreign Trade, Innovation And Competitiveness: The Case of Republic of Moldova,</a:t>
            </a:r>
            <a:r>
              <a:rPr lang="en-US" sz="1050" dirty="0">
                <a:latin typeface="Times New Roman" panose="02020603050405020304" pitchFamily="18" charset="0"/>
                <a:cs typeface="Times New Roman" panose="02020603050405020304" pitchFamily="18" charset="0"/>
              </a:rPr>
              <a:t> Publisher: </a:t>
            </a:r>
            <a:r>
              <a:rPr lang="en-US" sz="1050" dirty="0" err="1">
                <a:latin typeface="Times New Roman" panose="02020603050405020304" pitchFamily="18" charset="0"/>
                <a:cs typeface="Times New Roman" panose="02020603050405020304" pitchFamily="18" charset="0"/>
              </a:rPr>
              <a:t>Éditions</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Universitaires</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Européennes</a:t>
            </a:r>
            <a:r>
              <a:rPr lang="en-US" sz="1050" dirty="0">
                <a:latin typeface="Times New Roman" panose="02020603050405020304" pitchFamily="18" charset="0"/>
                <a:cs typeface="Times New Roman" panose="02020603050405020304" pitchFamily="18" charset="0"/>
              </a:rPr>
              <a:t> 2018, 76 p. ISBN: 978-613-8-42705-6</a:t>
            </a:r>
            <a:endParaRPr lang="ro-RO" sz="1050" dirty="0">
              <a:latin typeface="Times New Roman" panose="02020603050405020304" pitchFamily="18" charset="0"/>
              <a:cs typeface="Times New Roman" panose="02020603050405020304" pitchFamily="18" charset="0"/>
            </a:endParaRPr>
          </a:p>
          <a:p>
            <a:endParaRPr lang="ro-RO" sz="1050" dirty="0">
              <a:latin typeface="Times New Roman" panose="02020603050405020304" pitchFamily="18" charset="0"/>
              <a:cs typeface="Times New Roman" panose="02020603050405020304" pitchFamily="18" charset="0"/>
            </a:endParaRPr>
          </a:p>
          <a:p>
            <a:r>
              <a:rPr lang="fr-FR" sz="1050" b="1" dirty="0" err="1">
                <a:latin typeface="Times New Roman" panose="02020603050405020304" pitchFamily="18" charset="0"/>
                <a:cs typeface="Times New Roman" panose="02020603050405020304" pitchFamily="18" charset="0"/>
              </a:rPr>
              <a:t>Monografii</a:t>
            </a:r>
            <a:r>
              <a:rPr lang="fr-FR" sz="1050" b="1" dirty="0">
                <a:latin typeface="Times New Roman" panose="02020603050405020304" pitchFamily="18" charset="0"/>
                <a:cs typeface="Times New Roman" panose="02020603050405020304" pitchFamily="18" charset="0"/>
              </a:rPr>
              <a:t> </a:t>
            </a:r>
            <a:r>
              <a:rPr lang="fr-FR" sz="1050" b="1" dirty="0" err="1">
                <a:latin typeface="Times New Roman" panose="02020603050405020304" pitchFamily="18" charset="0"/>
                <a:cs typeface="Times New Roman" panose="02020603050405020304" pitchFamily="18" charset="0"/>
              </a:rPr>
              <a:t>naţionale</a:t>
            </a:r>
            <a:r>
              <a:rPr lang="ro-RO" sz="1050" b="1" dirty="0">
                <a:latin typeface="Times New Roman" panose="02020603050405020304" pitchFamily="18" charset="0"/>
                <a:cs typeface="Times New Roman" panose="02020603050405020304" pitchFamily="18" charset="0"/>
              </a:rPr>
              <a:t>: </a:t>
            </a:r>
            <a:endParaRPr lang="ro-RO" sz="1050" dirty="0">
              <a:latin typeface="Times New Roman" panose="02020603050405020304" pitchFamily="18" charset="0"/>
              <a:cs typeface="Times New Roman" panose="02020603050405020304" pitchFamily="18" charset="0"/>
            </a:endParaRPr>
          </a:p>
          <a:p>
            <a:pPr lvl="0"/>
            <a:r>
              <a:rPr lang="ro-RO" sz="1050" dirty="0">
                <a:latin typeface="Times New Roman" panose="02020603050405020304" pitchFamily="18" charset="0"/>
                <a:cs typeface="Times New Roman" panose="02020603050405020304" pitchFamily="18" charset="0"/>
              </a:rPr>
              <a:t>BENCHECI, M.; BENCHECI, D. Terorismul contemporan: oportunități de combatere în contextul necesităților de securitate. Chișinău: Tipografia Centrală, 2018, p. 232, (14,5 </a:t>
            </a:r>
            <a:r>
              <a:rPr lang="ro-RO" sz="1050" dirty="0" err="1">
                <a:latin typeface="Times New Roman" panose="02020603050405020304" pitchFamily="18" charset="0"/>
                <a:cs typeface="Times New Roman" panose="02020603050405020304" pitchFamily="18" charset="0"/>
              </a:rPr>
              <a:t>c.a</a:t>
            </a:r>
            <a:r>
              <a:rPr lang="ro-RO" sz="1050" dirty="0">
                <a:latin typeface="Times New Roman" panose="02020603050405020304" pitchFamily="18" charset="0"/>
                <a:cs typeface="Times New Roman" panose="02020603050405020304" pitchFamily="18" charset="0"/>
              </a:rPr>
              <a:t>). ISBN 978-9975-53-981-4.</a:t>
            </a:r>
          </a:p>
          <a:p>
            <a:pPr lvl="0"/>
            <a:r>
              <a:rPr lang="ro-RO" sz="1050" dirty="0">
                <a:latin typeface="Times New Roman" panose="02020603050405020304" pitchFamily="18" charset="0"/>
                <a:cs typeface="Times New Roman" panose="02020603050405020304" pitchFamily="18" charset="0"/>
              </a:rPr>
              <a:t>JUC, V.; CEACÎR, I. </a:t>
            </a:r>
            <a:r>
              <a:rPr lang="ro-RO" sz="1050" i="1" dirty="0">
                <a:latin typeface="Times New Roman" panose="02020603050405020304" pitchFamily="18" charset="0"/>
                <a:cs typeface="Times New Roman" panose="02020603050405020304" pitchFamily="18" charset="0"/>
              </a:rPr>
              <a:t>Cultura organizațională în contextul modernizării administrației publice locale: abordare politologică</a:t>
            </a:r>
            <a:r>
              <a:rPr lang="ro-RO" sz="1050" dirty="0">
                <a:latin typeface="Times New Roman" panose="02020603050405020304" pitchFamily="18" charset="0"/>
                <a:cs typeface="Times New Roman" panose="02020603050405020304" pitchFamily="18" charset="0"/>
              </a:rPr>
              <a:t>. Chișinău: F.E.-P „Tipografia Centrală”, 2018. 240 p. 15,0 </a:t>
            </a:r>
            <a:r>
              <a:rPr lang="ro-RO" sz="1050" dirty="0" err="1">
                <a:latin typeface="Times New Roman" panose="02020603050405020304" pitchFamily="18" charset="0"/>
                <a:cs typeface="Times New Roman" panose="02020603050405020304" pitchFamily="18" charset="0"/>
              </a:rPr>
              <a:t>c.a</a:t>
            </a:r>
            <a:r>
              <a:rPr lang="ro-RO" sz="1050" dirty="0">
                <a:latin typeface="Times New Roman" panose="02020603050405020304" pitchFamily="18" charset="0"/>
                <a:cs typeface="Times New Roman" panose="02020603050405020304" pitchFamily="18" charset="0"/>
              </a:rPr>
              <a:t>. ISBN 978-9975-53-849-5.</a:t>
            </a:r>
          </a:p>
          <a:p>
            <a:pPr lvl="0"/>
            <a:r>
              <a:rPr lang="en-US" sz="1050" i="1" dirty="0" err="1">
                <a:latin typeface="Times New Roman" panose="02020603050405020304" pitchFamily="18" charset="0"/>
                <a:cs typeface="Times New Roman" panose="02020603050405020304" pitchFamily="18" charset="0"/>
              </a:rPr>
              <a:t>Evoluţia</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clasei</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mijlocii</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în</a:t>
            </a:r>
            <a:r>
              <a:rPr lang="en-US" sz="1050" i="1" dirty="0">
                <a:latin typeface="Times New Roman" panose="02020603050405020304" pitchFamily="18" charset="0"/>
                <a:cs typeface="Times New Roman" panose="02020603050405020304" pitchFamily="18" charset="0"/>
              </a:rPr>
              <a:t> </a:t>
            </a:r>
            <a:r>
              <a:rPr lang="en-US" sz="1050" i="1" dirty="0" err="1">
                <a:latin typeface="Times New Roman" panose="02020603050405020304" pitchFamily="18" charset="0"/>
                <a:cs typeface="Times New Roman" panose="02020603050405020304" pitchFamily="18" charset="0"/>
              </a:rPr>
              <a:t>Republica</a:t>
            </a:r>
            <a:r>
              <a:rPr lang="en-US" sz="1050" i="1" dirty="0">
                <a:latin typeface="Times New Roman" panose="02020603050405020304" pitchFamily="18" charset="0"/>
                <a:cs typeface="Times New Roman" panose="02020603050405020304" pitchFamily="18" charset="0"/>
              </a:rPr>
              <a:t> Moldova: </a:t>
            </a:r>
            <a:r>
              <a:rPr lang="en-US" sz="1050" i="1" dirty="0" err="1">
                <a:latin typeface="Times New Roman" panose="02020603050405020304" pitchFamily="18" charset="0"/>
                <a:cs typeface="Times New Roman" panose="02020603050405020304" pitchFamily="18" charset="0"/>
              </a:rPr>
              <a:t>pr</a:t>
            </a:r>
            <a:r>
              <a:rPr lang="fr-FR" sz="1050" i="1" dirty="0" err="1">
                <a:latin typeface="Times New Roman" panose="02020603050405020304" pitchFamily="18" charset="0"/>
                <a:cs typeface="Times New Roman" panose="02020603050405020304" pitchFamily="18" charset="0"/>
              </a:rPr>
              <a:t>emise</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socioeconomice</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şi</a:t>
            </a:r>
            <a:r>
              <a:rPr lang="fr-FR" sz="1050" i="1" dirty="0">
                <a:latin typeface="Times New Roman" panose="02020603050405020304" pitchFamily="18" charset="0"/>
                <a:cs typeface="Times New Roman" panose="02020603050405020304" pitchFamily="18" charset="0"/>
              </a:rPr>
              <a:t> </a:t>
            </a:r>
            <a:r>
              <a:rPr lang="fr-FR" sz="1050" i="1" dirty="0" err="1">
                <a:latin typeface="Times New Roman" panose="02020603050405020304" pitchFamily="18" charset="0"/>
                <a:cs typeface="Times New Roman" panose="02020603050405020304" pitchFamily="18" charset="0"/>
              </a:rPr>
              <a:t>politice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Studiu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sociologic</a:t>
            </a:r>
            <a:r>
              <a:rPr lang="fr-FR" sz="1050" dirty="0">
                <a:latin typeface="Times New Roman" panose="02020603050405020304" pitchFamily="18" charset="0"/>
                <a:cs typeface="Times New Roman" panose="02020603050405020304" pitchFamily="18" charset="0"/>
              </a:rPr>
              <a:t>. / </a:t>
            </a:r>
            <a:r>
              <a:rPr lang="fr-FR" sz="1050" dirty="0" err="1">
                <a:latin typeface="Times New Roman" panose="02020603050405020304" pitchFamily="18" charset="0"/>
                <a:cs typeface="Times New Roman" panose="02020603050405020304" pitchFamily="18" charset="0"/>
              </a:rPr>
              <a:t>Coord</a:t>
            </a:r>
            <a:r>
              <a:rPr lang="fr-FR" sz="1050" dirty="0">
                <a:latin typeface="Times New Roman" panose="02020603050405020304" pitchFamily="18" charset="0"/>
                <a:cs typeface="Times New Roman" panose="02020603050405020304" pitchFamily="18" charset="0"/>
              </a:rPr>
              <a:t>.: Victor MOCANU. </a:t>
            </a:r>
            <a:r>
              <a:rPr lang="fr-FR" sz="1050" dirty="0" err="1">
                <a:latin typeface="Times New Roman" panose="02020603050405020304" pitchFamily="18" charset="0"/>
                <a:cs typeface="Times New Roman" panose="02020603050405020304" pitchFamily="18" charset="0"/>
              </a:rPr>
              <a:t>Chişinău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Institutul</a:t>
            </a:r>
            <a:r>
              <a:rPr lang="fr-FR" sz="1050" dirty="0">
                <a:latin typeface="Times New Roman" panose="02020603050405020304" pitchFamily="18" charset="0"/>
                <a:cs typeface="Times New Roman" panose="02020603050405020304" pitchFamily="18" charset="0"/>
              </a:rPr>
              <a:t> de </a:t>
            </a:r>
            <a:r>
              <a:rPr lang="fr-FR" sz="1050" dirty="0" err="1">
                <a:latin typeface="Times New Roman" panose="02020603050405020304" pitchFamily="18" charset="0"/>
                <a:cs typeface="Times New Roman" panose="02020603050405020304" pitchFamily="18" charset="0"/>
              </a:rPr>
              <a:t>Cercetări</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Juridice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și</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Politice</a:t>
            </a:r>
            <a:r>
              <a:rPr lang="fr-FR" sz="1050" dirty="0">
                <a:latin typeface="Times New Roman" panose="02020603050405020304" pitchFamily="18" charset="0"/>
                <a:cs typeface="Times New Roman" panose="02020603050405020304" pitchFamily="18" charset="0"/>
              </a:rPr>
              <a:t>. </a:t>
            </a:r>
            <a:r>
              <a:rPr lang="ro-RO" sz="1050" dirty="0">
                <a:latin typeface="Times New Roman" panose="02020603050405020304" pitchFamily="18" charset="0"/>
                <a:cs typeface="Times New Roman" panose="02020603050405020304" pitchFamily="18" charset="0"/>
              </a:rPr>
              <a:t>(F.E.-P. "Tipografia Centrală"). 2018. 263 p. (19,2 </a:t>
            </a:r>
            <a:r>
              <a:rPr lang="ro-RO" sz="1050" dirty="0" err="1">
                <a:latin typeface="Times New Roman" panose="02020603050405020304" pitchFamily="18" charset="0"/>
                <a:cs typeface="Times New Roman" panose="02020603050405020304" pitchFamily="18" charset="0"/>
              </a:rPr>
              <a:t>c.a</a:t>
            </a:r>
            <a:r>
              <a:rPr lang="ro-RO" sz="1050" dirty="0">
                <a:latin typeface="Times New Roman" panose="02020603050405020304" pitchFamily="18" charset="0"/>
                <a:cs typeface="Times New Roman" panose="02020603050405020304" pitchFamily="18" charset="0"/>
              </a:rPr>
              <a:t>.).  ISBN 978-9975-4203-9-6</a:t>
            </a:r>
          </a:p>
          <a:p>
            <a:endParaRPr lang="ro-RO" sz="1050" dirty="0">
              <a:latin typeface="Times New Roman" panose="02020603050405020304" pitchFamily="18" charset="0"/>
              <a:cs typeface="Times New Roman" panose="02020603050405020304" pitchFamily="18" charset="0"/>
            </a:endParaRPr>
          </a:p>
          <a:p>
            <a:r>
              <a:rPr lang="ro-RO" sz="1050" b="1" dirty="0">
                <a:latin typeface="Times New Roman" panose="02020603050405020304" pitchFamily="18" charset="0"/>
                <a:cs typeface="Times New Roman" panose="02020603050405020304" pitchFamily="18" charset="0"/>
              </a:rPr>
              <a:t>Culegeri și studii naţionale:</a:t>
            </a:r>
            <a:endParaRPr lang="ro-RO" sz="1050" dirty="0">
              <a:latin typeface="Times New Roman" panose="02020603050405020304" pitchFamily="18" charset="0"/>
              <a:cs typeface="Times New Roman" panose="02020603050405020304" pitchFamily="18" charset="0"/>
            </a:endParaRPr>
          </a:p>
          <a:p>
            <a:pPr lvl="0"/>
            <a:r>
              <a:rPr lang="ro-RO" sz="1050" dirty="0">
                <a:latin typeface="Times New Roman" panose="02020603050405020304" pitchFamily="18" charset="0"/>
                <a:cs typeface="Times New Roman" panose="02020603050405020304" pitchFamily="18" charset="0"/>
              </a:rPr>
              <a:t>ALBU N., MÂRZAC E., NEGRU A. </a:t>
            </a:r>
            <a:r>
              <a:rPr lang="ro-RO" sz="1050" i="1" dirty="0">
                <a:latin typeface="Times New Roman" panose="02020603050405020304" pitchFamily="18" charset="0"/>
                <a:cs typeface="Times New Roman" panose="02020603050405020304" pitchFamily="18" charset="0"/>
              </a:rPr>
              <a:t>Rezoluţia 1325 a Consiliului de Securitate ONU privind Femeile, Pacea şi Securitatea.</a:t>
            </a:r>
            <a:r>
              <a:rPr lang="ro-RO" sz="1050" dirty="0">
                <a:latin typeface="Times New Roman" panose="02020603050405020304" pitchFamily="18" charset="0"/>
                <a:cs typeface="Times New Roman" panose="02020603050405020304" pitchFamily="18" charset="0"/>
              </a:rPr>
              <a:t> Ghid informativ. Chișinău, 2018. – 56 P. ISBN 978-9975-3231-1-6</a:t>
            </a:r>
          </a:p>
          <a:p>
            <a:pPr lvl="0"/>
            <a:r>
              <a:rPr lang="ro-RO" sz="1050" dirty="0">
                <a:latin typeface="Times New Roman" panose="02020603050405020304" pitchFamily="18" charset="0"/>
                <a:cs typeface="Times New Roman" panose="02020603050405020304" pitchFamily="18" charset="0"/>
              </a:rPr>
              <a:t>REABCINSCHII, V. Studiu ”Casele de cultură din Republica Moldova: situația curentă”. Platforma Cultura, UNDP, 8 pagini.</a:t>
            </a:r>
          </a:p>
          <a:p>
            <a:pPr lvl="0"/>
            <a:r>
              <a:rPr lang="ro-RO" sz="1050" dirty="0">
                <a:latin typeface="Times New Roman" panose="02020603050405020304" pitchFamily="18" charset="0"/>
                <a:cs typeface="Times New Roman" panose="02020603050405020304" pitchFamily="18" charset="0"/>
              </a:rPr>
              <a:t>REABCINSCHII, V. Studiu ”Sistemul teatral din Republica Moldova: situația curentă”. Platforma Cultura, UNDP, 8 pagini.</a:t>
            </a:r>
          </a:p>
          <a:p>
            <a:pPr lvl="0"/>
            <a:r>
              <a:rPr lang="ro-RO" sz="1050" dirty="0">
                <a:latin typeface="Times New Roman" panose="02020603050405020304" pitchFamily="18" charset="0"/>
                <a:cs typeface="Times New Roman" panose="02020603050405020304" pitchFamily="18" charset="0"/>
              </a:rPr>
              <a:t>TAȘCĂ, M. et. al. Basarabia în Colecţia completă a legilor Imperiului Rus. Volumul 1. Documente extrase din colecţia I (1649-1825), Chișinău: </a:t>
            </a:r>
            <a:r>
              <a:rPr lang="ro-RO" sz="1050" dirty="0" err="1">
                <a:latin typeface="Times New Roman" panose="02020603050405020304" pitchFamily="18" charset="0"/>
                <a:cs typeface="Times New Roman" panose="02020603050405020304" pitchFamily="18" charset="0"/>
              </a:rPr>
              <a:t>Cartdidact</a:t>
            </a:r>
            <a:r>
              <a:rPr lang="ro-RO" sz="1050" dirty="0">
                <a:latin typeface="Times New Roman" panose="02020603050405020304" pitchFamily="18" charset="0"/>
                <a:cs typeface="Times New Roman" panose="02020603050405020304" pitchFamily="18" charset="0"/>
              </a:rPr>
              <a:t>, 2017, 798 p., ISBN 978-9975-4206-6-2.</a:t>
            </a:r>
          </a:p>
          <a:p>
            <a:pPr lvl="0"/>
            <a:r>
              <a:rPr lang="ro-RO" sz="1050" dirty="0">
                <a:latin typeface="Times New Roman" panose="02020603050405020304" pitchFamily="18" charset="0"/>
                <a:cs typeface="Times New Roman" panose="02020603050405020304" pitchFamily="18" charset="0"/>
              </a:rPr>
              <a:t>T</a:t>
            </a:r>
            <a:r>
              <a:rPr lang="fr-FR" sz="1050" dirty="0">
                <a:latin typeface="Times New Roman" panose="02020603050405020304" pitchFamily="18" charset="0"/>
                <a:cs typeface="Times New Roman" panose="02020603050405020304" pitchFamily="18" charset="0"/>
              </a:rPr>
              <a:t>AȘCĂ, M. et. al. </a:t>
            </a:r>
            <a:r>
              <a:rPr lang="fr-FR" sz="1050" dirty="0" err="1">
                <a:latin typeface="Times New Roman" panose="02020603050405020304" pitchFamily="18" charset="0"/>
                <a:cs typeface="Times New Roman" panose="02020603050405020304" pitchFamily="18" charset="0"/>
              </a:rPr>
              <a:t>Basarabia</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în</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Colecţia</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completă</a:t>
            </a:r>
            <a:r>
              <a:rPr lang="fr-FR" sz="1050" dirty="0">
                <a:latin typeface="Times New Roman" panose="02020603050405020304" pitchFamily="18" charset="0"/>
                <a:cs typeface="Times New Roman" panose="02020603050405020304" pitchFamily="18" charset="0"/>
              </a:rPr>
              <a:t> a </a:t>
            </a:r>
            <a:r>
              <a:rPr lang="fr-FR" sz="1050" dirty="0" err="1">
                <a:latin typeface="Times New Roman" panose="02020603050405020304" pitchFamily="18" charset="0"/>
                <a:cs typeface="Times New Roman" panose="02020603050405020304" pitchFamily="18" charset="0"/>
              </a:rPr>
              <a:t>legilor</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Imperiului</a:t>
            </a:r>
            <a:r>
              <a:rPr lang="fr-FR" sz="1050" dirty="0">
                <a:latin typeface="Times New Roman" panose="02020603050405020304" pitchFamily="18" charset="0"/>
                <a:cs typeface="Times New Roman" panose="02020603050405020304" pitchFamily="18" charset="0"/>
              </a:rPr>
              <a:t> Rus. </a:t>
            </a:r>
            <a:r>
              <a:rPr lang="fr-FR" sz="1050" dirty="0" err="1">
                <a:latin typeface="Times New Roman" panose="02020603050405020304" pitchFamily="18" charset="0"/>
                <a:cs typeface="Times New Roman" panose="02020603050405020304" pitchFamily="18" charset="0"/>
              </a:rPr>
              <a:t>Volumul</a:t>
            </a:r>
            <a:r>
              <a:rPr lang="fr-FR" sz="1050" dirty="0">
                <a:latin typeface="Times New Roman" panose="02020603050405020304" pitchFamily="18" charset="0"/>
                <a:cs typeface="Times New Roman" panose="02020603050405020304" pitchFamily="18" charset="0"/>
              </a:rPr>
              <a:t> 2. Documente </a:t>
            </a:r>
            <a:r>
              <a:rPr lang="fr-FR" sz="1050" dirty="0" err="1">
                <a:latin typeface="Times New Roman" panose="02020603050405020304" pitchFamily="18" charset="0"/>
                <a:cs typeface="Times New Roman" panose="02020603050405020304" pitchFamily="18" charset="0"/>
              </a:rPr>
              <a:t>extrase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din</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colecţia</a:t>
            </a:r>
            <a:r>
              <a:rPr lang="fr-FR" sz="1050" dirty="0">
                <a:latin typeface="Times New Roman" panose="02020603050405020304" pitchFamily="18" charset="0"/>
                <a:cs typeface="Times New Roman" panose="02020603050405020304" pitchFamily="18" charset="0"/>
              </a:rPr>
              <a:t> II (1825-1838), </a:t>
            </a:r>
            <a:r>
              <a:rPr lang="fr-FR" sz="1050" dirty="0" err="1">
                <a:latin typeface="Times New Roman" panose="02020603050405020304" pitchFamily="18" charset="0"/>
                <a:cs typeface="Times New Roman" panose="02020603050405020304" pitchFamily="18" charset="0"/>
              </a:rPr>
              <a:t>Chișinău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Cartdidact</a:t>
            </a:r>
            <a:r>
              <a:rPr lang="fr-FR" sz="1050" dirty="0">
                <a:latin typeface="Times New Roman" panose="02020603050405020304" pitchFamily="18" charset="0"/>
                <a:cs typeface="Times New Roman" panose="02020603050405020304" pitchFamily="18" charset="0"/>
              </a:rPr>
              <a:t>, 2018, 594 p., ISBN 978-9975-3254-0-0.</a:t>
            </a:r>
            <a:endParaRPr lang="ro-RO" sz="1050" dirty="0">
              <a:latin typeface="Times New Roman" panose="02020603050405020304" pitchFamily="18" charset="0"/>
              <a:cs typeface="Times New Roman" panose="02020603050405020304" pitchFamily="18" charset="0"/>
            </a:endParaRPr>
          </a:p>
          <a:p>
            <a:pPr lvl="0"/>
            <a:r>
              <a:rPr lang="fr-FR" sz="1050" dirty="0">
                <a:latin typeface="Times New Roman" panose="02020603050405020304" pitchFamily="18" charset="0"/>
                <a:cs typeface="Times New Roman" panose="02020603050405020304" pitchFamily="18" charset="0"/>
              </a:rPr>
              <a:t>TAȘCĂ, M. et. al. </a:t>
            </a:r>
            <a:r>
              <a:rPr lang="fr-FR" sz="1050" dirty="0" err="1">
                <a:latin typeface="Times New Roman" panose="02020603050405020304" pitchFamily="18" charset="0"/>
                <a:cs typeface="Times New Roman" panose="02020603050405020304" pitchFamily="18" charset="0"/>
              </a:rPr>
              <a:t>Basarabia</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în</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Colecţia</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completă</a:t>
            </a:r>
            <a:r>
              <a:rPr lang="fr-FR" sz="1050" dirty="0">
                <a:latin typeface="Times New Roman" panose="02020603050405020304" pitchFamily="18" charset="0"/>
                <a:cs typeface="Times New Roman" panose="02020603050405020304" pitchFamily="18" charset="0"/>
              </a:rPr>
              <a:t> a </a:t>
            </a:r>
            <a:r>
              <a:rPr lang="fr-FR" sz="1050" dirty="0" err="1">
                <a:latin typeface="Times New Roman" panose="02020603050405020304" pitchFamily="18" charset="0"/>
                <a:cs typeface="Times New Roman" panose="02020603050405020304" pitchFamily="18" charset="0"/>
              </a:rPr>
              <a:t>legilor</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Imperiului</a:t>
            </a:r>
            <a:r>
              <a:rPr lang="fr-FR" sz="1050" dirty="0">
                <a:latin typeface="Times New Roman" panose="02020603050405020304" pitchFamily="18" charset="0"/>
                <a:cs typeface="Times New Roman" panose="02020603050405020304" pitchFamily="18" charset="0"/>
              </a:rPr>
              <a:t> Rus. </a:t>
            </a:r>
            <a:r>
              <a:rPr lang="fr-FR" sz="1050" dirty="0" err="1">
                <a:latin typeface="Times New Roman" panose="02020603050405020304" pitchFamily="18" charset="0"/>
                <a:cs typeface="Times New Roman" panose="02020603050405020304" pitchFamily="18" charset="0"/>
              </a:rPr>
              <a:t>Volumul</a:t>
            </a:r>
            <a:r>
              <a:rPr lang="fr-FR" sz="1050" dirty="0">
                <a:latin typeface="Times New Roman" panose="02020603050405020304" pitchFamily="18" charset="0"/>
                <a:cs typeface="Times New Roman" panose="02020603050405020304" pitchFamily="18" charset="0"/>
              </a:rPr>
              <a:t> 3. Documente </a:t>
            </a:r>
            <a:r>
              <a:rPr lang="fr-FR" sz="1050" dirty="0" err="1">
                <a:latin typeface="Times New Roman" panose="02020603050405020304" pitchFamily="18" charset="0"/>
                <a:cs typeface="Times New Roman" panose="02020603050405020304" pitchFamily="18" charset="0"/>
              </a:rPr>
              <a:t>extrase</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din</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colecţia</a:t>
            </a:r>
            <a:r>
              <a:rPr lang="fr-FR" sz="1050" dirty="0">
                <a:latin typeface="Times New Roman" panose="02020603050405020304" pitchFamily="18" charset="0"/>
                <a:cs typeface="Times New Roman" panose="02020603050405020304" pitchFamily="18" charset="0"/>
              </a:rPr>
              <a:t> II (1839-1855), </a:t>
            </a:r>
            <a:r>
              <a:rPr lang="fr-FR" sz="1050" dirty="0" err="1">
                <a:latin typeface="Times New Roman" panose="02020603050405020304" pitchFamily="18" charset="0"/>
                <a:cs typeface="Times New Roman" panose="02020603050405020304" pitchFamily="18" charset="0"/>
              </a:rPr>
              <a:t>Chișinău</a:t>
            </a:r>
            <a:r>
              <a:rPr lang="fr-FR" sz="1050" dirty="0">
                <a:latin typeface="Times New Roman" panose="02020603050405020304" pitchFamily="18" charset="0"/>
                <a:cs typeface="Times New Roman" panose="02020603050405020304" pitchFamily="18" charset="0"/>
              </a:rPr>
              <a:t>: </a:t>
            </a:r>
            <a:r>
              <a:rPr lang="fr-FR" sz="1050" dirty="0" err="1">
                <a:latin typeface="Times New Roman" panose="02020603050405020304" pitchFamily="18" charset="0"/>
                <a:cs typeface="Times New Roman" panose="02020603050405020304" pitchFamily="18" charset="0"/>
              </a:rPr>
              <a:t>Cartdidact</a:t>
            </a:r>
            <a:r>
              <a:rPr lang="fr-FR" sz="1050" dirty="0">
                <a:latin typeface="Times New Roman" panose="02020603050405020304" pitchFamily="18" charset="0"/>
                <a:cs typeface="Times New Roman" panose="02020603050405020304" pitchFamily="18" charset="0"/>
              </a:rPr>
              <a:t>, 2018, 594 p., ISBN 978-9975-3254-0-0.</a:t>
            </a:r>
            <a:endParaRPr lang="ro-RO" sz="1050" dirty="0">
              <a:latin typeface="Times New Roman" panose="02020603050405020304" pitchFamily="18" charset="0"/>
              <a:cs typeface="Times New Roman" panose="02020603050405020304" pitchFamily="18" charset="0"/>
            </a:endParaRPr>
          </a:p>
          <a:p>
            <a:endParaRPr lang="ro-RO" sz="1050" dirty="0">
              <a:latin typeface="Times New Roman" panose="02020603050405020304" pitchFamily="18" charset="0"/>
              <a:cs typeface="Times New Roman" panose="02020603050405020304" pitchFamily="18" charset="0"/>
            </a:endParaRPr>
          </a:p>
          <a:p>
            <a:r>
              <a:rPr lang="ro-RO" sz="1050" b="1" dirty="0">
                <a:latin typeface="Times New Roman" panose="02020603050405020304" pitchFamily="18" charset="0"/>
                <a:cs typeface="Times New Roman" panose="02020603050405020304" pitchFamily="18" charset="0"/>
              </a:rPr>
              <a:t>Culegeri de acte:</a:t>
            </a:r>
            <a:endParaRPr lang="ro-RO" sz="1050" dirty="0">
              <a:latin typeface="Times New Roman" panose="02020603050405020304" pitchFamily="18" charset="0"/>
              <a:cs typeface="Times New Roman" panose="02020603050405020304" pitchFamily="18" charset="0"/>
            </a:endParaRPr>
          </a:p>
          <a:p>
            <a:r>
              <a:rPr lang="ro-RO" sz="1050" dirty="0">
                <a:latin typeface="Times New Roman" panose="02020603050405020304" pitchFamily="18" charset="0"/>
                <a:cs typeface="Times New Roman" panose="02020603050405020304" pitchFamily="18" charset="0"/>
              </a:rPr>
              <a:t>1. КОСТАКИ Г.,</a:t>
            </a:r>
            <a:r>
              <a:rPr lang="ro-RO" sz="1050" b="1" dirty="0">
                <a:latin typeface="Times New Roman" panose="02020603050405020304" pitchFamily="18" charset="0"/>
                <a:cs typeface="Times New Roman" panose="02020603050405020304" pitchFamily="18" charset="0"/>
              </a:rPr>
              <a:t> </a:t>
            </a:r>
            <a:r>
              <a:rPr lang="ro-RO" sz="1050" dirty="0">
                <a:latin typeface="Times New Roman" panose="02020603050405020304" pitchFamily="18" charset="0"/>
                <a:cs typeface="Times New Roman" panose="02020603050405020304" pitchFamily="18" charset="0"/>
              </a:rPr>
              <a:t>СУЛТАНОВ </a:t>
            </a:r>
            <a:r>
              <a:rPr lang="ro-RO" sz="1050" cap="all" dirty="0">
                <a:latin typeface="Times New Roman" panose="02020603050405020304" pitchFamily="18" charset="0"/>
                <a:cs typeface="Times New Roman" panose="02020603050405020304" pitchFamily="18" charset="0"/>
              </a:rPr>
              <a:t>р. </a:t>
            </a:r>
            <a:r>
              <a:rPr lang="ro-RO" sz="1050" i="1" dirty="0" err="1">
                <a:latin typeface="Times New Roman" panose="02020603050405020304" pitchFamily="18" charset="0"/>
                <a:cs typeface="Times New Roman" panose="02020603050405020304" pitchFamily="18" charset="0"/>
              </a:rPr>
              <a:t>Участие</a:t>
            </a:r>
            <a:r>
              <a:rPr lang="ro-RO" sz="1050" i="1" dirty="0">
                <a:latin typeface="Times New Roman" panose="02020603050405020304" pitchFamily="18" charset="0"/>
                <a:cs typeface="Times New Roman" panose="02020603050405020304" pitchFamily="18" charset="0"/>
              </a:rPr>
              <a:t> </a:t>
            </a:r>
            <a:r>
              <a:rPr lang="ro-RO" sz="1050" i="1" dirty="0" err="1">
                <a:latin typeface="Times New Roman" panose="02020603050405020304" pitchFamily="18" charset="0"/>
                <a:cs typeface="Times New Roman" panose="02020603050405020304" pitchFamily="18" charset="0"/>
              </a:rPr>
              <a:t>граждан</a:t>
            </a:r>
            <a:r>
              <a:rPr lang="ro-RO" sz="1050" i="1" dirty="0">
                <a:latin typeface="Times New Roman" panose="02020603050405020304" pitchFamily="18" charset="0"/>
                <a:cs typeface="Times New Roman" panose="02020603050405020304" pitchFamily="18" charset="0"/>
              </a:rPr>
              <a:t> в </a:t>
            </a:r>
            <a:r>
              <a:rPr lang="ro-RO" sz="1050" i="1" dirty="0" err="1">
                <a:latin typeface="Times New Roman" panose="02020603050405020304" pitchFamily="18" charset="0"/>
                <a:cs typeface="Times New Roman" panose="02020603050405020304" pitchFamily="18" charset="0"/>
              </a:rPr>
              <a:t>осуществлении</a:t>
            </a:r>
            <a:r>
              <a:rPr lang="ro-RO" sz="1050" i="1" dirty="0">
                <a:latin typeface="Times New Roman" panose="02020603050405020304" pitchFamily="18" charset="0"/>
                <a:cs typeface="Times New Roman" panose="02020603050405020304" pitchFamily="18" charset="0"/>
              </a:rPr>
              <a:t> </a:t>
            </a:r>
            <a:r>
              <a:rPr lang="ro-RO" sz="1050" i="1" dirty="0" err="1">
                <a:latin typeface="Times New Roman" panose="02020603050405020304" pitchFamily="18" charset="0"/>
                <a:cs typeface="Times New Roman" panose="02020603050405020304" pitchFamily="18" charset="0"/>
              </a:rPr>
              <a:t>государственной</a:t>
            </a:r>
            <a:r>
              <a:rPr lang="ro-RO" sz="1050" i="1" dirty="0">
                <a:latin typeface="Times New Roman" panose="02020603050405020304" pitchFamily="18" charset="0"/>
                <a:cs typeface="Times New Roman" panose="02020603050405020304" pitchFamily="18" charset="0"/>
              </a:rPr>
              <a:t> </a:t>
            </a:r>
            <a:r>
              <a:rPr lang="ro-RO" sz="1050" i="1" dirty="0" err="1">
                <a:latin typeface="Times New Roman" panose="02020603050405020304" pitchFamily="18" charset="0"/>
                <a:cs typeface="Times New Roman" panose="02020603050405020304" pitchFamily="18" charset="0"/>
              </a:rPr>
              <a:t>власти</a:t>
            </a:r>
            <a:r>
              <a:rPr lang="ro-RO" sz="1050" i="1" dirty="0">
                <a:latin typeface="Times New Roman" panose="02020603050405020304" pitchFamily="18" charset="0"/>
                <a:cs typeface="Times New Roman" panose="02020603050405020304" pitchFamily="18" charset="0"/>
              </a:rPr>
              <a:t>.</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Кишинэу</a:t>
            </a:r>
            <a:r>
              <a:rPr lang="ro-RO" sz="1050" dirty="0">
                <a:latin typeface="Times New Roman" panose="02020603050405020304" pitchFamily="18" charset="0"/>
                <a:cs typeface="Times New Roman" panose="02020603050405020304" pitchFamily="18" charset="0"/>
              </a:rPr>
              <a:t>: </a:t>
            </a:r>
            <a:r>
              <a:rPr lang="ro-RO" sz="1050" dirty="0" err="1">
                <a:latin typeface="Times New Roman" panose="02020603050405020304" pitchFamily="18" charset="0"/>
                <a:cs typeface="Times New Roman" panose="02020603050405020304" pitchFamily="18" charset="0"/>
              </a:rPr>
              <a:t>Б.и</a:t>
            </a:r>
            <a:r>
              <a:rPr lang="ro-RO" sz="1050" dirty="0">
                <a:latin typeface="Times New Roman" panose="02020603050405020304" pitchFamily="18" charset="0"/>
                <a:cs typeface="Times New Roman" panose="02020603050405020304" pitchFamily="18" charset="0"/>
              </a:rPr>
              <a:t>., 2018 (</a:t>
            </a:r>
            <a:r>
              <a:rPr lang="ro-RO" sz="1050" dirty="0" err="1">
                <a:latin typeface="Times New Roman" panose="02020603050405020304" pitchFamily="18" charset="0"/>
                <a:cs typeface="Times New Roman" panose="02020603050405020304" pitchFamily="18" charset="0"/>
              </a:rPr>
              <a:t>Tipogr</a:t>
            </a:r>
            <a:r>
              <a:rPr lang="ro-RO" sz="1050" dirty="0">
                <a:latin typeface="Times New Roman" panose="02020603050405020304" pitchFamily="18" charset="0"/>
                <a:cs typeface="Times New Roman" panose="02020603050405020304" pitchFamily="18" charset="0"/>
              </a:rPr>
              <a:t>. Print-Caro). 450 c. ISBN 978-9975-56-543-1.</a:t>
            </a:r>
          </a:p>
        </p:txBody>
      </p:sp>
    </p:spTree>
    <p:extLst>
      <p:ext uri="{BB962C8B-B14F-4D97-AF65-F5344CB8AC3E}">
        <p14:creationId xmlns:p14="http://schemas.microsoft.com/office/powerpoint/2010/main" val="219031176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1701</TotalTime>
  <Words>7961</Words>
  <Application>Microsoft Office PowerPoint</Application>
  <PresentationFormat>Expunere pe ecran (4:3)</PresentationFormat>
  <Paragraphs>440</Paragraphs>
  <Slides>38</Slides>
  <Notes>0</Notes>
  <HiddenSlides>0</HiddenSlides>
  <MMClips>0</MMClips>
  <ScaleCrop>false</ScaleCrop>
  <HeadingPairs>
    <vt:vector size="6" baseType="variant">
      <vt:variant>
        <vt:lpstr>Temă</vt:lpstr>
      </vt:variant>
      <vt:variant>
        <vt:i4>1</vt:i4>
      </vt:variant>
      <vt:variant>
        <vt:lpstr>Servere OLE încorporate</vt:lpstr>
      </vt:variant>
      <vt:variant>
        <vt:i4>1</vt:i4>
      </vt:variant>
      <vt:variant>
        <vt:lpstr>Titluri diapozitive</vt:lpstr>
      </vt:variant>
      <vt:variant>
        <vt:i4>38</vt:i4>
      </vt:variant>
    </vt:vector>
  </HeadingPairs>
  <TitlesOfParts>
    <vt:vector size="40" baseType="lpstr">
      <vt:lpstr>Temă Office</vt:lpstr>
      <vt:lpstr>Acrobat Document</vt:lpstr>
      <vt:lpstr>    Institutul de Cercetări Juridice, Politice și Sociologice  RAPORT  PRIVIND ACTIVITATEA ȘTIINȚIFICĂ anul 2018  Secretar științific: Serghei SPRINCEAN, conf. univ., dr. hab.  </vt:lpstr>
      <vt:lpstr>ORGANIGRAMA  Institutului de Cercetări Juridice și Politice </vt:lpstr>
      <vt:lpstr>RESURSE UMANE  2018</vt:lpstr>
      <vt:lpstr>Proiecte instituționale din sfera ştiinţei şi inovării investigate în anul 2018 - 4  </vt:lpstr>
      <vt:lpstr>Proiecte internaționale din sfera ştiinţei și cercetării implementate pe parcursul anului 2018 - 7  </vt:lpstr>
      <vt:lpstr>Proiecte din sfera ştiinţei şi inovării investigate  în  2013-2018  în cadrul ICJPS</vt:lpstr>
      <vt:lpstr>Principalele realizări științifice în anul 2018</vt:lpstr>
      <vt:lpstr>Numărul total de publicații ale cercetătorilor ICJPS editate în 2013 - 2018</vt:lpstr>
      <vt:lpstr>Monografii / culegeri naţionale </vt:lpstr>
      <vt:lpstr>Apariții editoriale</vt:lpstr>
      <vt:lpstr>Apariții editoriale</vt:lpstr>
      <vt:lpstr>Manuale / lucrări didactice naţionale</vt:lpstr>
      <vt:lpstr>Apariții editoriale</vt:lpstr>
      <vt:lpstr>Capitole în monografii şi culegeri </vt:lpstr>
      <vt:lpstr>Articole în reviste de peste hotare </vt:lpstr>
      <vt:lpstr>Articole din reviste naţionale, categoria B </vt:lpstr>
      <vt:lpstr>Articole din reviste naţionale, categoria C </vt:lpstr>
      <vt:lpstr>Articole în culegeri editate peste hotare</vt:lpstr>
      <vt:lpstr>Articole în culegeri internaționale editate în Republica Moldova</vt:lpstr>
      <vt:lpstr>Articole în culegeri internaționale editate în Republica Moldova</vt:lpstr>
      <vt:lpstr>Articole în culegeri internaționale editate în Republica Moldova</vt:lpstr>
      <vt:lpstr>Rapoarte / teze ale comunicărilor la congrese, conferinţe</vt:lpstr>
      <vt:lpstr>Rapoarte / teze ale comunicărilor la congrese, conferinţe</vt:lpstr>
      <vt:lpstr>Participări la manifestări ştiinţifice</vt:lpstr>
      <vt:lpstr>Participări la manifestări ştiinţifice</vt:lpstr>
      <vt:lpstr>Participări la manifestări ştiinţifice</vt:lpstr>
      <vt:lpstr>Prezentare PowerPoint</vt:lpstr>
      <vt:lpstr>Prezentare PowerPoint</vt:lpstr>
      <vt:lpstr>Prezentare PowerPoint</vt:lpstr>
      <vt:lpstr>Prezentare PowerPoint</vt:lpstr>
      <vt:lpstr>ORGANIZAREA manifestărilor ŞTIINŢIFICE în semestrul I, anul 2018</vt:lpstr>
      <vt:lpstr>ORGANIZAREA manifestărilor ŞTIINŢIFICE în semestrul I, anul 2018</vt:lpstr>
      <vt:lpstr>ORGANIZAREA manifestărilor ŞTIINŢIFICE în anii 2013 - 2018</vt:lpstr>
      <vt:lpstr>REVISTE EDITATE de ICJP al AȘM în anul 2018  ICJP al AȘM editează 3 reviste științifice (categoria B): </vt:lpstr>
      <vt:lpstr>REVISTE EDITATE de ICJP al AȘM în anul 2018</vt:lpstr>
      <vt:lpstr>PREGĂTIREA CADRELOR ȘTIINȚIFICE</vt:lpstr>
      <vt:lpstr>CONCLUZII:</vt:lpstr>
      <vt:lpstr>               Vă mulțumesc pentru atenție!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Institutul de Cercetări Juridice și Politice al AȘM   RAPORT  PRIVIND ACTIVITATEA  ȘTIINȚIFICĂ ŞI INOVAŢIONALĂ  PE ANUL 2017   Director: Valeriu CUȘNIR, prof. univ., dr. hab.</dc:title>
  <dc:creator>IIESP</dc:creator>
  <cp:lastModifiedBy>IIESP</cp:lastModifiedBy>
  <cp:revision>187</cp:revision>
  <cp:lastPrinted>2018-01-25T14:56:29Z</cp:lastPrinted>
  <dcterms:created xsi:type="dcterms:W3CDTF">2018-01-04T11:47:40Z</dcterms:created>
  <dcterms:modified xsi:type="dcterms:W3CDTF">2019-01-17T13:20:52Z</dcterms:modified>
</cp:coreProperties>
</file>